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9.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4"/>
  </p:notesMasterIdLst>
  <p:sldIdLst>
    <p:sldId id="262" r:id="rId3"/>
    <p:sldId id="1033" r:id="rId4"/>
    <p:sldId id="263" r:id="rId5"/>
    <p:sldId id="259" r:id="rId6"/>
    <p:sldId id="1102" r:id="rId7"/>
    <p:sldId id="1101" r:id="rId8"/>
    <p:sldId id="264" r:id="rId9"/>
    <p:sldId id="1075" r:id="rId10"/>
    <p:sldId id="1037" r:id="rId11"/>
    <p:sldId id="1034" r:id="rId12"/>
    <p:sldId id="1051" r:id="rId13"/>
    <p:sldId id="1098" r:id="rId14"/>
    <p:sldId id="1103" r:id="rId15"/>
    <p:sldId id="1079" r:id="rId16"/>
    <p:sldId id="1078" r:id="rId17"/>
    <p:sldId id="1091" r:id="rId18"/>
    <p:sldId id="1080" r:id="rId19"/>
    <p:sldId id="1064" r:id="rId20"/>
    <p:sldId id="1100" r:id="rId21"/>
    <p:sldId id="1082" r:id="rId22"/>
    <p:sldId id="1039" r:id="rId23"/>
    <p:sldId id="1083" r:id="rId24"/>
    <p:sldId id="1081" r:id="rId25"/>
    <p:sldId id="1035" r:id="rId26"/>
    <p:sldId id="774" r:id="rId27"/>
    <p:sldId id="355" r:id="rId28"/>
    <p:sldId id="357" r:id="rId29"/>
    <p:sldId id="1088" r:id="rId30"/>
    <p:sldId id="1090" r:id="rId31"/>
    <p:sldId id="1086" r:id="rId32"/>
    <p:sldId id="1089" r:id="rId33"/>
    <p:sldId id="1036" r:id="rId34"/>
    <p:sldId id="1092" r:id="rId35"/>
    <p:sldId id="1054" r:id="rId36"/>
    <p:sldId id="1094" r:id="rId37"/>
    <p:sldId id="1095" r:id="rId38"/>
    <p:sldId id="1096" r:id="rId39"/>
    <p:sldId id="1093" r:id="rId40"/>
    <p:sldId id="1040" r:id="rId41"/>
    <p:sldId id="1071" r:id="rId42"/>
    <p:sldId id="1061" r:id="rId43"/>
  </p:sldIdLst>
  <p:sldSz cx="9144000" cy="6858000" type="screen4x3"/>
  <p:notesSz cx="6797675"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77118" autoAdjust="0"/>
  </p:normalViewPr>
  <p:slideViewPr>
    <p:cSldViewPr snapToGrid="0" snapToObjects="1">
      <p:cViewPr varScale="1">
        <p:scale>
          <a:sx n="85" d="100"/>
          <a:sy n="85" d="100"/>
        </p:scale>
        <p:origin x="231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5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customXml" Target="../customXml/item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AA6A85E9-07F6-47D3-8D72-27743D803598}" type="datetimeFigureOut">
              <a:rPr lang="nl-BE" smtClean="0"/>
              <a:t>6/01/2026</a:t>
            </a:fld>
            <a:endParaRPr lang="nl-BE"/>
          </a:p>
        </p:txBody>
      </p:sp>
      <p:sp>
        <p:nvSpPr>
          <p:cNvPr id="4" name="Tijdelijke aanduiding voor dia-afbeelding 3"/>
          <p:cNvSpPr>
            <a:spLocks noGrp="1" noRot="1" noChangeAspect="1"/>
          </p:cNvSpPr>
          <p:nvPr>
            <p:ph type="sldImg" idx="2"/>
          </p:nvPr>
        </p:nvSpPr>
        <p:spPr>
          <a:xfrm>
            <a:off x="1165225" y="1241425"/>
            <a:ext cx="4467225" cy="3351213"/>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CFE50E98-AAAC-48EB-9349-165D1EFF6EA9}" type="slidenum">
              <a:rPr lang="nl-BE" smtClean="0"/>
              <a:t>‹nr.›</a:t>
            </a:fld>
            <a:endParaRPr lang="nl-BE"/>
          </a:p>
        </p:txBody>
      </p:sp>
    </p:spTree>
    <p:extLst>
      <p:ext uri="{BB962C8B-B14F-4D97-AF65-F5344CB8AC3E}">
        <p14:creationId xmlns:p14="http://schemas.microsoft.com/office/powerpoint/2010/main" val="3080418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Aangeven dat we de stappen van de basisvorming hebben herleid tot de essentie, dus alle processen eromheen (bijv. bepalen van motivatie hebben we weggelaten)</a:t>
            </a:r>
          </a:p>
        </p:txBody>
      </p:sp>
      <p:sp>
        <p:nvSpPr>
          <p:cNvPr id="4" name="Tijdelijke aanduiding voor dianummer 3"/>
          <p:cNvSpPr>
            <a:spLocks noGrp="1"/>
          </p:cNvSpPr>
          <p:nvPr>
            <p:ph type="sldNum" sz="quarter" idx="5"/>
          </p:nvPr>
        </p:nvSpPr>
        <p:spPr/>
        <p:txBody>
          <a:bodyPr/>
          <a:lstStyle/>
          <a:p>
            <a:fld id="{CFE50E98-AAAC-48EB-9349-165D1EFF6EA9}" type="slidenum">
              <a:rPr lang="nl-BE" smtClean="0"/>
              <a:t>4</a:t>
            </a:fld>
            <a:endParaRPr lang="nl-BE" dirty="0"/>
          </a:p>
        </p:txBody>
      </p:sp>
    </p:spTree>
    <p:extLst>
      <p:ext uri="{BB962C8B-B14F-4D97-AF65-F5344CB8AC3E}">
        <p14:creationId xmlns:p14="http://schemas.microsoft.com/office/powerpoint/2010/main" val="125501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Wat ging goed/minder goed?</a:t>
            </a:r>
          </a:p>
          <a:p>
            <a:r>
              <a:rPr lang="nl-BE" dirty="0"/>
              <a:t>Moeilijk om de klant mee te krijgen in de aanpak (minder interesse in de uitwerking, onvoldoende tijd voor bespreking)</a:t>
            </a:r>
          </a:p>
          <a:p>
            <a:r>
              <a:rPr lang="nl-BE" dirty="0"/>
              <a:t>Niet zoveel animo om activiteiten grondig te herbekijken.</a:t>
            </a:r>
          </a:p>
          <a:p>
            <a:endParaRPr lang="nl-BE" dirty="0"/>
          </a:p>
          <a:p>
            <a:r>
              <a:rPr lang="nl-BE" dirty="0"/>
              <a:t>Wat ging goed:</a:t>
            </a:r>
          </a:p>
          <a:p>
            <a:pPr lvl="1"/>
            <a:r>
              <a:rPr lang="nl-BE" dirty="0"/>
              <a:t>Bilaterale gesprekken gecombineerd met 1 meeting met alle betrokkenen in project</a:t>
            </a:r>
          </a:p>
          <a:p>
            <a:pPr lvl="1"/>
            <a:endParaRPr lang="nl-BE" dirty="0"/>
          </a:p>
          <a:p>
            <a:pPr lvl="0"/>
            <a:r>
              <a:rPr lang="nl-BE" dirty="0"/>
              <a:t>Hoe en met wie</a:t>
            </a:r>
          </a:p>
          <a:p>
            <a:pPr marL="628650" lvl="1" indent="-171450">
              <a:buFont typeface="Arial" panose="020B0604020202020204" pitchFamily="34" charset="0"/>
              <a:buChar char="•"/>
            </a:pPr>
            <a:r>
              <a:rPr lang="nl-BE" dirty="0"/>
              <a:t>Er was opnieuw tijd nodig om dit werk te doen (ongeveer 2 maanden)</a:t>
            </a:r>
          </a:p>
          <a:p>
            <a:pPr marL="628650" lvl="1" indent="-171450">
              <a:buFont typeface="Arial" panose="020B0604020202020204" pitchFamily="34" charset="0"/>
              <a:buChar char="•"/>
            </a:pPr>
            <a:r>
              <a:rPr lang="nl-BE" dirty="0"/>
              <a:t>Afzonderlijke meetings om te luisteren naar evaluatievraag en begrijpen van opzet van geplande acties</a:t>
            </a:r>
          </a:p>
          <a:p>
            <a:pPr marL="628650" lvl="1" indent="-171450">
              <a:buFont typeface="Arial" panose="020B0604020202020204" pitchFamily="34" charset="0"/>
              <a:buChar char="•"/>
            </a:pPr>
            <a:r>
              <a:rPr lang="nl-BE" dirty="0"/>
              <a:t>Uitwerken van focus en indicatoren en mechanismen</a:t>
            </a:r>
          </a:p>
          <a:p>
            <a:pPr marL="628650" lvl="1" indent="-171450">
              <a:buFont typeface="Arial" panose="020B0604020202020204" pitchFamily="34" charset="0"/>
              <a:buChar char="•"/>
            </a:pPr>
            <a:r>
              <a:rPr lang="nl-BE" dirty="0"/>
              <a:t>Organiseren van meeting om dit stuk van design terug te geven aan ‘klant’ en mensen die acties uitvoeren en belangrijkste doelgroepen</a:t>
            </a:r>
          </a:p>
          <a:p>
            <a:pPr lvl="1"/>
            <a:endParaRPr lang="nl-BE" dirty="0"/>
          </a:p>
          <a:p>
            <a:pPr lvl="0"/>
            <a:r>
              <a:rPr lang="nl-BE" dirty="0"/>
              <a:t>Limieten van de evaluatie</a:t>
            </a:r>
          </a:p>
          <a:p>
            <a:pPr marL="628650" lvl="1" indent="-171450">
              <a:buFont typeface="Arial" panose="020B0604020202020204" pitchFamily="34" charset="0"/>
              <a:buChar char="•"/>
            </a:pPr>
            <a:r>
              <a:rPr lang="nl-BE" dirty="0"/>
              <a:t>we gaan niet in op begrip ‘sociale cohesie’, maar misschien kan deze evaluatie bijdragen tot een betere omschrijving van wat sociale cohesie kan zijn</a:t>
            </a:r>
          </a:p>
          <a:p>
            <a:pPr marL="628650" lvl="1" indent="-171450">
              <a:buFont typeface="Arial" panose="020B0604020202020204" pitchFamily="34" charset="0"/>
              <a:buChar char="•"/>
            </a:pPr>
            <a:r>
              <a:rPr lang="nl-BE" dirty="0"/>
              <a:t>Evaluatie kan pas na minimum 1 jaar subsidiereglement, wat wel al eerder kan is opvolgen hoe de uitvoering loopt (wat gaat er goed/minder goed)</a:t>
            </a:r>
          </a:p>
          <a:p>
            <a:pPr marL="628650" lvl="1" indent="-171450">
              <a:buFont typeface="Arial" panose="020B0604020202020204" pitchFamily="34" charset="0"/>
              <a:buChar char="•"/>
            </a:pPr>
            <a:r>
              <a:rPr lang="nl-BE" dirty="0"/>
              <a:t>We kijken naar veranderingen bij jongeren die bereikt worden door projecten subsidiereglement (nauwe focus) met risico op stigmatisering van jongeren (alsof verantwoordelijkheid voor overlast enkel bij hen ligt)</a:t>
            </a:r>
          </a:p>
          <a:p>
            <a:pPr marL="0" lvl="0" indent="0">
              <a:buFont typeface="Arial" panose="020B0604020202020204" pitchFamily="34" charset="0"/>
              <a:buNone/>
            </a:pPr>
            <a:r>
              <a:rPr lang="nl-BE" dirty="0"/>
              <a:t>Inzichten</a:t>
            </a:r>
          </a:p>
          <a:p>
            <a:pPr marL="628650" lvl="1" indent="-171450">
              <a:buFont typeface="Arial" panose="020B0604020202020204" pitchFamily="34" charset="0"/>
              <a:buChar char="•"/>
            </a:pPr>
            <a:r>
              <a:rPr lang="nl-BE" dirty="0"/>
              <a:t>Inzicht 1: dit vraagt om een eenvoudig reglement (gebaseerd op een goede theoretische analyse) waarbij snel kan aangevraagd worden en vooraf goed overleg met jongerenorganisaties met inspirerende voorbeelden &gt; aanpassen activiteit en nu al subsidiereglement en voorwaarden bepalen</a:t>
            </a:r>
          </a:p>
          <a:p>
            <a:pPr marL="628650" lvl="1" indent="-171450">
              <a:buFont typeface="Arial" panose="020B0604020202020204" pitchFamily="34" charset="0"/>
              <a:buChar char="•"/>
            </a:pPr>
            <a:r>
              <a:rPr lang="nl-BE" dirty="0"/>
              <a:t>Inzicht 2: belang van verbindende communicatie &gt; extra activiteit te plannen?</a:t>
            </a:r>
          </a:p>
        </p:txBody>
      </p:sp>
      <p:sp>
        <p:nvSpPr>
          <p:cNvPr id="4" name="Tijdelijke aanduiding voor dianummer 3"/>
          <p:cNvSpPr>
            <a:spLocks noGrp="1"/>
          </p:cNvSpPr>
          <p:nvPr>
            <p:ph type="sldNum" sz="quarter" idx="5"/>
          </p:nvPr>
        </p:nvSpPr>
        <p:spPr/>
        <p:txBody>
          <a:bodyPr/>
          <a:lstStyle/>
          <a:p>
            <a:fld id="{CFE50E98-AAAC-48EB-9349-165D1EFF6EA9}" type="slidenum">
              <a:rPr lang="nl-BE" smtClean="0"/>
              <a:t>20</a:t>
            </a:fld>
            <a:endParaRPr lang="nl-BE" dirty="0"/>
          </a:p>
        </p:txBody>
      </p:sp>
    </p:spTree>
    <p:extLst>
      <p:ext uri="{BB962C8B-B14F-4D97-AF65-F5344CB8AC3E}">
        <p14:creationId xmlns:p14="http://schemas.microsoft.com/office/powerpoint/2010/main" val="2376386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90DC5-BFAE-1930-1EC4-A07C87A6B08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CC18861-FFB0-7E4F-224F-B14FB88E5FA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E39D6D4-A6A3-B2C1-F6AD-9F1F18B81371}"/>
              </a:ext>
            </a:extLst>
          </p:cNvPr>
          <p:cNvSpPr>
            <a:spLocks noGrp="1"/>
          </p:cNvSpPr>
          <p:nvPr>
            <p:ph type="body" idx="1"/>
          </p:nvPr>
        </p:nvSpPr>
        <p:spPr/>
        <p:txBody>
          <a:bodyPr/>
          <a:lstStyle/>
          <a:p>
            <a:r>
              <a:rPr lang="nl-BE" dirty="0"/>
              <a:t>In dit voorbeeld werd gewerkt vanuit de activiteiten.</a:t>
            </a:r>
          </a:p>
          <a:p>
            <a:r>
              <a:rPr lang="nl-BE" dirty="0"/>
              <a:t>D.m.v. een check vanuit de impact doelstellingen werden nog bijkomende veranderingen geformuleerd, die staan in cursief.</a:t>
            </a:r>
          </a:p>
          <a:p>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solidFill>
                  <a:schemeClr val="accent1"/>
                </a:solidFill>
              </a:rPr>
              <a:t>Inwoners, over de generaties heen, voelen zich veiliger in de wijk en in de stad, weten wat de stad doet en waarderen de aanpak</a:t>
            </a:r>
            <a:r>
              <a:rPr lang="nl-BE"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Hoe? Dit was een moeilijke omdat actieplannen eerder niet verduidelijken wat (tussentijdse) verwachte veranderingen moeten zijn </a:t>
            </a:r>
          </a:p>
        </p:txBody>
      </p:sp>
      <p:sp>
        <p:nvSpPr>
          <p:cNvPr id="4" name="Tijdelijke aanduiding voor dianummer 3">
            <a:extLst>
              <a:ext uri="{FF2B5EF4-FFF2-40B4-BE49-F238E27FC236}">
                <a16:creationId xmlns:a16="http://schemas.microsoft.com/office/drawing/2014/main" id="{E06D71C9-A960-7671-90DC-8CEF31D2372F}"/>
              </a:ext>
            </a:extLst>
          </p:cNvPr>
          <p:cNvSpPr>
            <a:spLocks noGrp="1"/>
          </p:cNvSpPr>
          <p:nvPr>
            <p:ph type="sldNum" sz="quarter" idx="5"/>
          </p:nvPr>
        </p:nvSpPr>
        <p:spPr/>
        <p:txBody>
          <a:bodyPr/>
          <a:lstStyle/>
          <a:p>
            <a:fld id="{CFE50E98-AAAC-48EB-9349-165D1EFF6EA9}" type="slidenum">
              <a:rPr lang="nl-BE" smtClean="0"/>
              <a:t>21</a:t>
            </a:fld>
            <a:endParaRPr lang="nl-BE" dirty="0"/>
          </a:p>
        </p:txBody>
      </p:sp>
    </p:spTree>
    <p:extLst>
      <p:ext uri="{BB962C8B-B14F-4D97-AF65-F5344CB8AC3E}">
        <p14:creationId xmlns:p14="http://schemas.microsoft.com/office/powerpoint/2010/main" val="576554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Let op: bepalen van informatienoden, zegt nog niet over hoe je stakeholders zal betrekken in de evaluatie.</a:t>
            </a:r>
          </a:p>
          <a:p>
            <a:r>
              <a:rPr lang="nl-NL" dirty="0"/>
              <a:t>Bijv. jongeren hebben nu geen expliciete informatienood maar ga je wel nodig hebben als respondent en eventueel om mee te helpen in de analyse. Ze kunnen ook extra vaardigheden opdoen door betrokken te zijn.</a:t>
            </a:r>
          </a:p>
          <a:p>
            <a:r>
              <a:rPr lang="nl-NL" dirty="0"/>
              <a:t>Niet iedereen met een informatienood moet nauw betrokken worden, bijv. college. Jongerenorganisaties en politie daarentegen beter wel want dit stimuleert de ontwikkeling en verbetering van de praktijk en stimuleert een gedeeld begrip over de praktijk en brengt hen samen in een leerproces . Je kan ze dus best goed betrekken in ontwerp van evaluatievragen, vaststellen van focus, bepalen van methoden voor data collectie enz. </a:t>
            </a:r>
            <a:endParaRPr lang="nl-BE" dirty="0"/>
          </a:p>
        </p:txBody>
      </p:sp>
      <p:sp>
        <p:nvSpPr>
          <p:cNvPr id="4" name="Tijdelijke aanduiding voor dianummer 3"/>
          <p:cNvSpPr>
            <a:spLocks noGrp="1"/>
          </p:cNvSpPr>
          <p:nvPr>
            <p:ph type="sldNum" sz="quarter" idx="5"/>
          </p:nvPr>
        </p:nvSpPr>
        <p:spPr/>
        <p:txBody>
          <a:bodyPr/>
          <a:lstStyle/>
          <a:p>
            <a:fld id="{CFE50E98-AAAC-48EB-9349-165D1EFF6EA9}" type="slidenum">
              <a:rPr lang="nl-BE" smtClean="0"/>
              <a:t>22</a:t>
            </a:fld>
            <a:endParaRPr lang="nl-BE" dirty="0"/>
          </a:p>
        </p:txBody>
      </p:sp>
    </p:spTree>
    <p:extLst>
      <p:ext uri="{BB962C8B-B14F-4D97-AF65-F5344CB8AC3E}">
        <p14:creationId xmlns:p14="http://schemas.microsoft.com/office/powerpoint/2010/main" val="797086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165EF-3367-01E1-4471-C3727E598BD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C6F6A86-0A1E-3BEC-4F38-0553387D96A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8D23A02-F645-00A4-3E77-BBCF7AE5C376}"/>
              </a:ext>
            </a:extLst>
          </p:cNvPr>
          <p:cNvSpPr>
            <a:spLocks noGrp="1"/>
          </p:cNvSpPr>
          <p:nvPr>
            <p:ph type="body" idx="1"/>
          </p:nvPr>
        </p:nvSpPr>
        <p:spPr/>
        <p:txBody>
          <a:bodyPr/>
          <a:lstStyle/>
          <a:p>
            <a:r>
              <a:rPr lang="nl-NL" dirty="0"/>
              <a:t>We gaan hier niet te zeer in op detail</a:t>
            </a:r>
          </a:p>
          <a:p>
            <a:r>
              <a:rPr lang="nl-NL" dirty="0"/>
              <a:t>Verwijzen naar training die gebeurd is door Vlaanderen ter ondersteuning van het MJP, waarbij men het heeft over indicatoren die meten of actie gerealiseerd is.</a:t>
            </a:r>
          </a:p>
          <a:p>
            <a:r>
              <a:rPr lang="nl-NL" dirty="0"/>
              <a:t>Typische problemen van steden:</a:t>
            </a:r>
          </a:p>
          <a:p>
            <a:r>
              <a:rPr lang="nl-NL" dirty="0"/>
              <a:t>-doelstellingen zijn te vaag geformuleerd</a:t>
            </a:r>
          </a:p>
          <a:p>
            <a:r>
              <a:rPr lang="nl-NL" dirty="0"/>
              <a:t>-indicatoren zijn niet smart</a:t>
            </a:r>
          </a:p>
          <a:p>
            <a:r>
              <a:rPr lang="nl-NL" dirty="0"/>
              <a:t>-indicatoren van stadsmonitor worden gebruikt, geen andere </a:t>
            </a:r>
          </a:p>
          <a:p>
            <a:r>
              <a:rPr lang="nl-NL" dirty="0"/>
              <a:t>-weinig interesse in het meten van indicatoren, tenzij perceptie</a:t>
            </a:r>
            <a:endParaRPr lang="nl-BE" dirty="0"/>
          </a:p>
        </p:txBody>
      </p:sp>
      <p:sp>
        <p:nvSpPr>
          <p:cNvPr id="4" name="Tijdelijke aanduiding voor dianummer 3">
            <a:extLst>
              <a:ext uri="{FF2B5EF4-FFF2-40B4-BE49-F238E27FC236}">
                <a16:creationId xmlns:a16="http://schemas.microsoft.com/office/drawing/2014/main" id="{50307FF0-E874-EB97-71B1-83C010ACFCB0}"/>
              </a:ext>
            </a:extLst>
          </p:cNvPr>
          <p:cNvSpPr>
            <a:spLocks noGrp="1"/>
          </p:cNvSpPr>
          <p:nvPr>
            <p:ph type="sldNum" sz="quarter" idx="5"/>
          </p:nvPr>
        </p:nvSpPr>
        <p:spPr/>
        <p:txBody>
          <a:bodyPr/>
          <a:lstStyle/>
          <a:p>
            <a:fld id="{CFE50E98-AAAC-48EB-9349-165D1EFF6EA9}" type="slidenum">
              <a:rPr lang="nl-BE" smtClean="0"/>
              <a:t>24</a:t>
            </a:fld>
            <a:endParaRPr lang="nl-BE" dirty="0"/>
          </a:p>
        </p:txBody>
      </p:sp>
    </p:spTree>
    <p:extLst>
      <p:ext uri="{BB962C8B-B14F-4D97-AF65-F5344CB8AC3E}">
        <p14:creationId xmlns:p14="http://schemas.microsoft.com/office/powerpoint/2010/main" val="2867337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Calibri"/>
              <a:buChar char="-"/>
            </a:pPr>
            <a:r>
              <a:rPr lang="nl-BE" dirty="0"/>
              <a:t>English language dictionary (right upper)</a:t>
            </a:r>
            <a:endParaRPr dirty="0"/>
          </a:p>
          <a:p>
            <a:pPr marL="171450" lvl="0" indent="-171450" algn="l" rtl="0">
              <a:lnSpc>
                <a:spcPct val="100000"/>
              </a:lnSpc>
              <a:spcBef>
                <a:spcPts val="0"/>
              </a:spcBef>
              <a:spcAft>
                <a:spcPts val="0"/>
              </a:spcAft>
              <a:buSzPts val="1400"/>
              <a:buFont typeface="Calibri"/>
              <a:buChar char="-"/>
            </a:pPr>
            <a:r>
              <a:rPr lang="nl-BE" dirty="0"/>
              <a:t>OECD-DAC (left upper)</a:t>
            </a:r>
            <a:endParaRPr dirty="0"/>
          </a:p>
          <a:p>
            <a:pPr marL="171450" lvl="0" indent="-171450" algn="l" rtl="0">
              <a:lnSpc>
                <a:spcPct val="100000"/>
              </a:lnSpc>
              <a:spcBef>
                <a:spcPts val="0"/>
              </a:spcBef>
              <a:spcAft>
                <a:spcPts val="0"/>
              </a:spcAft>
              <a:buSzPts val="1400"/>
              <a:buFont typeface="Calibri"/>
              <a:buChar char="-"/>
            </a:pPr>
            <a:r>
              <a:rPr lang="nl-BE" dirty="0"/>
              <a:t>USAID (right down)</a:t>
            </a:r>
            <a:endParaRPr dirty="0"/>
          </a:p>
          <a:p>
            <a:pPr marL="171450" lvl="0" indent="-171450" algn="l" rtl="0">
              <a:lnSpc>
                <a:spcPct val="100000"/>
              </a:lnSpc>
              <a:spcBef>
                <a:spcPts val="0"/>
              </a:spcBef>
              <a:spcAft>
                <a:spcPts val="0"/>
              </a:spcAft>
              <a:buSzPts val="1400"/>
              <a:buFont typeface="Calibri"/>
              <a:buChar char="-"/>
            </a:pPr>
            <a:r>
              <a:rPr lang="nl-BE" dirty="0"/>
              <a:t>European commission (left down)</a:t>
            </a:r>
            <a:endParaRPr dirty="0"/>
          </a:p>
        </p:txBody>
      </p:sp>
      <p:sp>
        <p:nvSpPr>
          <p:cNvPr id="236" name="Google Shape;236;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nl-BE"/>
              <a:t>25</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p100:notes"/>
          <p:cNvSpPr>
            <a:spLocks noGrp="1" noRot="1" noChangeAspect="1"/>
          </p:cNvSpPr>
          <p:nvPr>
            <p:ph type="sldImg" idx="2"/>
          </p:nvPr>
        </p:nvSpPr>
        <p:spPr>
          <a:xfrm>
            <a:off x="3267075" y="509588"/>
            <a:ext cx="3398838" cy="25479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22" name="Google Shape;1322;p100:notes"/>
          <p:cNvSpPr txBox="1">
            <a:spLocks noGrp="1"/>
          </p:cNvSpPr>
          <p:nvPr>
            <p:ph type="body" idx="1"/>
          </p:nvPr>
        </p:nvSpPr>
        <p:spPr>
          <a:xfrm>
            <a:off x="1323975" y="3228975"/>
            <a:ext cx="7280275" cy="3059112"/>
          </a:xfrm>
          <a:prstGeom prst="rect">
            <a:avLst/>
          </a:prstGeom>
          <a:noFill/>
          <a:ln>
            <a:noFill/>
          </a:ln>
        </p:spPr>
        <p:txBody>
          <a:bodyPr spcFirstLastPara="1" wrap="square" lIns="90550" tIns="45275" rIns="90550" bIns="45275" anchor="t" anchorCtr="0">
            <a:noAutofit/>
          </a:bodyPr>
          <a:lstStyle/>
          <a:p>
            <a:pPr marL="0" lvl="0" indent="0" algn="l" rtl="0">
              <a:spcBef>
                <a:spcPts val="0"/>
              </a:spcBef>
              <a:spcAft>
                <a:spcPts val="0"/>
              </a:spcAft>
              <a:buSzPts val="1800"/>
              <a:buNone/>
            </a:pPr>
            <a:r>
              <a:rPr lang="nl-BE" noProof="0" dirty="0"/>
              <a:t>Andere soorten indicatoren</a:t>
            </a:r>
          </a:p>
          <a:p>
            <a:pPr marL="0" lvl="0" indent="0" algn="l" rtl="0">
              <a:spcBef>
                <a:spcPts val="0"/>
              </a:spcBef>
              <a:spcAft>
                <a:spcPts val="0"/>
              </a:spcAft>
              <a:buSzPts val="1800"/>
              <a:buNone/>
            </a:pPr>
            <a:r>
              <a:rPr lang="nl-BE" noProof="0" dirty="0"/>
              <a:t>Bijv. procesindicatoren (bijv. over kwaliteit van uitvoering) of performance indicatoren (op niveau van activiteiten)</a:t>
            </a:r>
          </a:p>
          <a:p>
            <a:pPr marL="0" lvl="0" indent="0" algn="l" rtl="0">
              <a:spcBef>
                <a:spcPts val="0"/>
              </a:spcBef>
              <a:spcAft>
                <a:spcPts val="0"/>
              </a:spcAft>
              <a:buSzPts val="1800"/>
              <a:buNone/>
            </a:pPr>
            <a:endParaRPr lang="nl-BE" noProof="0" dirty="0"/>
          </a:p>
          <a:p>
            <a:pPr marL="0" lvl="0" indent="0" algn="l" rtl="0">
              <a:spcBef>
                <a:spcPts val="0"/>
              </a:spcBef>
              <a:spcAft>
                <a:spcPts val="0"/>
              </a:spcAft>
              <a:buSzPts val="1800"/>
              <a:buNone/>
            </a:pPr>
            <a:r>
              <a:rPr lang="nl-BE" noProof="0" dirty="0"/>
              <a:t>Uitleg over baseline</a:t>
            </a:r>
          </a:p>
          <a:p>
            <a:pPr marL="0" lvl="0" indent="0" algn="l" rtl="0">
              <a:spcBef>
                <a:spcPts val="0"/>
              </a:spcBef>
              <a:spcAft>
                <a:spcPts val="0"/>
              </a:spcAft>
              <a:buSzPts val="1800"/>
              <a:buNone/>
            </a:pPr>
            <a:r>
              <a:rPr lang="nl-BE" noProof="0" dirty="0"/>
              <a:t>Eindwaarde: evaluatie van performantie, performance markers (belangrijk voor evaluatie)</a:t>
            </a:r>
          </a:p>
          <a:p>
            <a:pPr marL="0" lvl="0" indent="0" algn="l" rtl="0">
              <a:spcBef>
                <a:spcPts val="0"/>
              </a:spcBef>
              <a:spcAft>
                <a:spcPts val="0"/>
              </a:spcAft>
              <a:buSzPts val="1800"/>
              <a:buNone/>
            </a:pPr>
            <a:r>
              <a:rPr lang="nl-BE" noProof="0" dirty="0"/>
              <a:t>Voortgang: evaluatie van vooruitgang, bakens of progress markers (belangrijk voor bijsturing)</a:t>
            </a:r>
          </a:p>
          <a:p>
            <a:pPr marL="0" lvl="0" indent="0" algn="l" rtl="0">
              <a:spcBef>
                <a:spcPts val="0"/>
              </a:spcBef>
              <a:spcAft>
                <a:spcPts val="0"/>
              </a:spcAft>
              <a:buSzPts val="1800"/>
              <a:buNone/>
            </a:pPr>
            <a:endParaRPr lang="nl-BE" noProof="0" dirty="0"/>
          </a:p>
          <a:p>
            <a:pPr marL="0" lvl="0" indent="0" algn="l" rtl="0">
              <a:spcBef>
                <a:spcPts val="0"/>
              </a:spcBef>
              <a:spcAft>
                <a:spcPts val="0"/>
              </a:spcAft>
              <a:buSzPts val="1800"/>
              <a:buNone/>
            </a:pPr>
            <a:r>
              <a:rPr lang="nl-BE" noProof="0" dirty="0"/>
              <a:t>Ook zonder baseline kan je een vergelijking maken, die is dan eerder gebaseerd op de inschatting van de betrokkenen</a:t>
            </a:r>
          </a:p>
        </p:txBody>
      </p:sp>
      <p:sp>
        <p:nvSpPr>
          <p:cNvPr id="1323" name="Google Shape;1323;p100:notes"/>
          <p:cNvSpPr txBox="1"/>
          <p:nvPr/>
        </p:nvSpPr>
        <p:spPr>
          <a:xfrm>
            <a:off x="5626100" y="6457950"/>
            <a:ext cx="4302125" cy="339725"/>
          </a:xfrm>
          <a:prstGeom prst="rect">
            <a:avLst/>
          </a:prstGeom>
          <a:noFill/>
          <a:ln>
            <a:noFill/>
          </a:ln>
        </p:spPr>
        <p:txBody>
          <a:bodyPr spcFirstLastPara="1" wrap="square" lIns="90550" tIns="45275" rIns="90550" bIns="45275"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a:solidFill>
                  <a:srgbClr val="000000"/>
                </a:solidFill>
                <a:latin typeface="Times New Roman"/>
                <a:ea typeface="Times New Roman"/>
                <a:cs typeface="Times New Roman"/>
                <a:sym typeface="Times New Roman"/>
              </a:rPr>
              <a:t>26</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p102:notes"/>
          <p:cNvSpPr>
            <a:spLocks noGrp="1" noRot="1" noChangeAspect="1"/>
          </p:cNvSpPr>
          <p:nvPr>
            <p:ph type="sldImg" idx="2"/>
          </p:nvPr>
        </p:nvSpPr>
        <p:spPr>
          <a:xfrm>
            <a:off x="3267075" y="509588"/>
            <a:ext cx="3398838" cy="25479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36" name="Google Shape;1336;p102:notes"/>
          <p:cNvSpPr txBox="1">
            <a:spLocks noGrp="1"/>
          </p:cNvSpPr>
          <p:nvPr>
            <p:ph type="body" idx="1"/>
          </p:nvPr>
        </p:nvSpPr>
        <p:spPr>
          <a:xfrm>
            <a:off x="1323975" y="3228975"/>
            <a:ext cx="7280275" cy="3059112"/>
          </a:xfrm>
          <a:prstGeom prst="rect">
            <a:avLst/>
          </a:prstGeom>
          <a:noFill/>
          <a:ln>
            <a:noFill/>
          </a:ln>
        </p:spPr>
        <p:txBody>
          <a:bodyPr spcFirstLastPara="1" wrap="square" lIns="90550" tIns="45275" rIns="90550" bIns="45275" anchor="t" anchorCtr="0">
            <a:noAutofit/>
          </a:bodyPr>
          <a:lstStyle/>
          <a:p>
            <a:pPr marL="0" lvl="0" indent="0" algn="l" rtl="0">
              <a:spcBef>
                <a:spcPts val="0"/>
              </a:spcBef>
              <a:spcAft>
                <a:spcPts val="0"/>
              </a:spcAft>
              <a:buSzPts val="1800"/>
              <a:buNone/>
            </a:pPr>
            <a:endParaRPr dirty="0"/>
          </a:p>
        </p:txBody>
      </p:sp>
      <p:sp>
        <p:nvSpPr>
          <p:cNvPr id="1337" name="Google Shape;1337;p102:notes"/>
          <p:cNvSpPr txBox="1"/>
          <p:nvPr/>
        </p:nvSpPr>
        <p:spPr>
          <a:xfrm>
            <a:off x="5626100" y="6457950"/>
            <a:ext cx="4302125" cy="339725"/>
          </a:xfrm>
          <a:prstGeom prst="rect">
            <a:avLst/>
          </a:prstGeom>
          <a:noFill/>
          <a:ln>
            <a:noFill/>
          </a:ln>
        </p:spPr>
        <p:txBody>
          <a:bodyPr spcFirstLastPara="1" wrap="square" lIns="90550" tIns="45275" rIns="90550" bIns="452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27</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nl-NL" dirty="0"/>
              <a:t>objectief: # projecten dat aandacht heeft voor veiligheid; subjectief: # actoren die aangeven dat ze beter kunnen samenwerken</a:t>
            </a:r>
          </a:p>
          <a:p>
            <a:pPr marL="457200" marR="0" lvl="0" indent="-228600" algn="l" rtl="0">
              <a:lnSpc>
                <a:spcPct val="100000"/>
              </a:lnSpc>
              <a:spcBef>
                <a:spcPts val="0"/>
              </a:spcBef>
              <a:spcAft>
                <a:spcPts val="0"/>
              </a:spcAft>
              <a:buSzPts val="1400"/>
              <a:buNone/>
            </a:pPr>
            <a:r>
              <a:rPr lang="nl-NL" dirty="0"/>
              <a:t>direct: meet het onderwerp (bijv. voor meten van armoede: direct # huishoudens onder de armoedegrens). Indirect (=proxy), (bijv. # huishoudens dat moeite heeft met de schoolfactuur). </a:t>
            </a:r>
          </a:p>
          <a:p>
            <a:pPr marL="457200" marR="0" lvl="0" indent="-228600" algn="l" rtl="0">
              <a:lnSpc>
                <a:spcPct val="100000"/>
              </a:lnSpc>
              <a:spcBef>
                <a:spcPts val="0"/>
              </a:spcBef>
              <a:spcAft>
                <a:spcPts val="0"/>
              </a:spcAft>
              <a:buSzPts val="1400"/>
              <a:buNone/>
            </a:pPr>
            <a:r>
              <a:rPr lang="nl-NL" dirty="0"/>
              <a:t>Direct: # personen die het rapport hebben gebruikt; indirect: # downloads</a:t>
            </a:r>
          </a:p>
          <a:p>
            <a:pPr marL="457200" marR="0" lvl="0" indent="-228600" algn="l" rtl="0">
              <a:lnSpc>
                <a:spcPct val="100000"/>
              </a:lnSpc>
              <a:spcBef>
                <a:spcPts val="0"/>
              </a:spcBef>
              <a:spcAft>
                <a:spcPts val="0"/>
              </a:spcAft>
              <a:buSzPts val="1400"/>
              <a:buNone/>
            </a:pPr>
            <a:r>
              <a:rPr lang="nl-NL" dirty="0"/>
              <a:t>Klanten: indicatoren die het bereik volgen (bijv. veranderingen bij degenen die zijn veranderd, leden van jongerenorganisaties). Bredere populatie: ongeacht enige interactie/deelname aan het programma; bijv. alle jongeren of gebiedsbrede indicatoren (bijv. bij gemeentelijk statistieken)</a:t>
            </a:r>
            <a:endParaRPr dirty="0"/>
          </a:p>
        </p:txBody>
      </p:sp>
      <p:sp>
        <p:nvSpPr>
          <p:cNvPr id="259" name="Google Shape;259;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nl-BE"/>
              <a:t>28</a:t>
            </a:fld>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05A10-2901-2A2C-132D-3270FE6DA25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5228B07-B436-43DB-8D5E-42591E9162A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0D5AB66-DB04-030B-C63B-DA29808EB81F}"/>
              </a:ext>
            </a:extLst>
          </p:cNvPr>
          <p:cNvSpPr>
            <a:spLocks noGrp="1"/>
          </p:cNvSpPr>
          <p:nvPr>
            <p:ph type="body" idx="1"/>
          </p:nvPr>
        </p:nvSpPr>
        <p:spPr/>
        <p:txBody>
          <a:bodyPr/>
          <a:lstStyle/>
          <a:p>
            <a:r>
              <a:rPr lang="nl-BE" dirty="0"/>
              <a:t>Vraag aan hen, stadmonitor geeft criminaliteitscijfers maar niet specifiek cijfers die met overlast hebben te maken? Gaat over aantal registraties, zie https://gemeente-stadsmonitor.vlaanderen.be/over-de-monitor/overzicht-indicatoren/criminaliteitsgraad</a:t>
            </a:r>
          </a:p>
        </p:txBody>
      </p:sp>
      <p:sp>
        <p:nvSpPr>
          <p:cNvPr id="4" name="Tijdelijke aanduiding voor dianummer 3">
            <a:extLst>
              <a:ext uri="{FF2B5EF4-FFF2-40B4-BE49-F238E27FC236}">
                <a16:creationId xmlns:a16="http://schemas.microsoft.com/office/drawing/2014/main" id="{90AC6EA7-8BB5-A6AF-959C-F465B512535B}"/>
              </a:ext>
            </a:extLst>
          </p:cNvPr>
          <p:cNvSpPr>
            <a:spLocks noGrp="1"/>
          </p:cNvSpPr>
          <p:nvPr>
            <p:ph type="sldNum" sz="quarter" idx="5"/>
          </p:nvPr>
        </p:nvSpPr>
        <p:spPr/>
        <p:txBody>
          <a:bodyPr/>
          <a:lstStyle/>
          <a:p>
            <a:fld id="{CFE50E98-AAAC-48EB-9349-165D1EFF6EA9}" type="slidenum">
              <a:rPr lang="nl-BE" smtClean="0"/>
              <a:t>29</a:t>
            </a:fld>
            <a:endParaRPr lang="nl-BE" dirty="0"/>
          </a:p>
        </p:txBody>
      </p:sp>
    </p:spTree>
    <p:extLst>
      <p:ext uri="{BB962C8B-B14F-4D97-AF65-F5344CB8AC3E}">
        <p14:creationId xmlns:p14="http://schemas.microsoft.com/office/powerpoint/2010/main" val="791184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D4F33-EDCD-056D-F364-3590099B270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DC9429E-9CBC-55E2-8426-15F1FF4ED8E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7844A78-EC07-B2B3-5DA9-B991A53AA380}"/>
              </a:ext>
            </a:extLst>
          </p:cNvPr>
          <p:cNvSpPr>
            <a:spLocks noGrp="1"/>
          </p:cNvSpPr>
          <p:nvPr>
            <p:ph type="body" idx="1"/>
          </p:nvPr>
        </p:nvSpPr>
        <p:spPr/>
        <p:txBody>
          <a:bodyPr/>
          <a:lstStyle/>
          <a:p>
            <a:r>
              <a:rPr lang="nl-BE" dirty="0"/>
              <a:t>Vraag aan deelnemers, stadmonitor geeft criminaliteitscijfers maar niet specifiek cijfers die met overlast hebben te maken? Gaat over aantal registraties, zie https://gemeente-stadsmonitor.vlaanderen.be/over-de-monitor/overzicht-indicatoren/criminaliteitsgraad</a:t>
            </a:r>
          </a:p>
        </p:txBody>
      </p:sp>
      <p:sp>
        <p:nvSpPr>
          <p:cNvPr id="4" name="Tijdelijke aanduiding voor dianummer 3">
            <a:extLst>
              <a:ext uri="{FF2B5EF4-FFF2-40B4-BE49-F238E27FC236}">
                <a16:creationId xmlns:a16="http://schemas.microsoft.com/office/drawing/2014/main" id="{722E8E86-8EEA-2EF4-C11D-8EF3D5B16E3F}"/>
              </a:ext>
            </a:extLst>
          </p:cNvPr>
          <p:cNvSpPr>
            <a:spLocks noGrp="1"/>
          </p:cNvSpPr>
          <p:nvPr>
            <p:ph type="sldNum" sz="quarter" idx="5"/>
          </p:nvPr>
        </p:nvSpPr>
        <p:spPr/>
        <p:txBody>
          <a:bodyPr/>
          <a:lstStyle/>
          <a:p>
            <a:fld id="{CFE50E98-AAAC-48EB-9349-165D1EFF6EA9}" type="slidenum">
              <a:rPr lang="nl-BE" smtClean="0"/>
              <a:t>30</a:t>
            </a:fld>
            <a:endParaRPr lang="nl-BE" dirty="0"/>
          </a:p>
        </p:txBody>
      </p:sp>
    </p:spTree>
    <p:extLst>
      <p:ext uri="{BB962C8B-B14F-4D97-AF65-F5344CB8AC3E}">
        <p14:creationId xmlns:p14="http://schemas.microsoft.com/office/powerpoint/2010/main" val="562845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CBAF2-BF69-7937-3860-4506A337DA1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B0711D3-E8EE-200B-83F7-6F03D2698A8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4BCDD43-BB71-9AF0-3CD4-A170876CAD70}"/>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4558DFD3-6DEA-593B-8B31-DDA3E57D9E55}"/>
              </a:ext>
            </a:extLst>
          </p:cNvPr>
          <p:cNvSpPr>
            <a:spLocks noGrp="1"/>
          </p:cNvSpPr>
          <p:nvPr>
            <p:ph type="sldNum" sz="quarter" idx="5"/>
          </p:nvPr>
        </p:nvSpPr>
        <p:spPr/>
        <p:txBody>
          <a:bodyPr/>
          <a:lstStyle/>
          <a:p>
            <a:fld id="{CFE50E98-AAAC-48EB-9349-165D1EFF6EA9}" type="slidenum">
              <a:rPr lang="nl-BE" smtClean="0"/>
              <a:t>6</a:t>
            </a:fld>
            <a:endParaRPr lang="nl-BE" dirty="0"/>
          </a:p>
        </p:txBody>
      </p:sp>
    </p:spTree>
    <p:extLst>
      <p:ext uri="{BB962C8B-B14F-4D97-AF65-F5344CB8AC3E}">
        <p14:creationId xmlns:p14="http://schemas.microsoft.com/office/powerpoint/2010/main" val="2513979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34BC0-FBAD-CD4D-F362-669A361AD2F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CD59065-0C3D-690F-FD93-AC2F5F69340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C3F4C4D-972E-0ABD-1F61-3D65C0D2E2B4}"/>
              </a:ext>
            </a:extLst>
          </p:cNvPr>
          <p:cNvSpPr>
            <a:spLocks noGrp="1"/>
          </p:cNvSpPr>
          <p:nvPr>
            <p:ph type="body" idx="1"/>
          </p:nvPr>
        </p:nvSpPr>
        <p:spPr/>
        <p:txBody>
          <a:bodyPr/>
          <a:lstStyle/>
          <a:p>
            <a:r>
              <a:rPr lang="nl-BE" dirty="0"/>
              <a:t>In herinnering brengen van start training: als je weet wat je wilt analyseren, kan je van bij de start al bepalen wat voor soort informatie je moet verzamelen.</a:t>
            </a:r>
          </a:p>
          <a:p>
            <a:r>
              <a:rPr lang="nl-BE" dirty="0"/>
              <a:t>We gaan hier vooral focussen op begrijpen hoe iets werkt.</a:t>
            </a:r>
          </a:p>
          <a:p>
            <a:r>
              <a:rPr lang="nl-BE" dirty="0"/>
              <a:t>Hiervoor heb je het concept van ‘mechanismen nodig’. In de ToC aanpak werd eerder gesproken over ‘assumpties’ of hypothesen.</a:t>
            </a:r>
          </a:p>
          <a:p>
            <a:r>
              <a:rPr lang="nl-BE" dirty="0"/>
              <a:t>Wij willen dat hier terugbrengen naar 2 elementen:</a:t>
            </a:r>
          </a:p>
          <a:p>
            <a:r>
              <a:rPr lang="nl-BE" dirty="0"/>
              <a:t> mechanismen en kwaliteit</a:t>
            </a:r>
          </a:p>
          <a:p>
            <a:endParaRPr lang="nl-BE" dirty="0"/>
          </a:p>
          <a:p>
            <a:r>
              <a:rPr lang="nl-BE" dirty="0"/>
              <a:t>We gaan het minder hebben over ‘analyseren waar de stad een verschil maakt’, maar in de methode van data-verzameling (zie dag 3) moet genoeg openheid zitten om eventueel te capteren welke andere (f)actoren een rol hebben gespeeld in verandering). </a:t>
            </a:r>
          </a:p>
        </p:txBody>
      </p:sp>
      <p:sp>
        <p:nvSpPr>
          <p:cNvPr id="4" name="Tijdelijke aanduiding voor dianummer 3">
            <a:extLst>
              <a:ext uri="{FF2B5EF4-FFF2-40B4-BE49-F238E27FC236}">
                <a16:creationId xmlns:a16="http://schemas.microsoft.com/office/drawing/2014/main" id="{49344068-F470-9E6A-C373-62E2F164EA6C}"/>
              </a:ext>
            </a:extLst>
          </p:cNvPr>
          <p:cNvSpPr>
            <a:spLocks noGrp="1"/>
          </p:cNvSpPr>
          <p:nvPr>
            <p:ph type="sldNum" sz="quarter" idx="5"/>
          </p:nvPr>
        </p:nvSpPr>
        <p:spPr/>
        <p:txBody>
          <a:bodyPr/>
          <a:lstStyle/>
          <a:p>
            <a:fld id="{CFE50E98-AAAC-48EB-9349-165D1EFF6EA9}" type="slidenum">
              <a:rPr lang="nl-BE" smtClean="0"/>
              <a:t>32</a:t>
            </a:fld>
            <a:endParaRPr lang="nl-BE" dirty="0"/>
          </a:p>
        </p:txBody>
      </p:sp>
    </p:spTree>
    <p:extLst>
      <p:ext uri="{BB962C8B-B14F-4D97-AF65-F5344CB8AC3E}">
        <p14:creationId xmlns:p14="http://schemas.microsoft.com/office/powerpoint/2010/main" val="3861535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BD317-E625-FC33-82DA-A4A92ABD183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B6B3C28-74E2-698F-CA7D-DCCAE2F8EDA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0A83CAF-9BF2-B8F1-90AF-371D638BB30F}"/>
              </a:ext>
            </a:extLst>
          </p:cNvPr>
          <p:cNvSpPr>
            <a:spLocks noGrp="1"/>
          </p:cNvSpPr>
          <p:nvPr>
            <p:ph type="body" idx="1"/>
          </p:nvPr>
        </p:nvSpPr>
        <p:spPr/>
        <p:txBody>
          <a:bodyPr/>
          <a:lstStyle/>
          <a:p>
            <a:r>
              <a:rPr lang="nl-BE" dirty="0"/>
              <a:t>In herinnering brengen van start training: als je weet wat je wilt analyseren, kan je van bij de start al bepalen wat voor soort informatie je moet verzamelen.</a:t>
            </a:r>
          </a:p>
          <a:p>
            <a:r>
              <a:rPr lang="nl-BE" dirty="0"/>
              <a:t>We gaan hier vooral focussen op begrijpen hoe iets werkt.</a:t>
            </a:r>
          </a:p>
          <a:p>
            <a:r>
              <a:rPr lang="nl-BE" dirty="0"/>
              <a:t>Hiervoor heb je het concept van ‘mechanismen nodig’. In de ToC aanpak werd eerder gesproken over ‘assumpties’ of hypothesen.</a:t>
            </a:r>
          </a:p>
          <a:p>
            <a:r>
              <a:rPr lang="nl-BE" dirty="0"/>
              <a:t>Wij willen dat hier terugbrengen naar 2 elementen:</a:t>
            </a:r>
          </a:p>
          <a:p>
            <a:r>
              <a:rPr lang="nl-BE" dirty="0"/>
              <a:t> mechanismen en kwaliteit</a:t>
            </a:r>
          </a:p>
          <a:p>
            <a:endParaRPr lang="nl-BE" dirty="0"/>
          </a:p>
          <a:p>
            <a:r>
              <a:rPr lang="nl-BE" dirty="0"/>
              <a:t>We gaan het minder hebben over ‘analyseren waar de stad een verschil maakt’, maar in de methode van data-verzameling (zie dag 3) moet genoeg openheid zitten om eventueel te capteren welke andere (f)actoren een rol hebben gespeeld in verandering). </a:t>
            </a:r>
          </a:p>
        </p:txBody>
      </p:sp>
      <p:sp>
        <p:nvSpPr>
          <p:cNvPr id="4" name="Tijdelijke aanduiding voor dianummer 3">
            <a:extLst>
              <a:ext uri="{FF2B5EF4-FFF2-40B4-BE49-F238E27FC236}">
                <a16:creationId xmlns:a16="http://schemas.microsoft.com/office/drawing/2014/main" id="{C42B635C-4424-989A-1F19-8B1722DDC64B}"/>
              </a:ext>
            </a:extLst>
          </p:cNvPr>
          <p:cNvSpPr>
            <a:spLocks noGrp="1"/>
          </p:cNvSpPr>
          <p:nvPr>
            <p:ph type="sldNum" sz="quarter" idx="5"/>
          </p:nvPr>
        </p:nvSpPr>
        <p:spPr/>
        <p:txBody>
          <a:bodyPr/>
          <a:lstStyle/>
          <a:p>
            <a:fld id="{CFE50E98-AAAC-48EB-9349-165D1EFF6EA9}" type="slidenum">
              <a:rPr lang="nl-BE" smtClean="0"/>
              <a:t>33</a:t>
            </a:fld>
            <a:endParaRPr lang="nl-BE" dirty="0"/>
          </a:p>
        </p:txBody>
      </p:sp>
    </p:spTree>
    <p:extLst>
      <p:ext uri="{BB962C8B-B14F-4D97-AF65-F5344CB8AC3E}">
        <p14:creationId xmlns:p14="http://schemas.microsoft.com/office/powerpoint/2010/main" val="3862187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5EC20-F21A-25CE-BCEA-BE99302A1C6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FCEADD6-1BD2-04C6-A015-ACF2FD3DC46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ADDA7C7-1319-C7A0-1987-98B9B12A991E}"/>
              </a:ext>
            </a:extLst>
          </p:cNvPr>
          <p:cNvSpPr>
            <a:spLocks noGrp="1"/>
          </p:cNvSpPr>
          <p:nvPr>
            <p:ph type="body" idx="1"/>
          </p:nvPr>
        </p:nvSpPr>
        <p:spPr/>
        <p:txBody>
          <a:bodyPr/>
          <a:lstStyle/>
          <a:p>
            <a:pPr rtl="0" eaLnBrk="1" fontAlgn="t" latinLnBrk="0" hangingPunct="1"/>
            <a:r>
              <a:rPr lang="nl-BE" sz="1200" b="1" i="0" u="none" strike="noStrike" kern="1200" dirty="0">
                <a:solidFill>
                  <a:schemeClr val="tx1"/>
                </a:solidFill>
                <a:effectLst/>
                <a:latin typeface="+mn-lt"/>
                <a:ea typeface="+mn-ea"/>
                <a:cs typeface="+mn-cs"/>
              </a:rPr>
              <a:t>Kwaliteit van uitvoering</a:t>
            </a:r>
            <a:endParaRPr lang="nl-BE" sz="1200" b="0" i="0" u="none" strike="noStrike" kern="1200" dirty="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nl-BE" sz="1200" b="0" i="0" u="none" strike="noStrike" kern="1200" dirty="0">
                <a:solidFill>
                  <a:schemeClr val="tx1"/>
                </a:solidFill>
                <a:effectLst/>
                <a:latin typeface="+mn-lt"/>
                <a:ea typeface="+mn-ea"/>
                <a:cs typeface="+mn-cs"/>
              </a:rPr>
              <a:t>Coördinatie is efficiënt</a:t>
            </a:r>
          </a:p>
          <a:p>
            <a:pPr marL="171450" indent="-171450" rtl="0" eaLnBrk="1" fontAlgn="t" latinLnBrk="0" hangingPunct="1">
              <a:buFont typeface="Arial" panose="020B0604020202020204" pitchFamily="34" charset="0"/>
              <a:buChar char="•"/>
            </a:pPr>
            <a:r>
              <a:rPr lang="nl-BE" sz="1200" b="0" i="0" u="none" strike="noStrike" kern="1200" dirty="0">
                <a:solidFill>
                  <a:schemeClr val="tx1"/>
                </a:solidFill>
                <a:effectLst/>
                <a:latin typeface="+mn-lt"/>
                <a:ea typeface="+mn-ea"/>
                <a:cs typeface="+mn-cs"/>
              </a:rPr>
              <a:t>Coördinatie is verbindend en responsief (pikt dingen op en pakt ze op met jeugdwerkers, organisaties en politie)</a:t>
            </a:r>
          </a:p>
          <a:p>
            <a:pPr marL="171450" indent="-171450" rtl="0" eaLnBrk="1" fontAlgn="t" latinLnBrk="0" hangingPunct="1">
              <a:buFont typeface="Arial" panose="020B0604020202020204" pitchFamily="34" charset="0"/>
              <a:buChar char="•"/>
            </a:pPr>
            <a:r>
              <a:rPr lang="nl-BE" sz="1200" b="0" i="0" u="none" strike="noStrike" kern="1200" dirty="0">
                <a:solidFill>
                  <a:schemeClr val="tx1"/>
                </a:solidFill>
                <a:effectLst/>
                <a:latin typeface="+mn-lt"/>
                <a:ea typeface="+mn-ea"/>
                <a:cs typeface="+mn-cs"/>
              </a:rPr>
              <a:t>Goede uitwerking (theoretisch) van thema: overlast, veiligheid, eenzaamheid en hoe dat door verschillende betrokkenen ervaren kan worden</a:t>
            </a:r>
          </a:p>
          <a:p>
            <a:pPr marL="171450" indent="-171450" rtl="0" eaLnBrk="1" fontAlgn="t" latinLnBrk="0" hangingPunct="1">
              <a:buFont typeface="Arial" panose="020B0604020202020204" pitchFamily="34" charset="0"/>
              <a:buChar char="•"/>
            </a:pPr>
            <a:r>
              <a:rPr lang="nl-BE" sz="1200" b="0" i="0" u="none" strike="noStrike" kern="1200" dirty="0">
                <a:solidFill>
                  <a:schemeClr val="tx1"/>
                </a:solidFill>
                <a:effectLst/>
                <a:latin typeface="+mn-lt"/>
                <a:ea typeface="+mn-ea"/>
                <a:cs typeface="+mn-cs"/>
              </a:rPr>
              <a:t>Subsidiereglement is niet stigmatiserend en stimuleert innovatie: wat betekenen thema’s als eenzaamheid en veiligheid voor jongeren, hoe gaan zij daarmee om, wat betekent die term ‘overlast’ voor hen, hoe willen zij hiermee aan de slag gaan?</a:t>
            </a:r>
          </a:p>
          <a:p>
            <a:pPr marL="171450" indent="-171450" rtl="0" eaLnBrk="1" fontAlgn="t" latinLnBrk="0" hangingPunct="1">
              <a:buFont typeface="Arial" panose="020B0604020202020204" pitchFamily="34" charset="0"/>
              <a:buChar char="•"/>
            </a:pPr>
            <a:r>
              <a:rPr lang="nl-BE" sz="1200" b="0" i="0" u="none" strike="noStrike" kern="1200" dirty="0">
                <a:solidFill>
                  <a:schemeClr val="tx1"/>
                </a:solidFill>
                <a:effectLst/>
                <a:latin typeface="+mn-lt"/>
                <a:ea typeface="+mn-ea"/>
                <a:cs typeface="+mn-cs"/>
              </a:rPr>
              <a:t>De stad kan indien nodig projecten van jongerenorganisaties mee faciliteren</a:t>
            </a:r>
          </a:p>
          <a:p>
            <a:pPr marL="171450" indent="-171450" rtl="0" eaLnBrk="1" fontAlgn="t" latinLnBrk="0" hangingPunct="1">
              <a:buFont typeface="Arial" panose="020B0604020202020204" pitchFamily="34" charset="0"/>
              <a:buChar char="•"/>
            </a:pPr>
            <a:r>
              <a:rPr lang="nl-BE" sz="1200" b="0" i="0" u="none" strike="noStrike" kern="1200" dirty="0">
                <a:solidFill>
                  <a:schemeClr val="tx1"/>
                </a:solidFill>
                <a:effectLst/>
                <a:latin typeface="+mn-lt"/>
                <a:ea typeface="+mn-ea"/>
                <a:cs typeface="+mn-cs"/>
              </a:rPr>
              <a:t>De stad heeft aandacht voor verbindende communicatie (krijgt nu in het project mogelijk te weinig aandacht)</a:t>
            </a:r>
          </a:p>
          <a:p>
            <a:pPr rtl="0" eaLnBrk="1" fontAlgn="t" latinLnBrk="0" hangingPunct="1"/>
            <a:endParaRPr lang="nl-BE" sz="1200" b="0" i="0" u="none" strike="noStrike" kern="1200" dirty="0">
              <a:solidFill>
                <a:schemeClr val="tx1"/>
              </a:solidFill>
              <a:effectLst/>
              <a:latin typeface="+mn-lt"/>
              <a:ea typeface="+mn-ea"/>
              <a:cs typeface="+mn-cs"/>
            </a:endParaRPr>
          </a:p>
          <a:p>
            <a:pPr rtl="0" eaLnBrk="1" fontAlgn="t" latinLnBrk="0" hangingPunct="1"/>
            <a:r>
              <a:rPr lang="nl-BE" sz="1200" b="0" i="0" u="none" strike="noStrike" kern="1200" dirty="0">
                <a:solidFill>
                  <a:schemeClr val="tx1"/>
                </a:solidFill>
                <a:effectLst/>
                <a:latin typeface="+mn-lt"/>
                <a:ea typeface="+mn-ea"/>
                <a:cs typeface="+mn-cs"/>
              </a:rPr>
              <a:t>Mechanismen</a:t>
            </a:r>
          </a:p>
          <a:p>
            <a:pPr marL="171450" indent="-171450" rtl="0" eaLnBrk="1" fontAlgn="t" latinLnBrk="0" hangingPunct="1">
              <a:buFont typeface="Arial" panose="020B0604020202020204" pitchFamily="34" charset="0"/>
              <a:buChar char="•"/>
            </a:pPr>
            <a:r>
              <a:rPr lang="nl-BE" sz="1200" b="0" i="0" u="none" strike="noStrike" kern="1200" dirty="0">
                <a:solidFill>
                  <a:schemeClr val="tx1"/>
                </a:solidFill>
                <a:effectLst/>
                <a:latin typeface="+mn-lt"/>
                <a:ea typeface="+mn-ea"/>
                <a:cs typeface="+mn-cs"/>
              </a:rPr>
              <a:t>Organisaties, jeugdwerkers, politie en jongeren voelen zich gehoord en gerespecteerd</a:t>
            </a:r>
          </a:p>
          <a:p>
            <a:pPr marL="171450" indent="-171450" rtl="0" eaLnBrk="1" fontAlgn="t" latinLnBrk="0" hangingPunct="1">
              <a:buFont typeface="Arial" panose="020B0604020202020204" pitchFamily="34" charset="0"/>
              <a:buChar char="•"/>
            </a:pPr>
            <a:r>
              <a:rPr lang="nl-BE" sz="1200" b="0" i="0" u="none" strike="noStrike" kern="1200" dirty="0">
                <a:solidFill>
                  <a:schemeClr val="tx1"/>
                </a:solidFill>
                <a:effectLst/>
                <a:latin typeface="+mn-lt"/>
                <a:ea typeface="+mn-ea"/>
                <a:cs typeface="+mn-cs"/>
              </a:rPr>
              <a:t>Jongerenorganisaties zijn gemotiveerd door het subsidiereglement, en voelen mede-eigenaarschap over de doelstellingen ervan</a:t>
            </a:r>
          </a:p>
          <a:p>
            <a:pPr marL="171450" indent="-171450" rtl="0" eaLnBrk="1" fontAlgn="t" latinLnBrk="0" hangingPunct="1">
              <a:buFont typeface="Arial" panose="020B0604020202020204" pitchFamily="34" charset="0"/>
              <a:buChar char="•"/>
            </a:pPr>
            <a:r>
              <a:rPr lang="nl-BE" sz="1200" b="0" i="0" u="none" strike="noStrike" kern="1200" dirty="0">
                <a:solidFill>
                  <a:schemeClr val="tx1"/>
                </a:solidFill>
                <a:effectLst/>
                <a:latin typeface="+mn-lt"/>
                <a:ea typeface="+mn-ea"/>
                <a:cs typeface="+mn-cs"/>
              </a:rPr>
              <a:t>jongeren vertrouwen hun/de organisatie</a:t>
            </a:r>
          </a:p>
          <a:p>
            <a:pPr marL="171450" indent="-171450" rtl="0" eaLnBrk="1" fontAlgn="t" latinLnBrk="0" hangingPunct="1">
              <a:buFont typeface="Arial" panose="020B0604020202020204" pitchFamily="34" charset="0"/>
              <a:buChar char="•"/>
            </a:pPr>
            <a:r>
              <a:rPr lang="nl-BE" sz="1200" b="0" i="0" u="none" strike="noStrike" kern="1200" dirty="0">
                <a:solidFill>
                  <a:schemeClr val="tx1"/>
                </a:solidFill>
                <a:effectLst/>
                <a:latin typeface="+mn-lt"/>
                <a:ea typeface="+mn-ea"/>
                <a:cs typeface="+mn-cs"/>
              </a:rPr>
              <a:t>Jongeren zijn enthousiast over het verkennen van oplossingen </a:t>
            </a:r>
          </a:p>
          <a:p>
            <a:pPr marL="171450" indent="-171450" rtl="0" eaLnBrk="1" fontAlgn="auto" latinLnBrk="0" hangingPunct="1">
              <a:buFont typeface="Arial" panose="020B0604020202020204" pitchFamily="34" charset="0"/>
              <a:buChar char="•"/>
            </a:pPr>
            <a:r>
              <a:rPr lang="nl-BE" sz="1200" b="0" i="0" u="none" strike="noStrike" kern="1200" dirty="0">
                <a:solidFill>
                  <a:schemeClr val="tx1"/>
                </a:solidFill>
                <a:effectLst/>
                <a:latin typeface="+mn-lt"/>
                <a:ea typeface="+mn-ea"/>
                <a:cs typeface="+mn-cs"/>
              </a:rPr>
              <a:t>Organisaties, jeugdwerkers, politie en jongeren merken vooruitgang op </a:t>
            </a:r>
          </a:p>
        </p:txBody>
      </p:sp>
      <p:sp>
        <p:nvSpPr>
          <p:cNvPr id="4" name="Tijdelijke aanduiding voor dianummer 3">
            <a:extLst>
              <a:ext uri="{FF2B5EF4-FFF2-40B4-BE49-F238E27FC236}">
                <a16:creationId xmlns:a16="http://schemas.microsoft.com/office/drawing/2014/main" id="{886C3AE3-A809-EF60-86FF-19E53F22AB3E}"/>
              </a:ext>
            </a:extLst>
          </p:cNvPr>
          <p:cNvSpPr>
            <a:spLocks noGrp="1"/>
          </p:cNvSpPr>
          <p:nvPr>
            <p:ph type="sldNum" sz="quarter" idx="5"/>
          </p:nvPr>
        </p:nvSpPr>
        <p:spPr/>
        <p:txBody>
          <a:bodyPr/>
          <a:lstStyle/>
          <a:p>
            <a:fld id="{CFE50E98-AAAC-48EB-9349-165D1EFF6EA9}" type="slidenum">
              <a:rPr lang="nl-BE" smtClean="0"/>
              <a:t>35</a:t>
            </a:fld>
            <a:endParaRPr lang="nl-BE" dirty="0"/>
          </a:p>
        </p:txBody>
      </p:sp>
    </p:spTree>
    <p:extLst>
      <p:ext uri="{BB962C8B-B14F-4D97-AF65-F5344CB8AC3E}">
        <p14:creationId xmlns:p14="http://schemas.microsoft.com/office/powerpoint/2010/main" val="4134030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41F3A-3EDE-B568-A5CB-298EFB36142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5BC483E-F969-3953-B893-C22C300CFA4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55CC2E-6BD3-3B1A-2633-DE42C7DE198E}"/>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729DBE26-8CBF-DC3A-CA2E-69CC87E2CBAD}"/>
              </a:ext>
            </a:extLst>
          </p:cNvPr>
          <p:cNvSpPr>
            <a:spLocks noGrp="1"/>
          </p:cNvSpPr>
          <p:nvPr>
            <p:ph type="sldNum" sz="quarter" idx="5"/>
          </p:nvPr>
        </p:nvSpPr>
        <p:spPr/>
        <p:txBody>
          <a:bodyPr/>
          <a:lstStyle/>
          <a:p>
            <a:fld id="{CFE50E98-AAAC-48EB-9349-165D1EFF6EA9}" type="slidenum">
              <a:rPr lang="nl-BE" smtClean="0"/>
              <a:t>37</a:t>
            </a:fld>
            <a:endParaRPr lang="nl-BE" dirty="0"/>
          </a:p>
        </p:txBody>
      </p:sp>
    </p:spTree>
    <p:extLst>
      <p:ext uri="{BB962C8B-B14F-4D97-AF65-F5344CB8AC3E}">
        <p14:creationId xmlns:p14="http://schemas.microsoft.com/office/powerpoint/2010/main" val="2498963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5D8D8-2B86-4F6D-140C-3E41EF42DA8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C6EB015-69A1-440E-5865-41679244B63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C043341-872C-57E1-1566-4245C453CA83}"/>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7BA9322F-21F6-7F66-6145-1AF229879998}"/>
              </a:ext>
            </a:extLst>
          </p:cNvPr>
          <p:cNvSpPr>
            <a:spLocks noGrp="1"/>
          </p:cNvSpPr>
          <p:nvPr>
            <p:ph type="sldNum" sz="quarter" idx="5"/>
          </p:nvPr>
        </p:nvSpPr>
        <p:spPr/>
        <p:txBody>
          <a:bodyPr/>
          <a:lstStyle/>
          <a:p>
            <a:fld id="{CFE50E98-AAAC-48EB-9349-165D1EFF6EA9}" type="slidenum">
              <a:rPr lang="nl-BE" smtClean="0"/>
              <a:t>39</a:t>
            </a:fld>
            <a:endParaRPr lang="nl-BE" dirty="0"/>
          </a:p>
        </p:txBody>
      </p:sp>
    </p:spTree>
    <p:extLst>
      <p:ext uri="{BB962C8B-B14F-4D97-AF65-F5344CB8AC3E}">
        <p14:creationId xmlns:p14="http://schemas.microsoft.com/office/powerpoint/2010/main" val="2034326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CFE50E98-AAAC-48EB-9349-165D1EFF6EA9}" type="slidenum">
              <a:rPr lang="nl-BE" smtClean="0"/>
              <a:t>41</a:t>
            </a:fld>
            <a:endParaRPr lang="nl-BE"/>
          </a:p>
        </p:txBody>
      </p:sp>
    </p:spTree>
    <p:extLst>
      <p:ext uri="{BB962C8B-B14F-4D97-AF65-F5344CB8AC3E}">
        <p14:creationId xmlns:p14="http://schemas.microsoft.com/office/powerpoint/2010/main" val="2612114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CFE50E98-AAAC-48EB-9349-165D1EFF6EA9}" type="slidenum">
              <a:rPr lang="nl-BE" smtClean="0"/>
              <a:t>7</a:t>
            </a:fld>
            <a:endParaRPr lang="nl-BE" dirty="0"/>
          </a:p>
        </p:txBody>
      </p:sp>
    </p:spTree>
    <p:extLst>
      <p:ext uri="{BB962C8B-B14F-4D97-AF65-F5344CB8AC3E}">
        <p14:creationId xmlns:p14="http://schemas.microsoft.com/office/powerpoint/2010/main" val="1269796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E34F2-4ACB-CD3B-4728-0B6C1D15EE1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0A11411-02D4-FBED-46C6-45904EC176C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16758E9-1F26-E4F9-8A6F-4BE3AF284869}"/>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798669B6-178F-AA35-4991-9FCFA0F18C3E}"/>
              </a:ext>
            </a:extLst>
          </p:cNvPr>
          <p:cNvSpPr>
            <a:spLocks noGrp="1"/>
          </p:cNvSpPr>
          <p:nvPr>
            <p:ph type="sldNum" sz="quarter" idx="5"/>
          </p:nvPr>
        </p:nvSpPr>
        <p:spPr/>
        <p:txBody>
          <a:bodyPr/>
          <a:lstStyle/>
          <a:p>
            <a:fld id="{CFE50E98-AAAC-48EB-9349-165D1EFF6EA9}" type="slidenum">
              <a:rPr lang="nl-BE" smtClean="0"/>
              <a:t>8</a:t>
            </a:fld>
            <a:endParaRPr lang="nl-BE" dirty="0"/>
          </a:p>
        </p:txBody>
      </p:sp>
    </p:spTree>
    <p:extLst>
      <p:ext uri="{BB962C8B-B14F-4D97-AF65-F5344CB8AC3E}">
        <p14:creationId xmlns:p14="http://schemas.microsoft.com/office/powerpoint/2010/main" val="2790789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C25BC-366E-EDC0-B650-7C1A3BF4499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BFCF038-0A10-1EDC-8985-C0DBF366B24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634FA38-CDF8-5961-D012-7A4704D045CB}"/>
              </a:ext>
            </a:extLst>
          </p:cNvPr>
          <p:cNvSpPr>
            <a:spLocks noGrp="1"/>
          </p:cNvSpPr>
          <p:nvPr>
            <p:ph type="body" idx="1"/>
          </p:nvPr>
        </p:nvSpPr>
        <p:spPr/>
        <p:txBody>
          <a:bodyPr/>
          <a:lstStyle/>
          <a:p>
            <a:r>
              <a:rPr lang="nl-NL" dirty="0"/>
              <a:t>Herinneren aan startpunt voor de training</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solidFill>
                  <a:schemeClr val="accent1"/>
                </a:solidFill>
                <a:latin typeface="Arial" panose="020B0604020202020204" pitchFamily="34" charset="0"/>
                <a:cs typeface="Arial" panose="020B0604020202020204" pitchFamily="34" charset="0"/>
              </a:rPr>
              <a:t>De keuze van deze training</a:t>
            </a:r>
            <a:r>
              <a:rPr lang="nl-BE" sz="1200" dirty="0">
                <a:latin typeface="Arial" panose="020B0604020202020204" pitchFamily="34" charset="0"/>
                <a:cs typeface="Arial" panose="020B0604020202020204" pitchFamily="34" charset="0"/>
              </a:rPr>
              <a:t>: vraag vanuit dienst om een beleidsdoelstelling uit het MJP te evalueren (of een doelstelling zo te formuleren dat impactevaluatie mogelijk wordt), waarbij meerdere diensten zijn betrokken</a:t>
            </a:r>
          </a:p>
          <a:p>
            <a:endParaRPr lang="nl-BE" dirty="0"/>
          </a:p>
        </p:txBody>
      </p:sp>
      <p:sp>
        <p:nvSpPr>
          <p:cNvPr id="4" name="Tijdelijke aanduiding voor dianummer 3">
            <a:extLst>
              <a:ext uri="{FF2B5EF4-FFF2-40B4-BE49-F238E27FC236}">
                <a16:creationId xmlns:a16="http://schemas.microsoft.com/office/drawing/2014/main" id="{38802CF5-6CA0-A035-155A-E7C30524C30E}"/>
              </a:ext>
            </a:extLst>
          </p:cNvPr>
          <p:cNvSpPr>
            <a:spLocks noGrp="1"/>
          </p:cNvSpPr>
          <p:nvPr>
            <p:ph type="sldNum" sz="quarter" idx="5"/>
          </p:nvPr>
        </p:nvSpPr>
        <p:spPr/>
        <p:txBody>
          <a:bodyPr/>
          <a:lstStyle/>
          <a:p>
            <a:fld id="{CFE50E98-AAAC-48EB-9349-165D1EFF6EA9}" type="slidenum">
              <a:rPr lang="nl-BE" smtClean="0"/>
              <a:t>9</a:t>
            </a:fld>
            <a:endParaRPr lang="nl-BE" dirty="0"/>
          </a:p>
        </p:txBody>
      </p:sp>
    </p:spTree>
    <p:extLst>
      <p:ext uri="{BB962C8B-B14F-4D97-AF65-F5344CB8AC3E}">
        <p14:creationId xmlns:p14="http://schemas.microsoft.com/office/powerpoint/2010/main" val="3485094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67310-A79E-93CD-FAF2-90364BACF85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E57E30F-6607-C3D8-FB5F-4E09E88EB69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F78FB2D-D93B-1DD7-A115-F01091BA43CA}"/>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B2988AB1-6DF8-E7C2-8EEC-BCE697EC6A37}"/>
              </a:ext>
            </a:extLst>
          </p:cNvPr>
          <p:cNvSpPr>
            <a:spLocks noGrp="1"/>
          </p:cNvSpPr>
          <p:nvPr>
            <p:ph type="sldNum" sz="quarter" idx="5"/>
          </p:nvPr>
        </p:nvSpPr>
        <p:spPr/>
        <p:txBody>
          <a:bodyPr/>
          <a:lstStyle/>
          <a:p>
            <a:fld id="{CFE50E98-AAAC-48EB-9349-165D1EFF6EA9}" type="slidenum">
              <a:rPr lang="nl-BE" smtClean="0"/>
              <a:t>10</a:t>
            </a:fld>
            <a:endParaRPr lang="nl-BE" dirty="0"/>
          </a:p>
        </p:txBody>
      </p:sp>
    </p:spTree>
    <p:extLst>
      <p:ext uri="{BB962C8B-B14F-4D97-AF65-F5344CB8AC3E}">
        <p14:creationId xmlns:p14="http://schemas.microsoft.com/office/powerpoint/2010/main" val="2952227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a:extLst>
              <a:ext uri="{FF2B5EF4-FFF2-40B4-BE49-F238E27FC236}">
                <a16:creationId xmlns:a16="http://schemas.microsoft.com/office/drawing/2014/main" id="{135D76A5-B62E-F1B5-DE69-31596C1BC297}"/>
              </a:ext>
            </a:extLst>
          </p:cNvPr>
          <p:cNvSpPr>
            <a:spLocks noGrp="1" noRot="1" noChangeAspect="1" noChangeArrowheads="1" noTextEdit="1"/>
          </p:cNvSpPr>
          <p:nvPr>
            <p:ph type="sldImg"/>
          </p:nvPr>
        </p:nvSpPr>
        <p:spPr>
          <a:ln/>
        </p:spPr>
      </p:sp>
      <p:sp>
        <p:nvSpPr>
          <p:cNvPr id="36867" name="Tijdelijke aanduiding voor notities 2">
            <a:extLst>
              <a:ext uri="{FF2B5EF4-FFF2-40B4-BE49-F238E27FC236}">
                <a16:creationId xmlns:a16="http://schemas.microsoft.com/office/drawing/2014/main" id="{C2DF155E-0698-ED35-0FAC-88C80CE016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BE" b="1" dirty="0">
                <a:latin typeface="Arial" panose="020B0604020202020204" pitchFamily="34" charset="0"/>
              </a:rPr>
              <a:t>JEUGDWELZIJNSWERK</a:t>
            </a:r>
            <a:r>
              <a:rPr lang="nl-NL" altLang="nl-BE" dirty="0">
                <a:latin typeface="Arial" panose="020B0604020202020204" pitchFamily="34" charset="0"/>
              </a:rPr>
              <a:t> met specifieke aandacht voor kinderen, tieners en jongeren in maatschappelijk kwetsbare situaties in de stad </a:t>
            </a:r>
          </a:p>
          <a:p>
            <a:r>
              <a:rPr lang="nl-NL" altLang="nl-BE" dirty="0">
                <a:latin typeface="Arial" panose="020B0604020202020204" pitchFamily="34" charset="0"/>
              </a:rPr>
              <a:t>Actief in de vrije tijd</a:t>
            </a:r>
          </a:p>
          <a:p>
            <a:r>
              <a:rPr lang="nl-NL" altLang="nl-BE" dirty="0">
                <a:latin typeface="Arial" panose="020B0604020202020204" pitchFamily="34" charset="0"/>
              </a:rPr>
              <a:t>Actief in 8 Antwerpse aandachtswijken</a:t>
            </a:r>
          </a:p>
          <a:p>
            <a:r>
              <a:rPr lang="nl-NL" altLang="nl-BE" dirty="0">
                <a:latin typeface="Arial" panose="020B0604020202020204" pitchFamily="34" charset="0"/>
              </a:rPr>
              <a:t>Eén thematisch steunpunt sport actief over heel Antwerpen</a:t>
            </a:r>
          </a:p>
          <a:p>
            <a:endParaRPr lang="nl-BE" altLang="nl-BE" dirty="0">
              <a:latin typeface="Arial" panose="020B0604020202020204" pitchFamily="34" charset="0"/>
            </a:endParaRPr>
          </a:p>
        </p:txBody>
      </p:sp>
      <p:sp>
        <p:nvSpPr>
          <p:cNvPr id="36868" name="Tijdelijke aanduiding voor dianummer 3">
            <a:extLst>
              <a:ext uri="{FF2B5EF4-FFF2-40B4-BE49-F238E27FC236}">
                <a16:creationId xmlns:a16="http://schemas.microsoft.com/office/drawing/2014/main" id="{75240ED9-21C3-960A-22A9-ED8D69C2D5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BC660240-4B98-4B93-835A-F1AD27E935F1}" type="slidenum">
              <a:rPr lang="en-GB" altLang="nl-BE" sz="1200" smtClean="0">
                <a:latin typeface="Arial" panose="020B0604020202020204" pitchFamily="34" charset="0"/>
              </a:rPr>
              <a:pPr/>
              <a:t>11</a:t>
            </a:fld>
            <a:endParaRPr lang="en-GB" altLang="nl-BE" sz="1200" dirty="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Waarom: </a:t>
            </a:r>
          </a:p>
          <a:p>
            <a:pPr lvl="1"/>
            <a:r>
              <a:rPr lang="nl-BE" dirty="0"/>
              <a:t>Vraag om te </a:t>
            </a:r>
            <a:r>
              <a:rPr lang="nl-BE" dirty="0">
                <a:solidFill>
                  <a:srgbClr val="00B0F0"/>
                </a:solidFill>
              </a:rPr>
              <a:t>leren </a:t>
            </a:r>
            <a:r>
              <a:rPr lang="nl-BE" dirty="0"/>
              <a:t>(met jeugdwerkers en politie)</a:t>
            </a:r>
          </a:p>
          <a:p>
            <a:pPr lvl="1"/>
            <a:r>
              <a:rPr lang="nl-BE" dirty="0"/>
              <a:t>Focus op activiteiten en veranderingen waar nog niet veel over is geweten: subsidiereglement is nieuw, kan positief inzetten op jongerenwerking rond eenzaamheid en veiligheid gedrag van groepen jongeren kan veranderen</a:t>
            </a:r>
          </a:p>
          <a:p>
            <a:endParaRPr lang="nl-BE" dirty="0"/>
          </a:p>
          <a:p>
            <a:r>
              <a:rPr lang="nl-BE" dirty="0"/>
              <a:t>Wat dan onderzoeken: </a:t>
            </a:r>
          </a:p>
          <a:p>
            <a:pPr lvl="1"/>
            <a:r>
              <a:rPr lang="nl-BE" dirty="0"/>
              <a:t>Verandering</a:t>
            </a:r>
          </a:p>
          <a:p>
            <a:pPr lvl="1"/>
            <a:r>
              <a:rPr lang="nl-BE" dirty="0"/>
              <a:t>hoe heeft subsidie en coördinatie gewerkt en bijgedragen? </a:t>
            </a:r>
          </a:p>
          <a:p>
            <a:pPr lvl="1"/>
            <a:r>
              <a:rPr lang="nl-BE" dirty="0"/>
              <a:t>Investering in subsidies en in coördinatie is aanzienlijk, dus toch ook een stuk kost-effectiviteit bekijken en </a:t>
            </a:r>
            <a:r>
              <a:rPr lang="nl-BE" dirty="0">
                <a:solidFill>
                  <a:srgbClr val="00B0F0"/>
                </a:solidFill>
              </a:rPr>
              <a:t>verantwoording</a:t>
            </a:r>
            <a:r>
              <a:rPr lang="nl-BE" dirty="0"/>
              <a:t> naar het college toe</a:t>
            </a:r>
          </a:p>
          <a:p>
            <a:endParaRPr lang="nl-BE" dirty="0"/>
          </a:p>
        </p:txBody>
      </p:sp>
      <p:sp>
        <p:nvSpPr>
          <p:cNvPr id="4" name="Tijdelijke aanduiding voor dianummer 3"/>
          <p:cNvSpPr>
            <a:spLocks noGrp="1"/>
          </p:cNvSpPr>
          <p:nvPr>
            <p:ph type="sldNum" sz="quarter" idx="5"/>
          </p:nvPr>
        </p:nvSpPr>
        <p:spPr/>
        <p:txBody>
          <a:bodyPr/>
          <a:lstStyle/>
          <a:p>
            <a:fld id="{CFE50E98-AAAC-48EB-9349-165D1EFF6EA9}" type="slidenum">
              <a:rPr lang="nl-BE" smtClean="0"/>
              <a:t>16</a:t>
            </a:fld>
            <a:endParaRPr lang="nl-BE" dirty="0"/>
          </a:p>
        </p:txBody>
      </p:sp>
    </p:spTree>
    <p:extLst>
      <p:ext uri="{BB962C8B-B14F-4D97-AF65-F5344CB8AC3E}">
        <p14:creationId xmlns:p14="http://schemas.microsoft.com/office/powerpoint/2010/main" val="2527850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96D78-C4BE-6CFB-B9AE-D53DF5D600C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90E6684-06EA-A660-C533-9F8C4BEAD2A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BAF6F73-B98E-6864-EDD5-840B443048A1}"/>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8D6DE7C1-6283-8C69-7B18-BDBEF707C4FC}"/>
              </a:ext>
            </a:extLst>
          </p:cNvPr>
          <p:cNvSpPr>
            <a:spLocks noGrp="1"/>
          </p:cNvSpPr>
          <p:nvPr>
            <p:ph type="sldNum" sz="quarter" idx="5"/>
          </p:nvPr>
        </p:nvSpPr>
        <p:spPr/>
        <p:txBody>
          <a:bodyPr/>
          <a:lstStyle/>
          <a:p>
            <a:fld id="{CFE50E98-AAAC-48EB-9349-165D1EFF6EA9}" type="slidenum">
              <a:rPr lang="nl-BE" smtClean="0"/>
              <a:t>17</a:t>
            </a:fld>
            <a:endParaRPr lang="nl-BE" dirty="0"/>
          </a:p>
        </p:txBody>
      </p:sp>
    </p:spTree>
    <p:extLst>
      <p:ext uri="{BB962C8B-B14F-4D97-AF65-F5344CB8AC3E}">
        <p14:creationId xmlns:p14="http://schemas.microsoft.com/office/powerpoint/2010/main" val="1868146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‹nr.›</a:t>
            </a:fld>
            <a:endParaRPr lang="en-US" dirty="0"/>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‹nr.›</a:t>
            </a:fld>
            <a:endParaRPr lang="en-US" dirty="0"/>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‹nr.›</a:t>
            </a:fld>
            <a:endParaRPr lang="en-US" dirty="0"/>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rgbClr val="FFFFFF"/>
        </a:solidFill>
        <a:effectLst/>
      </p:bgPr>
    </p:bg>
    <p:spTree>
      <p:nvGrpSpPr>
        <p:cNvPr id="1" name=""/>
        <p:cNvGrpSpPr/>
        <p:nvPr/>
      </p:nvGrpSpPr>
      <p:grpSpPr>
        <a:xfrm>
          <a:off x="0" y="0"/>
          <a:ext cx="0" cy="0"/>
          <a:chOff x="0" y="0"/>
          <a:chExt cx="0" cy="0"/>
        </a:xfrm>
      </p:grpSpPr>
      <p:pic>
        <p:nvPicPr>
          <p:cNvPr id="2" name="Picture 28" descr="Y:\___MD\MD_project\_20071109_meerwit_ace-e_templates\production\powerpoint_template\graphics\ace_ppt_p1.png">
            <a:extLst>
              <a:ext uri="{FF2B5EF4-FFF2-40B4-BE49-F238E27FC236}">
                <a16:creationId xmlns:a16="http://schemas.microsoft.com/office/drawing/2014/main" id="{B475D34B-5BF8-4890-49C7-AECB791F31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6350"/>
            <a:ext cx="9151938"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Rectangle 11"/>
          <p:cNvSpPr>
            <a:spLocks noGrp="1" noChangeArrowheads="1"/>
          </p:cNvSpPr>
          <p:nvPr>
            <p:ph type="ctrTitle"/>
          </p:nvPr>
        </p:nvSpPr>
        <p:spPr>
          <a:xfrm>
            <a:off x="2362200" y="2438400"/>
            <a:ext cx="6553200" cy="685800"/>
          </a:xfrm>
        </p:spPr>
        <p:txBody>
          <a:bodyPr lIns="0" tIns="45720" rIns="0" bIns="45720"/>
          <a:lstStyle>
            <a:lvl1pPr>
              <a:defRPr sz="3500">
                <a:solidFill>
                  <a:schemeClr val="bg1"/>
                </a:solidFill>
              </a:defRPr>
            </a:lvl1pPr>
          </a:lstStyle>
          <a:p>
            <a:r>
              <a:rPr lang="nl-NL"/>
              <a:t>Klik om de stijl te bewerken</a:t>
            </a:r>
            <a:endParaRPr lang="en-US"/>
          </a:p>
        </p:txBody>
      </p:sp>
      <p:sp>
        <p:nvSpPr>
          <p:cNvPr id="5146" name="Rectangle 26"/>
          <p:cNvSpPr>
            <a:spLocks noGrp="1" noChangeArrowheads="1"/>
          </p:cNvSpPr>
          <p:nvPr>
            <p:ph type="subTitle" idx="1"/>
          </p:nvPr>
        </p:nvSpPr>
        <p:spPr>
          <a:xfrm>
            <a:off x="2362200" y="3200400"/>
            <a:ext cx="6553200" cy="533400"/>
          </a:xfrm>
        </p:spPr>
        <p:txBody>
          <a:bodyPr lIns="0" tIns="45720" rIns="0" bIns="45720" anchor="ctr"/>
          <a:lstStyle>
            <a:lvl1pPr marL="0" indent="0">
              <a:buFontTx/>
              <a:buNone/>
              <a:defRPr sz="1900" b="0">
                <a:solidFill>
                  <a:srgbClr val="005DAA"/>
                </a:solidFill>
              </a:defRPr>
            </a:lvl1pPr>
          </a:lstStyle>
          <a:p>
            <a:r>
              <a:rPr lang="nl-NL"/>
              <a:t>Klik om het opmaakprofiel van de modelondertitel te bewerken</a:t>
            </a:r>
            <a:endParaRPr lang="en-US"/>
          </a:p>
        </p:txBody>
      </p:sp>
      <p:sp>
        <p:nvSpPr>
          <p:cNvPr id="3" name="Rectangle 19">
            <a:extLst>
              <a:ext uri="{FF2B5EF4-FFF2-40B4-BE49-F238E27FC236}">
                <a16:creationId xmlns:a16="http://schemas.microsoft.com/office/drawing/2014/main" id="{F8985B65-A94B-8273-C3BD-539C7058984F}"/>
              </a:ext>
            </a:extLst>
          </p:cNvPr>
          <p:cNvSpPr>
            <a:spLocks noGrp="1" noChangeArrowheads="1"/>
          </p:cNvSpPr>
          <p:nvPr>
            <p:ph type="dt" sz="half" idx="10"/>
          </p:nvPr>
        </p:nvSpPr>
        <p:spPr bwMode="auto">
          <a:xfrm>
            <a:off x="6934200" y="5791200"/>
            <a:ext cx="1828800" cy="304800"/>
          </a:xfrm>
          <a:prstGeom prst="rect">
            <a:avLst/>
          </a:prstGeom>
          <a:ln>
            <a:miter lim="800000"/>
            <a:headEnd/>
            <a:tailEnd/>
          </a:ln>
        </p:spPr>
        <p:txBody>
          <a:bodyPr vert="horz" wrap="square" lIns="36000" tIns="36000" rIns="0" bIns="45720" numCol="1" anchor="t" anchorCtr="0" compatLnSpc="1">
            <a:prstTxWarp prst="textNoShape">
              <a:avLst/>
            </a:prstTxWarp>
          </a:bodyPr>
          <a:lstStyle>
            <a:lvl1pPr algn="r" eaLnBrk="1" hangingPunct="1">
              <a:defRPr sz="1000">
                <a:latin typeface="+mn-lt"/>
              </a:defRPr>
            </a:lvl1pPr>
          </a:lstStyle>
          <a:p>
            <a:pPr>
              <a:defRPr/>
            </a:pPr>
            <a:r>
              <a:rPr lang="en-GB" dirty="0"/>
              <a:t>xx </a:t>
            </a:r>
            <a:r>
              <a:rPr lang="en-GB" dirty="0" err="1"/>
              <a:t>maand</a:t>
            </a:r>
            <a:r>
              <a:rPr lang="en-GB" dirty="0"/>
              <a:t> </a:t>
            </a:r>
            <a:r>
              <a:rPr lang="en-GB" dirty="0" err="1"/>
              <a:t>xxxx</a:t>
            </a:r>
            <a:endParaRPr lang="en-GB" dirty="0"/>
          </a:p>
        </p:txBody>
      </p:sp>
      <p:sp>
        <p:nvSpPr>
          <p:cNvPr id="4" name="Rectangle 20">
            <a:extLst>
              <a:ext uri="{FF2B5EF4-FFF2-40B4-BE49-F238E27FC236}">
                <a16:creationId xmlns:a16="http://schemas.microsoft.com/office/drawing/2014/main" id="{E2F0CDBF-775D-81A6-A1D1-8B4DE267CB90}"/>
              </a:ext>
            </a:extLst>
          </p:cNvPr>
          <p:cNvSpPr>
            <a:spLocks noGrp="1" noChangeArrowheads="1"/>
          </p:cNvSpPr>
          <p:nvPr>
            <p:ph type="ftr" sz="quarter" idx="11"/>
          </p:nvPr>
        </p:nvSpPr>
        <p:spPr bwMode="auto">
          <a:xfrm>
            <a:off x="6324600" y="5486400"/>
            <a:ext cx="2438400" cy="304800"/>
          </a:xfrm>
          <a:prstGeom prst="rect">
            <a:avLst/>
          </a:prstGeom>
          <a:ln>
            <a:miter lim="800000"/>
            <a:headEnd/>
            <a:tailEnd/>
          </a:ln>
        </p:spPr>
        <p:txBody>
          <a:bodyPr vert="horz" wrap="square" lIns="0" tIns="36000" rIns="0" bIns="0" numCol="1" anchor="t" anchorCtr="0" compatLnSpc="1">
            <a:prstTxWarp prst="textNoShape">
              <a:avLst/>
            </a:prstTxWarp>
          </a:bodyPr>
          <a:lstStyle>
            <a:lvl1pPr algn="r" eaLnBrk="1" hangingPunct="1">
              <a:defRPr sz="1000" b="1">
                <a:latin typeface="+mn-lt"/>
              </a:defRPr>
            </a:lvl1pPr>
          </a:lstStyle>
          <a:p>
            <a:pPr>
              <a:defRPr/>
            </a:pPr>
            <a:r>
              <a:rPr lang="en-GB"/>
              <a:t>Locatie</a:t>
            </a:r>
          </a:p>
        </p:txBody>
      </p:sp>
    </p:spTree>
    <p:extLst>
      <p:ext uri="{BB962C8B-B14F-4D97-AF65-F5344CB8AC3E}">
        <p14:creationId xmlns:p14="http://schemas.microsoft.com/office/powerpoint/2010/main" val="278672999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579032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Tree>
    <p:extLst>
      <p:ext uri="{BB962C8B-B14F-4D97-AF65-F5344CB8AC3E}">
        <p14:creationId xmlns:p14="http://schemas.microsoft.com/office/powerpoint/2010/main" val="2861699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1295400" y="1981200"/>
            <a:ext cx="367665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5124450" y="1981200"/>
            <a:ext cx="367665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881361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906944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Tree>
    <p:extLst>
      <p:ext uri="{BB962C8B-B14F-4D97-AF65-F5344CB8AC3E}">
        <p14:creationId xmlns:p14="http://schemas.microsoft.com/office/powerpoint/2010/main" val="2249461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2364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2785034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‹nr.›</a:t>
            </a:fld>
            <a:endParaRPr lang="en-US" dirty="0"/>
          </a:p>
        </p:txBody>
      </p:sp>
    </p:spTree>
    <p:extLst>
      <p:ext uri="{BB962C8B-B14F-4D97-AF65-F5344CB8AC3E}">
        <p14:creationId xmlns:p14="http://schemas.microsoft.com/office/powerpoint/2010/main" val="2614314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endParaRPr lang="nl-BE"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13232372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9935026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010400" y="685800"/>
            <a:ext cx="1905000" cy="5638800"/>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1295400" y="685800"/>
            <a:ext cx="5562600" cy="56388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892721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Header and text">
  <p:cSld name="Header and text">
    <p:spTree>
      <p:nvGrpSpPr>
        <p:cNvPr id="1" name="Shape 27"/>
        <p:cNvGrpSpPr/>
        <p:nvPr/>
      </p:nvGrpSpPr>
      <p:grpSpPr>
        <a:xfrm>
          <a:off x="0" y="0"/>
          <a:ext cx="0" cy="0"/>
          <a:chOff x="0" y="0"/>
          <a:chExt cx="0" cy="0"/>
        </a:xfrm>
      </p:grpSpPr>
      <p:sp>
        <p:nvSpPr>
          <p:cNvPr id="28" name="Google Shape;28;p84"/>
          <p:cNvSpPr txBox="1">
            <a:spLocks noGrp="1"/>
          </p:cNvSpPr>
          <p:nvPr>
            <p:ph type="title"/>
          </p:nvPr>
        </p:nvSpPr>
        <p:spPr>
          <a:xfrm>
            <a:off x="270000" y="360000"/>
            <a:ext cx="8370000" cy="1080000"/>
          </a:xfrm>
          <a:prstGeom prst="rect">
            <a:avLst/>
          </a:prstGeom>
          <a:noFill/>
          <a:ln>
            <a:noFill/>
          </a:ln>
        </p:spPr>
        <p:txBody>
          <a:bodyPr spcFirstLastPara="1" lIns="91425" tIns="45700" rIns="91425" bIns="45700" anchor="ctr">
            <a:normAutofit/>
          </a:bodyPr>
          <a:lstStyle>
            <a:lvl1pPr lvl="0" algn="l">
              <a:lnSpc>
                <a:spcPct val="90000"/>
              </a:lnSpc>
              <a:spcBef>
                <a:spcPts val="0"/>
              </a:spcBef>
              <a:spcAft>
                <a:spcPts val="0"/>
              </a:spcAft>
              <a:buSzPts val="4400"/>
              <a:buNone/>
              <a:defRPr sz="23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84"/>
          <p:cNvSpPr txBox="1">
            <a:spLocks noGrp="1"/>
          </p:cNvSpPr>
          <p:nvPr>
            <p:ph type="body" idx="1"/>
          </p:nvPr>
        </p:nvSpPr>
        <p:spPr>
          <a:xfrm>
            <a:off x="270000" y="1619999"/>
            <a:ext cx="8370094" cy="4500000"/>
          </a:xfrm>
          <a:prstGeom prst="rect">
            <a:avLst/>
          </a:prstGeom>
          <a:noFill/>
          <a:ln>
            <a:noFill/>
          </a:ln>
        </p:spPr>
        <p:txBody>
          <a:bodyPr spcFirstLastPara="1" lIns="91425" tIns="45700" rIns="91425" bIns="45700">
            <a:noAutofit/>
          </a:bodyPr>
          <a:lstStyle>
            <a:lvl1pPr marL="342900" lvl="0" indent="-171450" algn="l">
              <a:lnSpc>
                <a:spcPct val="100000"/>
              </a:lnSpc>
              <a:spcBef>
                <a:spcPts val="1400"/>
              </a:spcBef>
              <a:spcAft>
                <a:spcPts val="0"/>
              </a:spcAft>
              <a:buSzPts val="2800"/>
              <a:buNone/>
              <a:defRPr sz="1800">
                <a:solidFill>
                  <a:schemeClr val="dk1"/>
                </a:solidFill>
                <a:latin typeface="Calibri"/>
                <a:ea typeface="Calibri"/>
                <a:cs typeface="Calibri"/>
                <a:sym typeface="Calibri"/>
              </a:defRPr>
            </a:lvl1pPr>
            <a:lvl2pPr marL="685800" lvl="1" indent="-285750" algn="l">
              <a:lnSpc>
                <a:spcPct val="90000"/>
              </a:lnSpc>
              <a:spcBef>
                <a:spcPts val="375"/>
              </a:spcBef>
              <a:spcAft>
                <a:spcPts val="0"/>
              </a:spcAft>
              <a:buSzPts val="2400"/>
              <a:buChar char="•"/>
              <a:defRPr/>
            </a:lvl2pPr>
            <a:lvl3pPr marL="1028700" lvl="2" indent="-266700" algn="l">
              <a:lnSpc>
                <a:spcPct val="90000"/>
              </a:lnSpc>
              <a:spcBef>
                <a:spcPts val="375"/>
              </a:spcBef>
              <a:spcAft>
                <a:spcPts val="0"/>
              </a:spcAft>
              <a:buSzPts val="2000"/>
              <a:buChar char="•"/>
              <a:defRPr/>
            </a:lvl3pPr>
            <a:lvl4pPr marL="1371600" lvl="3" indent="-257175" algn="l">
              <a:lnSpc>
                <a:spcPct val="90000"/>
              </a:lnSpc>
              <a:spcBef>
                <a:spcPts val="375"/>
              </a:spcBef>
              <a:spcAft>
                <a:spcPts val="0"/>
              </a:spcAft>
              <a:buSzPts val="1800"/>
              <a:buChar char="•"/>
              <a:defRPr/>
            </a:lvl4pPr>
            <a:lvl5pPr marL="1714500" lvl="4" indent="-257175" algn="l">
              <a:lnSpc>
                <a:spcPct val="90000"/>
              </a:lnSpc>
              <a:spcBef>
                <a:spcPts val="375"/>
              </a:spcBef>
              <a:spcAft>
                <a:spcPts val="0"/>
              </a:spcAft>
              <a:buSzPts val="1800"/>
              <a:buChar char="•"/>
              <a:defRPr/>
            </a:lvl5pPr>
            <a:lvl6pPr marL="2057400" lvl="5" indent="-257175" algn="l">
              <a:lnSpc>
                <a:spcPct val="90000"/>
              </a:lnSpc>
              <a:spcBef>
                <a:spcPts val="375"/>
              </a:spcBef>
              <a:spcAft>
                <a:spcPts val="0"/>
              </a:spcAft>
              <a:buSzPts val="1800"/>
              <a:buChar char="•"/>
              <a:defRPr/>
            </a:lvl6pPr>
            <a:lvl7pPr marL="2400300" lvl="6" indent="-257175" algn="l">
              <a:lnSpc>
                <a:spcPct val="90000"/>
              </a:lnSpc>
              <a:spcBef>
                <a:spcPts val="375"/>
              </a:spcBef>
              <a:spcAft>
                <a:spcPts val="0"/>
              </a:spcAft>
              <a:buSzPts val="1800"/>
              <a:buChar char="•"/>
              <a:defRPr/>
            </a:lvl7pPr>
            <a:lvl8pPr marL="2743200" lvl="7" indent="-257175" algn="l">
              <a:lnSpc>
                <a:spcPct val="90000"/>
              </a:lnSpc>
              <a:spcBef>
                <a:spcPts val="375"/>
              </a:spcBef>
              <a:spcAft>
                <a:spcPts val="0"/>
              </a:spcAft>
              <a:buSzPts val="1800"/>
              <a:buChar char="•"/>
              <a:defRPr/>
            </a:lvl8pPr>
            <a:lvl9pPr marL="3086100" lvl="8" indent="-257175" algn="l">
              <a:lnSpc>
                <a:spcPct val="90000"/>
              </a:lnSpc>
              <a:spcBef>
                <a:spcPts val="375"/>
              </a:spcBef>
              <a:spcAft>
                <a:spcPts val="0"/>
              </a:spcAft>
              <a:buSzPts val="1800"/>
              <a:buChar char="•"/>
              <a:defRPr/>
            </a:lvl9pPr>
          </a:lstStyle>
          <a:p>
            <a:endParaRPr/>
          </a:p>
        </p:txBody>
      </p:sp>
    </p:spTree>
    <p:extLst>
      <p:ext uri="{BB962C8B-B14F-4D97-AF65-F5344CB8AC3E}">
        <p14:creationId xmlns:p14="http://schemas.microsoft.com/office/powerpoint/2010/main" val="3607357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‹nr.›</a:t>
            </a:fld>
            <a:endParaRPr lang="en-US" dirty="0"/>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‹nr.›</a:t>
            </a:fld>
            <a:endParaRPr lang="en-US" dirty="0"/>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FF6DA9-008F-8B48-92A6-B652298478BF}" type="slidenum">
              <a:rPr lang="en-US" smtClean="0"/>
              <a:t>‹nr.›</a:t>
            </a:fld>
            <a:endParaRPr lang="en-US" dirty="0"/>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FF6DA9-008F-8B48-92A6-B652298478BF}" type="slidenum">
              <a:rPr lang="en-US" smtClean="0"/>
              <a:t>‹nr.›</a:t>
            </a:fld>
            <a:endParaRPr lang="en-US" dirty="0"/>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FF6DA9-008F-8B48-92A6-B652298478BF}" type="slidenum">
              <a:rPr lang="en-US" smtClean="0"/>
              <a:t>‹nr.›</a:t>
            </a:fld>
            <a:endParaRPr lang="en-US" dirty="0"/>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‹nr.›</a:t>
            </a:fld>
            <a:endParaRPr lang="en-US" dirty="0"/>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‹nr.›</a:t>
            </a:fld>
            <a:endParaRPr lang="en-US" dirty="0"/>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1/6/2026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‹nr.›</a:t>
            </a:fld>
            <a:endParaRPr lang="en-US" dirty="0"/>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invGray">
      <p:bgPr>
        <a:solidFill>
          <a:srgbClr val="FFFFFF"/>
        </a:solidFill>
        <a:effectLst/>
      </p:bgPr>
    </p:bg>
    <p:spTree>
      <p:nvGrpSpPr>
        <p:cNvPr id="1" name=""/>
        <p:cNvGrpSpPr/>
        <p:nvPr/>
      </p:nvGrpSpPr>
      <p:grpSpPr>
        <a:xfrm>
          <a:off x="0" y="0"/>
          <a:ext cx="0" cy="0"/>
          <a:chOff x="0" y="0"/>
          <a:chExt cx="0" cy="0"/>
        </a:xfrm>
      </p:grpSpPr>
      <p:pic>
        <p:nvPicPr>
          <p:cNvPr id="1026" name="Picture 26" descr="Y:\___MD\MD_project\_20071109_meerwit_ace-e_templates\production\powerpoint_template\graphics\ace_ppt_p2.png">
            <a:extLst>
              <a:ext uri="{FF2B5EF4-FFF2-40B4-BE49-F238E27FC236}">
                <a16:creationId xmlns:a16="http://schemas.microsoft.com/office/drawing/2014/main" id="{D4AF657E-B102-B820-730F-BF9FEE32CBF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75" y="-6350"/>
            <a:ext cx="9151938"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0">
            <a:extLst>
              <a:ext uri="{FF2B5EF4-FFF2-40B4-BE49-F238E27FC236}">
                <a16:creationId xmlns:a16="http://schemas.microsoft.com/office/drawing/2014/main" id="{CFCD83DD-778F-4AF2-86CD-BCF8A32C6261}"/>
              </a:ext>
            </a:extLst>
          </p:cNvPr>
          <p:cNvSpPr>
            <a:spLocks noGrp="1" noChangeArrowheads="1"/>
          </p:cNvSpPr>
          <p:nvPr>
            <p:ph type="title"/>
          </p:nvPr>
        </p:nvSpPr>
        <p:spPr bwMode="auto">
          <a:xfrm>
            <a:off x="2057400" y="685800"/>
            <a:ext cx="6858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b" anchorCtr="0" compatLnSpc="1">
            <a:prstTxWarp prst="textNoShape">
              <a:avLst/>
            </a:prstTxWarp>
          </a:bodyPr>
          <a:lstStyle/>
          <a:p>
            <a:pPr lvl="0"/>
            <a:r>
              <a:rPr lang="nl-NL" altLang="nl-BE"/>
              <a:t>Klik om de stijl te bewerken</a:t>
            </a:r>
            <a:endParaRPr lang="en-GB" altLang="nl-BE"/>
          </a:p>
        </p:txBody>
      </p:sp>
      <p:sp>
        <p:nvSpPr>
          <p:cNvPr id="1028" name="Rectangle 21">
            <a:extLst>
              <a:ext uri="{FF2B5EF4-FFF2-40B4-BE49-F238E27FC236}">
                <a16:creationId xmlns:a16="http://schemas.microsoft.com/office/drawing/2014/main" id="{9B4C326A-ECD2-FAFA-216E-9EEB24D97E7C}"/>
              </a:ext>
            </a:extLst>
          </p:cNvPr>
          <p:cNvSpPr>
            <a:spLocks noGrp="1" noChangeArrowheads="1"/>
          </p:cNvSpPr>
          <p:nvPr>
            <p:ph type="body" idx="1"/>
          </p:nvPr>
        </p:nvSpPr>
        <p:spPr bwMode="auto">
          <a:xfrm>
            <a:off x="1295400" y="1981200"/>
            <a:ext cx="75057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nl-NL" altLang="nl-BE"/>
              <a:t>Klik om de modelstijlen te bewerken</a:t>
            </a:r>
          </a:p>
          <a:p>
            <a:pPr lvl="1"/>
            <a:r>
              <a:rPr lang="nl-NL" altLang="nl-BE"/>
              <a:t>Tweede niveau</a:t>
            </a:r>
          </a:p>
          <a:p>
            <a:pPr lvl="2"/>
            <a:r>
              <a:rPr lang="nl-NL" altLang="nl-BE"/>
              <a:t>Derde niveau</a:t>
            </a:r>
          </a:p>
          <a:p>
            <a:pPr lvl="3"/>
            <a:r>
              <a:rPr lang="nl-NL" altLang="nl-BE"/>
              <a:t>Vierde niveau</a:t>
            </a:r>
          </a:p>
          <a:p>
            <a:pPr lvl="4"/>
            <a:r>
              <a:rPr lang="nl-NL" altLang="nl-BE"/>
              <a:t>Vijfde niveau</a:t>
            </a:r>
            <a:endParaRPr lang="en-GB" altLang="nl-BE"/>
          </a:p>
        </p:txBody>
      </p:sp>
    </p:spTree>
    <p:extLst>
      <p:ext uri="{BB962C8B-B14F-4D97-AF65-F5344CB8AC3E}">
        <p14:creationId xmlns:p14="http://schemas.microsoft.com/office/powerpoint/2010/main" val="4121844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3200" b="1">
          <a:solidFill>
            <a:srgbClr val="005DAA"/>
          </a:solidFill>
          <a:latin typeface="+mj-lt"/>
          <a:ea typeface="+mj-ea"/>
          <a:cs typeface="+mj-cs"/>
        </a:defRPr>
      </a:lvl1pPr>
      <a:lvl2pPr algn="l" rtl="0" eaLnBrk="0" fontAlgn="base" hangingPunct="0">
        <a:spcBef>
          <a:spcPct val="0"/>
        </a:spcBef>
        <a:spcAft>
          <a:spcPct val="0"/>
        </a:spcAft>
        <a:defRPr sz="3200" b="1">
          <a:solidFill>
            <a:srgbClr val="005DAA"/>
          </a:solidFill>
          <a:latin typeface="Arial" charset="0"/>
          <a:cs typeface="Times New Roman" pitchFamily="18" charset="0"/>
        </a:defRPr>
      </a:lvl2pPr>
      <a:lvl3pPr algn="l" rtl="0" eaLnBrk="0" fontAlgn="base" hangingPunct="0">
        <a:spcBef>
          <a:spcPct val="0"/>
        </a:spcBef>
        <a:spcAft>
          <a:spcPct val="0"/>
        </a:spcAft>
        <a:defRPr sz="3200" b="1">
          <a:solidFill>
            <a:srgbClr val="005DAA"/>
          </a:solidFill>
          <a:latin typeface="Arial" charset="0"/>
          <a:cs typeface="Times New Roman" pitchFamily="18" charset="0"/>
        </a:defRPr>
      </a:lvl3pPr>
      <a:lvl4pPr algn="l" rtl="0" eaLnBrk="0" fontAlgn="base" hangingPunct="0">
        <a:spcBef>
          <a:spcPct val="0"/>
        </a:spcBef>
        <a:spcAft>
          <a:spcPct val="0"/>
        </a:spcAft>
        <a:defRPr sz="3200" b="1">
          <a:solidFill>
            <a:srgbClr val="005DAA"/>
          </a:solidFill>
          <a:latin typeface="Arial" charset="0"/>
          <a:cs typeface="Times New Roman" pitchFamily="18" charset="0"/>
        </a:defRPr>
      </a:lvl4pPr>
      <a:lvl5pPr algn="l" rtl="0" eaLnBrk="0" fontAlgn="base" hangingPunct="0">
        <a:spcBef>
          <a:spcPct val="0"/>
        </a:spcBef>
        <a:spcAft>
          <a:spcPct val="0"/>
        </a:spcAft>
        <a:defRPr sz="3200" b="1">
          <a:solidFill>
            <a:srgbClr val="005DAA"/>
          </a:solidFill>
          <a:latin typeface="Arial" charset="0"/>
          <a:cs typeface="Times New Roman" pitchFamily="18" charset="0"/>
        </a:defRPr>
      </a:lvl5pPr>
      <a:lvl6pPr marL="457200" algn="l" rtl="0" eaLnBrk="1" fontAlgn="base" hangingPunct="1">
        <a:spcBef>
          <a:spcPct val="0"/>
        </a:spcBef>
        <a:spcAft>
          <a:spcPct val="0"/>
        </a:spcAft>
        <a:defRPr sz="3200" b="1">
          <a:solidFill>
            <a:srgbClr val="005DAA"/>
          </a:solidFill>
          <a:latin typeface="Arial" charset="0"/>
          <a:cs typeface="Times New Roman" pitchFamily="18" charset="0"/>
        </a:defRPr>
      </a:lvl6pPr>
      <a:lvl7pPr marL="914400" algn="l" rtl="0" eaLnBrk="1" fontAlgn="base" hangingPunct="1">
        <a:spcBef>
          <a:spcPct val="0"/>
        </a:spcBef>
        <a:spcAft>
          <a:spcPct val="0"/>
        </a:spcAft>
        <a:defRPr sz="3200" b="1">
          <a:solidFill>
            <a:srgbClr val="005DAA"/>
          </a:solidFill>
          <a:latin typeface="Arial" charset="0"/>
          <a:cs typeface="Times New Roman" pitchFamily="18" charset="0"/>
        </a:defRPr>
      </a:lvl7pPr>
      <a:lvl8pPr marL="1371600" algn="l" rtl="0" eaLnBrk="1" fontAlgn="base" hangingPunct="1">
        <a:spcBef>
          <a:spcPct val="0"/>
        </a:spcBef>
        <a:spcAft>
          <a:spcPct val="0"/>
        </a:spcAft>
        <a:defRPr sz="3200" b="1">
          <a:solidFill>
            <a:srgbClr val="005DAA"/>
          </a:solidFill>
          <a:latin typeface="Arial" charset="0"/>
          <a:cs typeface="Times New Roman" pitchFamily="18" charset="0"/>
        </a:defRPr>
      </a:lvl8pPr>
      <a:lvl9pPr marL="1828800" algn="l" rtl="0" eaLnBrk="1" fontAlgn="base" hangingPunct="1">
        <a:spcBef>
          <a:spcPct val="0"/>
        </a:spcBef>
        <a:spcAft>
          <a:spcPct val="0"/>
        </a:spcAft>
        <a:defRPr sz="3200" b="1">
          <a:solidFill>
            <a:srgbClr val="005DAA"/>
          </a:solidFill>
          <a:latin typeface="Arial" charset="0"/>
          <a:cs typeface="Times New Roman" pitchFamily="18" charset="0"/>
        </a:defRPr>
      </a:lvl9pPr>
    </p:titleStyle>
    <p:bodyStyle>
      <a:lvl1pPr marL="342900" indent="-342900" algn="l" rtl="0" eaLnBrk="0" fontAlgn="base" hangingPunct="0">
        <a:spcBef>
          <a:spcPct val="20000"/>
        </a:spcBef>
        <a:spcAft>
          <a:spcPct val="0"/>
        </a:spcAft>
        <a:buClr>
          <a:srgbClr val="9DCB3B"/>
        </a:buClr>
        <a:buChar char="&gt;"/>
        <a:defRPr sz="3000" b="1">
          <a:solidFill>
            <a:srgbClr val="444432"/>
          </a:solidFill>
          <a:latin typeface="+mn-lt"/>
          <a:ea typeface="+mn-ea"/>
          <a:cs typeface="+mn-cs"/>
        </a:defRPr>
      </a:lvl1pPr>
      <a:lvl2pPr marL="742950" indent="-285750" algn="l" rtl="0" eaLnBrk="0" fontAlgn="base" hangingPunct="0">
        <a:spcBef>
          <a:spcPct val="20000"/>
        </a:spcBef>
        <a:spcAft>
          <a:spcPct val="0"/>
        </a:spcAft>
        <a:buClr>
          <a:srgbClr val="A6A8AB"/>
        </a:buClr>
        <a:buSzPct val="150000"/>
        <a:buChar char="•"/>
        <a:defRPr sz="2400">
          <a:solidFill>
            <a:schemeClr val="bg2"/>
          </a:solidFill>
          <a:latin typeface="+mn-lt"/>
          <a:cs typeface="+mn-cs"/>
        </a:defRPr>
      </a:lvl2pPr>
      <a:lvl3pPr marL="1143000" indent="-228600" algn="l" rtl="0" eaLnBrk="0" fontAlgn="base" hangingPunct="0">
        <a:spcBef>
          <a:spcPct val="20000"/>
        </a:spcBef>
        <a:spcAft>
          <a:spcPct val="0"/>
        </a:spcAft>
        <a:buClr>
          <a:srgbClr val="0099CC"/>
        </a:buClr>
        <a:buFont typeface="Wingdings" panose="05000000000000000000" pitchFamily="2" charset="2"/>
        <a:buChar char="§"/>
        <a:defRPr sz="2000">
          <a:solidFill>
            <a:schemeClr val="bg2"/>
          </a:solidFill>
          <a:latin typeface="+mn-lt"/>
          <a:cs typeface="+mn-cs"/>
        </a:defRPr>
      </a:lvl3pPr>
      <a:lvl4pPr marL="1600200" indent="-228600" algn="l" rtl="0" eaLnBrk="0" fontAlgn="base" hangingPunct="0">
        <a:spcBef>
          <a:spcPct val="20000"/>
        </a:spcBef>
        <a:spcAft>
          <a:spcPct val="0"/>
        </a:spcAft>
        <a:buClr>
          <a:srgbClr val="FF6600"/>
        </a:buClr>
        <a:buChar char="–"/>
        <a:defRPr>
          <a:solidFill>
            <a:schemeClr val="bg2"/>
          </a:solidFill>
          <a:latin typeface="+mn-lt"/>
          <a:cs typeface="+mn-cs"/>
        </a:defRPr>
      </a:lvl4pPr>
      <a:lvl5pPr marL="2057400" indent="-228600" algn="l" rtl="0" eaLnBrk="0" fontAlgn="base" hangingPunct="0">
        <a:spcBef>
          <a:spcPct val="20000"/>
        </a:spcBef>
        <a:spcAft>
          <a:spcPct val="0"/>
        </a:spcAft>
        <a:buClr>
          <a:srgbClr val="A6A8AB"/>
        </a:buClr>
        <a:buChar char="*"/>
        <a:defRPr sz="1600">
          <a:solidFill>
            <a:schemeClr val="bg2"/>
          </a:solidFill>
          <a:latin typeface="+mn-lt"/>
          <a:cs typeface="+mn-cs"/>
        </a:defRPr>
      </a:lvl5pPr>
      <a:lvl6pPr marL="2514600" indent="-228600" algn="l" rtl="0" eaLnBrk="1" fontAlgn="base" hangingPunct="1">
        <a:spcBef>
          <a:spcPct val="20000"/>
        </a:spcBef>
        <a:spcAft>
          <a:spcPct val="0"/>
        </a:spcAft>
        <a:buClr>
          <a:srgbClr val="A6A8AB"/>
        </a:buClr>
        <a:buChar char="*"/>
        <a:defRPr sz="1600">
          <a:solidFill>
            <a:schemeClr val="bg2"/>
          </a:solidFill>
          <a:latin typeface="+mn-lt"/>
          <a:cs typeface="+mn-cs"/>
        </a:defRPr>
      </a:lvl6pPr>
      <a:lvl7pPr marL="2971800" indent="-228600" algn="l" rtl="0" eaLnBrk="1" fontAlgn="base" hangingPunct="1">
        <a:spcBef>
          <a:spcPct val="20000"/>
        </a:spcBef>
        <a:spcAft>
          <a:spcPct val="0"/>
        </a:spcAft>
        <a:buClr>
          <a:srgbClr val="A6A8AB"/>
        </a:buClr>
        <a:buChar char="*"/>
        <a:defRPr sz="1600">
          <a:solidFill>
            <a:schemeClr val="bg2"/>
          </a:solidFill>
          <a:latin typeface="+mn-lt"/>
          <a:cs typeface="+mn-cs"/>
        </a:defRPr>
      </a:lvl7pPr>
      <a:lvl8pPr marL="3429000" indent="-228600" algn="l" rtl="0" eaLnBrk="1" fontAlgn="base" hangingPunct="1">
        <a:spcBef>
          <a:spcPct val="20000"/>
        </a:spcBef>
        <a:spcAft>
          <a:spcPct val="0"/>
        </a:spcAft>
        <a:buClr>
          <a:srgbClr val="A6A8AB"/>
        </a:buClr>
        <a:buChar char="*"/>
        <a:defRPr sz="1600">
          <a:solidFill>
            <a:schemeClr val="bg2"/>
          </a:solidFill>
          <a:latin typeface="+mn-lt"/>
          <a:cs typeface="+mn-cs"/>
        </a:defRPr>
      </a:lvl8pPr>
      <a:lvl9pPr marL="3886200" indent="-228600" algn="l" rtl="0" eaLnBrk="1" fontAlgn="base" hangingPunct="1">
        <a:spcBef>
          <a:spcPct val="20000"/>
        </a:spcBef>
        <a:spcAft>
          <a:spcPct val="0"/>
        </a:spcAft>
        <a:buClr>
          <a:srgbClr val="A6A8AB"/>
        </a:buClr>
        <a:buChar char="*"/>
        <a:defRPr sz="1600">
          <a:solidFill>
            <a:schemeClr val="bg2"/>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3AD2438B-C633-6B44-A6B3-699435F779C1}"/>
              </a:ext>
            </a:extLst>
          </p:cNvPr>
          <p:cNvSpPr>
            <a:spLocks noGrp="1" noChangeArrowheads="1"/>
          </p:cNvSpPr>
          <p:nvPr>
            <p:ph type="dt"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18 September 2025</a:t>
            </a:r>
          </a:p>
        </p:txBody>
      </p:sp>
      <p:sp>
        <p:nvSpPr>
          <p:cNvPr id="5" name="Rectangle 20">
            <a:extLst>
              <a:ext uri="{FF2B5EF4-FFF2-40B4-BE49-F238E27FC236}">
                <a16:creationId xmlns:a16="http://schemas.microsoft.com/office/drawing/2014/main" id="{7FAA4341-FAAD-73D4-6C36-3016CCF2D36D}"/>
              </a:ext>
            </a:extLst>
          </p:cNvPr>
          <p:cNvSpPr>
            <a:spLocks noGrp="1" noChangeArrowheads="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Antwerpen</a:t>
            </a:r>
          </a:p>
        </p:txBody>
      </p:sp>
      <p:sp>
        <p:nvSpPr>
          <p:cNvPr id="5124" name="Rectangle 2">
            <a:extLst>
              <a:ext uri="{FF2B5EF4-FFF2-40B4-BE49-F238E27FC236}">
                <a16:creationId xmlns:a16="http://schemas.microsoft.com/office/drawing/2014/main" id="{CEFC01FA-EEA5-1D31-AEF8-2898F7C361FF}"/>
              </a:ext>
            </a:extLst>
          </p:cNvPr>
          <p:cNvSpPr>
            <a:spLocks noGrp="1" noChangeArrowheads="1"/>
          </p:cNvSpPr>
          <p:nvPr>
            <p:ph type="ctrTitle"/>
          </p:nvPr>
        </p:nvSpPr>
        <p:spPr>
          <a:xfrm>
            <a:off x="2590800" y="2705100"/>
            <a:ext cx="6553200" cy="685800"/>
          </a:xfrm>
        </p:spPr>
        <p:txBody>
          <a:bodyPr/>
          <a:lstStyle/>
          <a:p>
            <a:pPr eaLnBrk="1" hangingPunct="1"/>
            <a:r>
              <a:rPr lang="nl-BE" altLang="nl-BE" dirty="0"/>
              <a:t>Traject impactmeting (Kenniscentrum Vlaamse Steden)</a:t>
            </a:r>
            <a:endParaRPr lang="en-GB" altLang="nl-BE" dirty="0"/>
          </a:p>
        </p:txBody>
      </p:sp>
      <p:sp>
        <p:nvSpPr>
          <p:cNvPr id="5125" name="Rectangle 3">
            <a:extLst>
              <a:ext uri="{FF2B5EF4-FFF2-40B4-BE49-F238E27FC236}">
                <a16:creationId xmlns:a16="http://schemas.microsoft.com/office/drawing/2014/main" id="{7C0AD315-92A6-9717-E263-0CA67B33A506}"/>
              </a:ext>
            </a:extLst>
          </p:cNvPr>
          <p:cNvSpPr>
            <a:spLocks noGrp="1" noChangeArrowheads="1"/>
          </p:cNvSpPr>
          <p:nvPr>
            <p:ph type="subTitle" idx="1"/>
          </p:nvPr>
        </p:nvSpPr>
        <p:spPr>
          <a:xfrm>
            <a:off x="2590800" y="3643122"/>
            <a:ext cx="6309360" cy="533400"/>
          </a:xfrm>
        </p:spPr>
        <p:txBody>
          <a:bodyPr/>
          <a:lstStyle/>
          <a:p>
            <a:pPr eaLnBrk="1" hangingPunct="1"/>
            <a:r>
              <a:rPr lang="nl-BE" altLang="nl-BE" dirty="0"/>
              <a:t>Dag 2 praktijkgerichte vorming: wat willen we weten en meten? </a:t>
            </a:r>
            <a:r>
              <a:rPr lang="nl-BE" altLang="nl-BE"/>
              <a:t>(evaluatiebereik)</a:t>
            </a:r>
            <a:endParaRPr lang="nl-BE" altLang="nl-BE" dirty="0"/>
          </a:p>
          <a:p>
            <a:pPr eaLnBrk="1" hangingPunct="1"/>
            <a:r>
              <a:rPr lang="nl-BE" altLang="nl-BE" dirty="0"/>
              <a:t>(Corina Dhaene)</a:t>
            </a:r>
            <a:endParaRPr lang="en-GB" altLang="nl-B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94AF8-3393-0478-FC5F-9AC732FE6AF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EB61718-DAD2-9C35-C40D-097C89244DEB}"/>
              </a:ext>
            </a:extLst>
          </p:cNvPr>
          <p:cNvSpPr>
            <a:spLocks noGrp="1"/>
          </p:cNvSpPr>
          <p:nvPr>
            <p:ph type="title"/>
          </p:nvPr>
        </p:nvSpPr>
        <p:spPr/>
        <p:txBody>
          <a:bodyPr>
            <a:normAutofit fontScale="90000"/>
          </a:bodyPr>
          <a:lstStyle/>
          <a:p>
            <a:r>
              <a:rPr lang="nl-BE" sz="3600" b="1" dirty="0">
                <a:solidFill>
                  <a:srgbClr val="005DAA"/>
                </a:solidFill>
              </a:rPr>
              <a:t>2.1 Beslis welke veranderingen je gaat meten (in de weg naar impact) door verder te peilen naar wat de ‘klant’ wil weten</a:t>
            </a:r>
          </a:p>
        </p:txBody>
      </p:sp>
      <p:sp>
        <p:nvSpPr>
          <p:cNvPr id="3" name="Tijdelijke aanduiding voor inhoud 2">
            <a:extLst>
              <a:ext uri="{FF2B5EF4-FFF2-40B4-BE49-F238E27FC236}">
                <a16:creationId xmlns:a16="http://schemas.microsoft.com/office/drawing/2014/main" id="{5E10FE79-F9B1-CB4D-003C-A29AA662F7F6}"/>
              </a:ext>
            </a:extLst>
          </p:cNvPr>
          <p:cNvSpPr>
            <a:spLocks noGrp="1"/>
          </p:cNvSpPr>
          <p:nvPr>
            <p:ph idx="1"/>
          </p:nvPr>
        </p:nvSpPr>
        <p:spPr/>
        <p:txBody>
          <a:bodyPr>
            <a:normAutofit fontScale="92500" lnSpcReduction="20000"/>
          </a:bodyPr>
          <a:lstStyle/>
          <a:p>
            <a:pPr marL="0" indent="0">
              <a:buNone/>
            </a:pPr>
            <a:endParaRPr lang="nl-BE" dirty="0"/>
          </a:p>
          <a:p>
            <a:pPr marL="0" indent="0">
              <a:buNone/>
            </a:pPr>
            <a:r>
              <a:rPr lang="nl-BE" dirty="0"/>
              <a:t>Straks:</a:t>
            </a:r>
          </a:p>
          <a:p>
            <a:pPr marL="0" indent="0">
              <a:buNone/>
            </a:pPr>
            <a:r>
              <a:rPr lang="nl-BE" dirty="0"/>
              <a:t>Zie hand-outs en checklist 2,1,  ‘beslis welke veranderingen je gaat meten’</a:t>
            </a:r>
          </a:p>
          <a:p>
            <a:r>
              <a:rPr lang="nl-BE" dirty="0"/>
              <a:t>Werk individueel/per stad en schaaf bij</a:t>
            </a:r>
          </a:p>
          <a:p>
            <a:r>
              <a:rPr lang="nl-BE" dirty="0"/>
              <a:t>Raak je er niet uit? Maak het kleiner …</a:t>
            </a:r>
          </a:p>
          <a:p>
            <a:endParaRPr lang="nl-BE" dirty="0"/>
          </a:p>
          <a:p>
            <a:pPr marL="0" indent="0">
              <a:buNone/>
            </a:pPr>
            <a:r>
              <a:rPr lang="nl-BE" dirty="0"/>
              <a:t>Voorbeelden en discussie in plenaire</a:t>
            </a:r>
          </a:p>
          <a:p>
            <a:pPr marL="0" indent="0">
              <a:buNone/>
            </a:pPr>
            <a:endParaRPr lang="nl-BE" dirty="0"/>
          </a:p>
          <a:p>
            <a:pPr marL="0" indent="0">
              <a:buNone/>
            </a:pPr>
            <a:r>
              <a:rPr lang="nl-BE" dirty="0"/>
              <a:t>Nu: een beetje theorie en een praktijkvoorbeeld</a:t>
            </a:r>
          </a:p>
          <a:p>
            <a:pPr marL="0" indent="0">
              <a:buNone/>
            </a:pPr>
            <a:endParaRPr lang="nl-BE" dirty="0"/>
          </a:p>
        </p:txBody>
      </p:sp>
    </p:spTree>
    <p:extLst>
      <p:ext uri="{BB962C8B-B14F-4D97-AF65-F5344CB8AC3E}">
        <p14:creationId xmlns:p14="http://schemas.microsoft.com/office/powerpoint/2010/main" val="1632659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Titel 1">
            <a:extLst>
              <a:ext uri="{FF2B5EF4-FFF2-40B4-BE49-F238E27FC236}">
                <a16:creationId xmlns:a16="http://schemas.microsoft.com/office/drawing/2014/main" id="{200A55E3-B863-226A-E095-96BB2ED8313D}"/>
              </a:ext>
            </a:extLst>
          </p:cNvPr>
          <p:cNvSpPr>
            <a:spLocks noGrp="1" noChangeArrowheads="1"/>
          </p:cNvSpPr>
          <p:nvPr>
            <p:ph type="title"/>
          </p:nvPr>
        </p:nvSpPr>
        <p:spPr>
          <a:xfrm>
            <a:off x="611188" y="549275"/>
            <a:ext cx="7866062" cy="685800"/>
          </a:xfrm>
        </p:spPr>
        <p:txBody>
          <a:bodyPr>
            <a:noAutofit/>
          </a:bodyPr>
          <a:lstStyle/>
          <a:p>
            <a:r>
              <a:rPr lang="nl-BE" altLang="nl-BE" sz="3200" b="1" dirty="0">
                <a:solidFill>
                  <a:srgbClr val="005DAA"/>
                </a:solidFill>
              </a:rPr>
              <a:t>Voorbeeld KRAS jeugdwerk</a:t>
            </a:r>
          </a:p>
        </p:txBody>
      </p:sp>
      <p:pic>
        <p:nvPicPr>
          <p:cNvPr id="35843" name="Picture 2">
            <a:extLst>
              <a:ext uri="{FF2B5EF4-FFF2-40B4-BE49-F238E27FC236}">
                <a16:creationId xmlns:a16="http://schemas.microsoft.com/office/drawing/2014/main" id="{F8421519-529F-F746-CADA-2596A2B6A60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71550" y="1484313"/>
            <a:ext cx="6238875" cy="5081587"/>
          </a:xfrm>
        </p:spPr>
      </p:pic>
      <p:pic>
        <p:nvPicPr>
          <p:cNvPr id="35844" name="Afbeelding 4">
            <a:extLst>
              <a:ext uri="{FF2B5EF4-FFF2-40B4-BE49-F238E27FC236}">
                <a16:creationId xmlns:a16="http://schemas.microsoft.com/office/drawing/2014/main" id="{1A1EFB6E-9FBD-2BB6-0AC5-525F7C0F74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7413" y="5384800"/>
            <a:ext cx="14732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285121E-9224-FE04-C75A-1985005CC81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F2EB4EF-7A39-1D47-C947-42062C9B208F}"/>
              </a:ext>
            </a:extLst>
          </p:cNvPr>
          <p:cNvSpPr>
            <a:spLocks noGrp="1"/>
          </p:cNvSpPr>
          <p:nvPr>
            <p:ph type="title"/>
          </p:nvPr>
        </p:nvSpPr>
        <p:spPr>
          <a:xfrm>
            <a:off x="397042" y="98885"/>
            <a:ext cx="8229600" cy="500062"/>
          </a:xfrm>
        </p:spPr>
        <p:txBody>
          <a:bodyPr>
            <a:noAutofit/>
          </a:bodyPr>
          <a:lstStyle/>
          <a:p>
            <a:r>
              <a:rPr lang="nl-BE" sz="3200" b="1" dirty="0">
                <a:solidFill>
                  <a:srgbClr val="005DAA"/>
                </a:solidFill>
              </a:rPr>
              <a:t>Verder verduidelijken van de vraag</a:t>
            </a:r>
          </a:p>
        </p:txBody>
      </p:sp>
      <p:graphicFrame>
        <p:nvGraphicFramePr>
          <p:cNvPr id="4" name="Tijdelijke aanduiding voor inhoud 3">
            <a:extLst>
              <a:ext uri="{FF2B5EF4-FFF2-40B4-BE49-F238E27FC236}">
                <a16:creationId xmlns:a16="http://schemas.microsoft.com/office/drawing/2014/main" id="{FCB7BF07-DE52-471C-685E-7F29F6679FE1}"/>
              </a:ext>
            </a:extLst>
          </p:cNvPr>
          <p:cNvGraphicFramePr>
            <a:graphicFrameLocks noGrp="1"/>
          </p:cNvGraphicFramePr>
          <p:nvPr>
            <p:ph idx="1"/>
            <p:extLst>
              <p:ext uri="{D42A27DB-BD31-4B8C-83A1-F6EECF244321}">
                <p14:modId xmlns:p14="http://schemas.microsoft.com/office/powerpoint/2010/main" val="2382637050"/>
              </p:ext>
            </p:extLst>
          </p:nvPr>
        </p:nvGraphicFramePr>
        <p:xfrm>
          <a:off x="292100" y="777922"/>
          <a:ext cx="8334542" cy="5872908"/>
        </p:xfrm>
        <a:graphic>
          <a:graphicData uri="http://schemas.openxmlformats.org/drawingml/2006/table">
            <a:tbl>
              <a:tblPr firstRow="1" bandRow="1">
                <a:tableStyleId>{5C22544A-7EE6-4342-B048-85BDC9FD1C3A}</a:tableStyleId>
              </a:tblPr>
              <a:tblGrid>
                <a:gridCol w="3967079">
                  <a:extLst>
                    <a:ext uri="{9D8B030D-6E8A-4147-A177-3AD203B41FA5}">
                      <a16:colId xmlns:a16="http://schemas.microsoft.com/office/drawing/2014/main" val="3971725216"/>
                    </a:ext>
                  </a:extLst>
                </a:gridCol>
                <a:gridCol w="4367463">
                  <a:extLst>
                    <a:ext uri="{9D8B030D-6E8A-4147-A177-3AD203B41FA5}">
                      <a16:colId xmlns:a16="http://schemas.microsoft.com/office/drawing/2014/main" val="2019988706"/>
                    </a:ext>
                  </a:extLst>
                </a:gridCol>
              </a:tblGrid>
              <a:tr h="632771">
                <a:tc>
                  <a:txBody>
                    <a:bodyPr/>
                    <a:lstStyle/>
                    <a:p>
                      <a:r>
                        <a:rPr lang="nl-BE" sz="1200" dirty="0"/>
                        <a:t>Wat wil de ‘klant’ weten? (wat is de evaluatievraag)</a:t>
                      </a:r>
                    </a:p>
                  </a:txBody>
                  <a:tcPr/>
                </a:tc>
                <a:tc>
                  <a:txBody>
                    <a:bodyPr/>
                    <a:lstStyle/>
                    <a:p>
                      <a:r>
                        <a:rPr lang="nl-BE" sz="1200" dirty="0"/>
                        <a:t>Wat kan je hiermee doen?/doel van de evaluatie</a:t>
                      </a:r>
                    </a:p>
                  </a:txBody>
                  <a:tcPr/>
                </a:tc>
                <a:extLst>
                  <a:ext uri="{0D108BD9-81ED-4DB2-BD59-A6C34878D82A}">
                    <a16:rowId xmlns:a16="http://schemas.microsoft.com/office/drawing/2014/main" val="2476489701"/>
                  </a:ext>
                </a:extLst>
              </a:tr>
              <a:tr h="1116863">
                <a:tc>
                  <a:txBody>
                    <a:bodyPr/>
                    <a:lstStyle/>
                    <a:p>
                      <a:r>
                        <a:rPr lang="nl-BE" sz="1200" b="1" dirty="0"/>
                        <a:t>Kwaliteit van activiteiten</a:t>
                      </a:r>
                      <a:r>
                        <a:rPr lang="nl-BE" sz="1200" dirty="0"/>
                        <a:t>: bijv. ‘wie bereiken we (niet) en wat vinden doelgroepen van wat we aanbieden’ </a:t>
                      </a:r>
                      <a:r>
                        <a:rPr lang="nl-BE" sz="1200" b="1" dirty="0"/>
                        <a:t>(inputevaluatie)</a:t>
                      </a:r>
                    </a:p>
                  </a:txBody>
                  <a:tcPr/>
                </a:tc>
                <a:tc>
                  <a:txBody>
                    <a:bodyPr/>
                    <a:lstStyle/>
                    <a:p>
                      <a:pPr marL="171450" indent="-171450">
                        <a:buFont typeface="Arial" panose="020B0604020202020204" pitchFamily="34" charset="0"/>
                        <a:buChar char="•"/>
                      </a:pPr>
                      <a:r>
                        <a:rPr lang="nl-BE" sz="1200" b="1" dirty="0"/>
                        <a:t>Bijsturen van activiteiten</a:t>
                      </a:r>
                    </a:p>
                    <a:p>
                      <a:pPr marL="171450" indent="-171450">
                        <a:buFont typeface="Arial" panose="020B0604020202020204" pitchFamily="34" charset="0"/>
                        <a:buChar char="•"/>
                      </a:pPr>
                      <a:endParaRPr lang="nl-BE" sz="1200" b="1" dirty="0"/>
                    </a:p>
                    <a:p>
                      <a:pPr marL="171450" indent="-171450">
                        <a:buFont typeface="Arial" panose="020B0604020202020204" pitchFamily="34" charset="0"/>
                        <a:buChar char="•"/>
                      </a:pPr>
                      <a:r>
                        <a:rPr lang="nl-BE" sz="1200" dirty="0"/>
                        <a:t>Verantwoorden van inzet van middelen</a:t>
                      </a:r>
                    </a:p>
                  </a:txBody>
                  <a:tcPr/>
                </a:tc>
                <a:extLst>
                  <a:ext uri="{0D108BD9-81ED-4DB2-BD59-A6C34878D82A}">
                    <a16:rowId xmlns:a16="http://schemas.microsoft.com/office/drawing/2014/main" val="3060631042"/>
                  </a:ext>
                </a:extLst>
              </a:tr>
              <a:tr h="911125">
                <a:tc>
                  <a:txBody>
                    <a:bodyPr/>
                    <a:lstStyle/>
                    <a:p>
                      <a:r>
                        <a:rPr lang="nl-BE" sz="1200" b="1" dirty="0"/>
                        <a:t>Overzicht van alle veranderingen </a:t>
                      </a:r>
                      <a:r>
                        <a:rPr lang="nl-BE" sz="1200" dirty="0"/>
                        <a:t>volgens planning: bijv. hebben we gerealiseerd wat gepland was? (</a:t>
                      </a:r>
                      <a:r>
                        <a:rPr lang="nl-BE" sz="1200" b="1" dirty="0"/>
                        <a:t>effectevaluatie</a:t>
                      </a:r>
                      <a:r>
                        <a:rPr lang="nl-BE" sz="1200" dirty="0"/>
                        <a:t>)</a:t>
                      </a:r>
                    </a:p>
                  </a:txBody>
                  <a:tcPr/>
                </a:tc>
                <a:tc>
                  <a:txBody>
                    <a:bodyPr/>
                    <a:lstStyle/>
                    <a:p>
                      <a:pPr marL="171450" indent="-171450">
                        <a:buFont typeface="Arial" panose="020B0604020202020204" pitchFamily="34" charset="0"/>
                        <a:buChar char="•"/>
                      </a:pPr>
                      <a:r>
                        <a:rPr lang="nl-BE" sz="1200" b="1" dirty="0"/>
                        <a:t>In kaart brengen </a:t>
                      </a:r>
                      <a:r>
                        <a:rPr lang="nl-BE" sz="1200" dirty="0"/>
                        <a:t>van effecten en </a:t>
                      </a:r>
                      <a:r>
                        <a:rPr lang="nl-BE" sz="1200" b="1" dirty="0"/>
                        <a:t>bijsturen</a:t>
                      </a:r>
                      <a:r>
                        <a:rPr lang="nl-BE" sz="1200" dirty="0"/>
                        <a:t> van activiteiten</a:t>
                      </a:r>
                    </a:p>
                    <a:p>
                      <a:pPr marL="171450" indent="-171450">
                        <a:buFont typeface="Arial" panose="020B0604020202020204" pitchFamily="34" charset="0"/>
                        <a:buChar char="•"/>
                      </a:pPr>
                      <a:endParaRPr lang="nl-BE" sz="1200" dirty="0"/>
                    </a:p>
                    <a:p>
                      <a:pPr marL="171450" indent="-171450">
                        <a:buFont typeface="Arial" panose="020B0604020202020204" pitchFamily="34" charset="0"/>
                        <a:buChar char="•"/>
                      </a:pPr>
                      <a:r>
                        <a:rPr lang="nl-BE" sz="1200" dirty="0"/>
                        <a:t>Verantwoorden</a:t>
                      </a:r>
                    </a:p>
                  </a:txBody>
                  <a:tcPr/>
                </a:tc>
                <a:extLst>
                  <a:ext uri="{0D108BD9-81ED-4DB2-BD59-A6C34878D82A}">
                    <a16:rowId xmlns:a16="http://schemas.microsoft.com/office/drawing/2014/main" val="965164007"/>
                  </a:ext>
                </a:extLst>
              </a:tr>
              <a:tr h="1734077">
                <a:tc>
                  <a:txBody>
                    <a:bodyPr/>
                    <a:lstStyle/>
                    <a:p>
                      <a:r>
                        <a:rPr lang="nl-BE" sz="1200" b="1" dirty="0">
                          <a:solidFill>
                            <a:schemeClr val="tx2"/>
                          </a:solidFill>
                        </a:rPr>
                        <a:t>Inzoomen op veranderingen </a:t>
                      </a:r>
                      <a:r>
                        <a:rPr lang="nl-BE" sz="1200" dirty="0">
                          <a:solidFill>
                            <a:schemeClr val="tx2"/>
                          </a:solidFill>
                        </a:rPr>
                        <a:t>(positief of negatief) bij één of meerdere doelgroepen?: bijv. is er iets veranderd in vertrouwen bij oudere inwoners die wonen in wijk X?’ en is dat dan goed?</a:t>
                      </a:r>
                    </a:p>
                    <a:p>
                      <a:r>
                        <a:rPr lang="nl-BE" sz="1200" dirty="0">
                          <a:solidFill>
                            <a:schemeClr val="tx2"/>
                          </a:solidFill>
                        </a:rPr>
                        <a:t>(</a:t>
                      </a:r>
                      <a:r>
                        <a:rPr lang="nl-BE" sz="1200" b="1" dirty="0">
                          <a:solidFill>
                            <a:schemeClr val="tx2"/>
                          </a:solidFill>
                        </a:rPr>
                        <a:t>impactevaluatie</a:t>
                      </a:r>
                      <a:r>
                        <a:rPr lang="nl-BE" sz="1200" dirty="0">
                          <a:solidFill>
                            <a:schemeClr val="tx2"/>
                          </a:solidFill>
                        </a:rPr>
                        <a:t>)</a:t>
                      </a:r>
                    </a:p>
                  </a:txBody>
                  <a:tcPr/>
                </a:tc>
                <a:tc>
                  <a:txBody>
                    <a:bodyPr/>
                    <a:lstStyle/>
                    <a:p>
                      <a:pPr marL="171450" indent="-171450">
                        <a:buFont typeface="Arial" panose="020B0604020202020204" pitchFamily="34" charset="0"/>
                        <a:buChar char="•"/>
                      </a:pPr>
                      <a:r>
                        <a:rPr lang="nl-BE" sz="1200" b="1" dirty="0">
                          <a:solidFill>
                            <a:schemeClr val="tx2"/>
                          </a:solidFill>
                        </a:rPr>
                        <a:t>In kaart brengen </a:t>
                      </a:r>
                      <a:r>
                        <a:rPr lang="nl-BE" sz="1200" dirty="0">
                          <a:solidFill>
                            <a:schemeClr val="tx2"/>
                          </a:solidFill>
                        </a:rPr>
                        <a:t>van effecten</a:t>
                      </a:r>
                    </a:p>
                    <a:p>
                      <a:pPr marL="0" indent="0">
                        <a:buFont typeface="Arial" panose="020B0604020202020204" pitchFamily="34" charset="0"/>
                        <a:buNone/>
                      </a:pPr>
                      <a:endParaRPr lang="nl-BE" sz="1200" dirty="0">
                        <a:solidFill>
                          <a:schemeClr val="tx2"/>
                        </a:solidFill>
                      </a:endParaRPr>
                    </a:p>
                    <a:p>
                      <a:pPr marL="171450" indent="-171450">
                        <a:buFont typeface="Arial" panose="020B0604020202020204" pitchFamily="34" charset="0"/>
                        <a:buChar char="•"/>
                      </a:pPr>
                      <a:r>
                        <a:rPr lang="nl-BE" sz="1200" b="1" dirty="0">
                          <a:solidFill>
                            <a:schemeClr val="tx2"/>
                          </a:solidFill>
                        </a:rPr>
                        <a:t>Vaststellen of aanpak (niet) werkt en bijsturen</a:t>
                      </a:r>
                    </a:p>
                    <a:p>
                      <a:pPr marL="171450" indent="-171450">
                        <a:buFont typeface="Arial" panose="020B0604020202020204" pitchFamily="34" charset="0"/>
                        <a:buChar char="•"/>
                      </a:pPr>
                      <a:endParaRPr lang="nl-BE" sz="1200" b="1" dirty="0">
                        <a:solidFill>
                          <a:schemeClr val="tx2"/>
                        </a:solidFill>
                      </a:endParaRPr>
                    </a:p>
                    <a:p>
                      <a:pPr marL="171450" indent="-171450">
                        <a:buFont typeface="Arial" panose="020B0604020202020204" pitchFamily="34" charset="0"/>
                        <a:buChar char="•"/>
                      </a:pPr>
                      <a:r>
                        <a:rPr lang="nl-BE" sz="1200" b="1" dirty="0">
                          <a:solidFill>
                            <a:schemeClr val="tx2"/>
                          </a:solidFill>
                        </a:rPr>
                        <a:t>verantwoorden</a:t>
                      </a:r>
                      <a:endParaRPr lang="nl-BE" sz="1200" dirty="0">
                        <a:solidFill>
                          <a:schemeClr val="tx2"/>
                        </a:solidFill>
                      </a:endParaRPr>
                    </a:p>
                  </a:txBody>
                  <a:tcPr/>
                </a:tc>
                <a:extLst>
                  <a:ext uri="{0D108BD9-81ED-4DB2-BD59-A6C34878D82A}">
                    <a16:rowId xmlns:a16="http://schemas.microsoft.com/office/drawing/2014/main" val="3064446615"/>
                  </a:ext>
                </a:extLst>
              </a:tr>
              <a:tr h="1478072">
                <a:tc>
                  <a:txBody>
                    <a:bodyPr/>
                    <a:lstStyle/>
                    <a:p>
                      <a:r>
                        <a:rPr lang="nl-BE" sz="1200" b="1" dirty="0">
                          <a:solidFill>
                            <a:schemeClr val="tx2"/>
                          </a:solidFill>
                        </a:rPr>
                        <a:t>Inzicht in de veranderingen </a:t>
                      </a:r>
                      <a:r>
                        <a:rPr lang="nl-BE" sz="1200" dirty="0">
                          <a:solidFill>
                            <a:schemeClr val="tx2"/>
                          </a:solidFill>
                        </a:rPr>
                        <a:t>die zichtbaar zijn bij de doelgroepen en wat dit heeft teweeg gebracht, bijv.; ‘is er een betere communicatie tussen jongeren en politie en in welke mate heeft  de samenwerking met jongerenorganisaties daarbij geholpen?’ (</a:t>
                      </a:r>
                      <a:r>
                        <a:rPr lang="nl-BE" sz="1200" b="1" dirty="0">
                          <a:solidFill>
                            <a:schemeClr val="tx2"/>
                          </a:solidFill>
                        </a:rPr>
                        <a:t>impactevaluatie</a:t>
                      </a:r>
                      <a:r>
                        <a:rPr lang="nl-BE" sz="1200" dirty="0">
                          <a:solidFill>
                            <a:schemeClr val="tx2"/>
                          </a:solidFill>
                        </a:rPr>
                        <a:t>)</a:t>
                      </a:r>
                    </a:p>
                  </a:txBody>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dirty="0">
                          <a:solidFill>
                            <a:schemeClr val="tx2"/>
                          </a:solidFill>
                        </a:rPr>
                        <a:t>In kaart brengen van effecten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BE" sz="1200" dirty="0">
                        <a:solidFill>
                          <a:schemeClr val="tx2"/>
                        </a:solidFill>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b="1" dirty="0">
                          <a:solidFill>
                            <a:schemeClr val="tx2"/>
                          </a:solidFill>
                        </a:rPr>
                        <a:t>leren</a:t>
                      </a:r>
                      <a:r>
                        <a:rPr lang="nl-BE" sz="1200" dirty="0">
                          <a:solidFill>
                            <a:schemeClr val="tx2"/>
                          </a:solidFill>
                        </a:rPr>
                        <a:t> (beter begrijpen hoe één en ander heeft gewerkt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BE" sz="1200" dirty="0">
                        <a:solidFill>
                          <a:schemeClr val="tx2"/>
                        </a:solidFill>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dirty="0">
                          <a:solidFill>
                            <a:schemeClr val="tx2"/>
                          </a:solidFill>
                        </a:rPr>
                        <a:t>Aanpassen van aanpak of iets anders doen</a:t>
                      </a:r>
                    </a:p>
                  </a:txBody>
                  <a:tcPr/>
                </a:tc>
                <a:extLst>
                  <a:ext uri="{0D108BD9-81ED-4DB2-BD59-A6C34878D82A}">
                    <a16:rowId xmlns:a16="http://schemas.microsoft.com/office/drawing/2014/main" val="3140220484"/>
                  </a:ext>
                </a:extLst>
              </a:tr>
            </a:tbl>
          </a:graphicData>
        </a:graphic>
      </p:graphicFrame>
    </p:spTree>
    <p:extLst>
      <p:ext uri="{BB962C8B-B14F-4D97-AF65-F5344CB8AC3E}">
        <p14:creationId xmlns:p14="http://schemas.microsoft.com/office/powerpoint/2010/main" val="4219432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F4E30-DFA8-B107-4118-51F71A341045}"/>
              </a:ext>
            </a:extLst>
          </p:cNvPr>
          <p:cNvSpPr>
            <a:spLocks noGrp="1"/>
          </p:cNvSpPr>
          <p:nvPr>
            <p:ph type="title"/>
          </p:nvPr>
        </p:nvSpPr>
        <p:spPr/>
        <p:txBody>
          <a:bodyPr/>
          <a:lstStyle/>
          <a:p>
            <a:r>
              <a:rPr lang="nl-NL" sz="3200" b="1" dirty="0">
                <a:solidFill>
                  <a:srgbClr val="005DAA"/>
                </a:solidFill>
              </a:rPr>
              <a:t>Wat wil ‘de klant’ eigenlijk weten?</a:t>
            </a:r>
            <a:endParaRPr lang="nl-BE" sz="3200" b="1" dirty="0">
              <a:solidFill>
                <a:srgbClr val="005DAA"/>
              </a:solidFill>
            </a:endParaRPr>
          </a:p>
        </p:txBody>
      </p:sp>
      <p:pic>
        <p:nvPicPr>
          <p:cNvPr id="5" name="Tijdelijke aanduiding voor inhoud 4">
            <a:extLst>
              <a:ext uri="{FF2B5EF4-FFF2-40B4-BE49-F238E27FC236}">
                <a16:creationId xmlns:a16="http://schemas.microsoft.com/office/drawing/2014/main" id="{BE387B7D-6067-0465-BE72-570BAEE396B7}"/>
              </a:ext>
            </a:extLst>
          </p:cNvPr>
          <p:cNvPicPr>
            <a:picLocks noGrp="1" noChangeAspect="1"/>
          </p:cNvPicPr>
          <p:nvPr>
            <p:ph idx="1"/>
          </p:nvPr>
        </p:nvPicPr>
        <p:blipFill>
          <a:blip r:embed="rId2"/>
          <a:stretch>
            <a:fillRect/>
          </a:stretch>
        </p:blipFill>
        <p:spPr>
          <a:xfrm>
            <a:off x="313273" y="1600200"/>
            <a:ext cx="7196654" cy="4525963"/>
          </a:xfrm>
          <a:prstGeom prst="rect">
            <a:avLst/>
          </a:prstGeom>
        </p:spPr>
      </p:pic>
      <p:sp>
        <p:nvSpPr>
          <p:cNvPr id="6" name="Rechteraccolade 5">
            <a:extLst>
              <a:ext uri="{FF2B5EF4-FFF2-40B4-BE49-F238E27FC236}">
                <a16:creationId xmlns:a16="http://schemas.microsoft.com/office/drawing/2014/main" id="{85221122-433B-823B-BA2D-5EBE0E8DA1E2}"/>
              </a:ext>
            </a:extLst>
          </p:cNvPr>
          <p:cNvSpPr/>
          <p:nvPr/>
        </p:nvSpPr>
        <p:spPr>
          <a:xfrm>
            <a:off x="7708900" y="2235200"/>
            <a:ext cx="393700" cy="19939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l-BE" dirty="0"/>
          </a:p>
        </p:txBody>
      </p:sp>
      <p:sp>
        <p:nvSpPr>
          <p:cNvPr id="7" name="Rechteraccolade 6">
            <a:extLst>
              <a:ext uri="{FF2B5EF4-FFF2-40B4-BE49-F238E27FC236}">
                <a16:creationId xmlns:a16="http://schemas.microsoft.com/office/drawing/2014/main" id="{3BFE3E4C-31CE-1F95-3942-A6A1F3474371}"/>
              </a:ext>
            </a:extLst>
          </p:cNvPr>
          <p:cNvSpPr/>
          <p:nvPr/>
        </p:nvSpPr>
        <p:spPr>
          <a:xfrm>
            <a:off x="7721600" y="4381500"/>
            <a:ext cx="406400" cy="174466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l-BE" dirty="0"/>
          </a:p>
        </p:txBody>
      </p:sp>
      <p:sp>
        <p:nvSpPr>
          <p:cNvPr id="8" name="Tekstvak 7">
            <a:extLst>
              <a:ext uri="{FF2B5EF4-FFF2-40B4-BE49-F238E27FC236}">
                <a16:creationId xmlns:a16="http://schemas.microsoft.com/office/drawing/2014/main" id="{64E5D544-65D4-53BD-2F5D-42702C838FF6}"/>
              </a:ext>
            </a:extLst>
          </p:cNvPr>
          <p:cNvSpPr txBox="1"/>
          <p:nvPr/>
        </p:nvSpPr>
        <p:spPr>
          <a:xfrm rot="5400000">
            <a:off x="7428557" y="3092766"/>
            <a:ext cx="2224385" cy="400110"/>
          </a:xfrm>
          <a:prstGeom prst="rect">
            <a:avLst/>
          </a:prstGeom>
          <a:noFill/>
        </p:spPr>
        <p:txBody>
          <a:bodyPr wrap="square" rtlCol="0">
            <a:spAutoFit/>
          </a:bodyPr>
          <a:lstStyle/>
          <a:p>
            <a:r>
              <a:rPr lang="nl-NL" dirty="0"/>
              <a:t>V</a:t>
            </a:r>
            <a:r>
              <a:rPr lang="nl-NL" sz="2000" cap="all" dirty="0"/>
              <a:t>erantwoorden</a:t>
            </a:r>
            <a:endParaRPr lang="nl-BE" cap="all" dirty="0"/>
          </a:p>
        </p:txBody>
      </p:sp>
      <p:sp>
        <p:nvSpPr>
          <p:cNvPr id="9" name="Tekstvak 8">
            <a:extLst>
              <a:ext uri="{FF2B5EF4-FFF2-40B4-BE49-F238E27FC236}">
                <a16:creationId xmlns:a16="http://schemas.microsoft.com/office/drawing/2014/main" id="{13301411-7562-F8D5-A9DD-148C8AF86C39}"/>
              </a:ext>
            </a:extLst>
          </p:cNvPr>
          <p:cNvSpPr txBox="1"/>
          <p:nvPr/>
        </p:nvSpPr>
        <p:spPr>
          <a:xfrm rot="5400000">
            <a:off x="7998170" y="5165558"/>
            <a:ext cx="1085160" cy="369333"/>
          </a:xfrm>
          <a:prstGeom prst="rect">
            <a:avLst/>
          </a:prstGeom>
          <a:noFill/>
        </p:spPr>
        <p:txBody>
          <a:bodyPr wrap="square" rtlCol="0">
            <a:spAutoFit/>
          </a:bodyPr>
          <a:lstStyle/>
          <a:p>
            <a:r>
              <a:rPr lang="nl-NL" cap="all" dirty="0"/>
              <a:t>LEREN</a:t>
            </a:r>
            <a:endParaRPr lang="nl-BE" cap="all" dirty="0"/>
          </a:p>
        </p:txBody>
      </p:sp>
    </p:spTree>
    <p:extLst>
      <p:ext uri="{BB962C8B-B14F-4D97-AF65-F5344CB8AC3E}">
        <p14:creationId xmlns:p14="http://schemas.microsoft.com/office/powerpoint/2010/main" val="1713394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8203C3-A0E4-57D6-0819-F5105B57C058}"/>
              </a:ext>
            </a:extLst>
          </p:cNvPr>
          <p:cNvSpPr>
            <a:spLocks noGrp="1"/>
          </p:cNvSpPr>
          <p:nvPr>
            <p:ph type="title"/>
          </p:nvPr>
        </p:nvSpPr>
        <p:spPr/>
        <p:txBody>
          <a:bodyPr/>
          <a:lstStyle/>
          <a:p>
            <a:endParaRPr lang="nl-BE" dirty="0"/>
          </a:p>
        </p:txBody>
      </p:sp>
      <p:sp>
        <p:nvSpPr>
          <p:cNvPr id="3" name="Tijdelijke aanduiding voor inhoud 2">
            <a:extLst>
              <a:ext uri="{FF2B5EF4-FFF2-40B4-BE49-F238E27FC236}">
                <a16:creationId xmlns:a16="http://schemas.microsoft.com/office/drawing/2014/main" id="{06561E40-1A00-E621-0B1F-6ED9A7632932}"/>
              </a:ext>
            </a:extLst>
          </p:cNvPr>
          <p:cNvSpPr>
            <a:spLocks noGrp="1"/>
          </p:cNvSpPr>
          <p:nvPr>
            <p:ph idx="1"/>
          </p:nvPr>
        </p:nvSpPr>
        <p:spPr/>
        <p:txBody>
          <a:bodyPr/>
          <a:lstStyle/>
          <a:p>
            <a:endParaRPr lang="nl-BE" dirty="0"/>
          </a:p>
        </p:txBody>
      </p:sp>
      <p:pic>
        <p:nvPicPr>
          <p:cNvPr id="4" name="Picture 4">
            <a:extLst>
              <a:ext uri="{FF2B5EF4-FFF2-40B4-BE49-F238E27FC236}">
                <a16:creationId xmlns:a16="http://schemas.microsoft.com/office/drawing/2014/main" id="{341AFDFC-7592-E459-E858-0061A472CC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717675"/>
            <a:ext cx="6283325" cy="448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8194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82F395-CE90-0B22-025D-145B9AB27CA2}"/>
              </a:ext>
            </a:extLst>
          </p:cNvPr>
          <p:cNvSpPr>
            <a:spLocks noGrp="1"/>
          </p:cNvSpPr>
          <p:nvPr>
            <p:ph type="title"/>
          </p:nvPr>
        </p:nvSpPr>
        <p:spPr>
          <a:xfrm>
            <a:off x="457200" y="274638"/>
            <a:ext cx="8229600" cy="588962"/>
          </a:xfrm>
        </p:spPr>
        <p:txBody>
          <a:bodyPr>
            <a:noAutofit/>
          </a:bodyPr>
          <a:lstStyle/>
          <a:p>
            <a:r>
              <a:rPr lang="nl-BE" sz="3200" b="1" dirty="0">
                <a:solidFill>
                  <a:srgbClr val="005DAA"/>
                </a:solidFill>
              </a:rPr>
              <a:t>Verder verduidelijken van de vraag en focus</a:t>
            </a:r>
          </a:p>
        </p:txBody>
      </p:sp>
      <p:sp>
        <p:nvSpPr>
          <p:cNvPr id="4" name="Tijdelijke aanduiding voor inhoud 2">
            <a:extLst>
              <a:ext uri="{FF2B5EF4-FFF2-40B4-BE49-F238E27FC236}">
                <a16:creationId xmlns:a16="http://schemas.microsoft.com/office/drawing/2014/main" id="{E767648B-8389-92D3-CFE3-075D3E6F7F70}"/>
              </a:ext>
            </a:extLst>
          </p:cNvPr>
          <p:cNvSpPr>
            <a:spLocks noGrp="1"/>
          </p:cNvSpPr>
          <p:nvPr>
            <p:ph idx="1"/>
          </p:nvPr>
        </p:nvSpPr>
        <p:spPr>
          <a:xfrm>
            <a:off x="457200" y="1042416"/>
            <a:ext cx="8229600" cy="5540946"/>
          </a:xfrm>
        </p:spPr>
        <p:txBody>
          <a:bodyPr>
            <a:normAutofit/>
          </a:bodyPr>
          <a:lstStyle/>
          <a:p>
            <a:pPr marL="0" indent="0">
              <a:buNone/>
            </a:pPr>
            <a:r>
              <a:rPr lang="nl-BE" dirty="0">
                <a:latin typeface="Arial" panose="020B0604020202020204" pitchFamily="34" charset="0"/>
                <a:cs typeface="Arial" panose="020B0604020202020204" pitchFamily="34" charset="0"/>
              </a:rPr>
              <a:t>Welke vragen stel je om goed af te bakenen?</a:t>
            </a:r>
          </a:p>
          <a:p>
            <a:pPr marL="514350" indent="-514350">
              <a:buFont typeface="+mj-lt"/>
              <a:buAutoNum type="arabicPeriod"/>
            </a:pPr>
            <a:r>
              <a:rPr lang="nl-BE" dirty="0">
                <a:latin typeface="Arial" panose="020B0604020202020204" pitchFamily="34" charset="0"/>
                <a:cs typeface="Arial" panose="020B0604020202020204" pitchFamily="34" charset="0"/>
              </a:rPr>
              <a:t>Heldere evaluatievraag?</a:t>
            </a:r>
          </a:p>
          <a:p>
            <a:pPr marL="514350" indent="-514350">
              <a:buFont typeface="+mj-lt"/>
              <a:buAutoNum type="arabicPeriod"/>
            </a:pPr>
            <a:r>
              <a:rPr lang="nl-BE" dirty="0">
                <a:latin typeface="Arial" panose="020B0604020202020204" pitchFamily="34" charset="0"/>
                <a:cs typeface="Arial" panose="020B0604020202020204" pitchFamily="34" charset="0"/>
              </a:rPr>
              <a:t>Impactevaluatie (of eerder niet?)</a:t>
            </a:r>
          </a:p>
          <a:p>
            <a:pPr marL="514350" indent="-514350">
              <a:buFont typeface="+mj-lt"/>
              <a:buAutoNum type="arabicPeriod"/>
            </a:pPr>
            <a:r>
              <a:rPr lang="nl-BE" dirty="0">
                <a:latin typeface="Arial" panose="020B0604020202020204" pitchFamily="34" charset="0"/>
                <a:cs typeface="Arial" panose="020B0604020202020204" pitchFamily="34" charset="0"/>
              </a:rPr>
              <a:t>Welk stuk van de weg naar impact?</a:t>
            </a:r>
          </a:p>
          <a:p>
            <a:pPr marL="514350" indent="-514350">
              <a:buFont typeface="+mj-lt"/>
              <a:buAutoNum type="arabicPeriod"/>
            </a:pPr>
            <a:r>
              <a:rPr lang="nl-BE" dirty="0">
                <a:latin typeface="Arial" panose="020B0604020202020204" pitchFamily="34" charset="0"/>
                <a:cs typeface="Arial" panose="020B0604020202020204" pitchFamily="34" charset="0"/>
              </a:rPr>
              <a:t>Is het te breed? Overweeg dan volgende argumenten:</a:t>
            </a:r>
          </a:p>
          <a:p>
            <a:pPr lvl="1"/>
            <a:r>
              <a:rPr lang="nl-BE" dirty="0">
                <a:latin typeface="Arial" panose="020B0604020202020204" pitchFamily="34" charset="0"/>
                <a:cs typeface="Arial" panose="020B0604020202020204" pitchFamily="34" charset="0"/>
              </a:rPr>
              <a:t>Wat weten we nog niet?</a:t>
            </a:r>
          </a:p>
          <a:p>
            <a:pPr lvl="1"/>
            <a:r>
              <a:rPr lang="nl-BE" dirty="0">
                <a:latin typeface="Arial" panose="020B0604020202020204" pitchFamily="34" charset="0"/>
                <a:cs typeface="Arial" panose="020B0604020202020204" pitchFamily="34" charset="0"/>
              </a:rPr>
              <a:t>Mogelijk en haalbaar?</a:t>
            </a:r>
          </a:p>
          <a:p>
            <a:pPr marL="0" indent="0">
              <a:buNone/>
            </a:pPr>
            <a:endParaRPr lang="nl-B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0963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40A21-C9CA-AB5B-5DE9-4B72F589D26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E4DB454-895B-3196-5718-E9C09F629CAA}"/>
              </a:ext>
            </a:extLst>
          </p:cNvPr>
          <p:cNvSpPr>
            <a:spLocks noGrp="1"/>
          </p:cNvSpPr>
          <p:nvPr>
            <p:ph type="title"/>
          </p:nvPr>
        </p:nvSpPr>
        <p:spPr>
          <a:xfrm>
            <a:off x="457200" y="274638"/>
            <a:ext cx="8229600" cy="677862"/>
          </a:xfrm>
        </p:spPr>
        <p:txBody>
          <a:bodyPr>
            <a:normAutofit/>
          </a:bodyPr>
          <a:lstStyle/>
          <a:p>
            <a:r>
              <a:rPr lang="nl-BE" sz="3200" b="1" dirty="0">
                <a:solidFill>
                  <a:srgbClr val="005DAA"/>
                </a:solidFill>
              </a:rPr>
              <a:t>Ubuntu: impactevaluatievraag</a:t>
            </a:r>
          </a:p>
        </p:txBody>
      </p:sp>
      <p:sp>
        <p:nvSpPr>
          <p:cNvPr id="3" name="Tijdelijke aanduiding voor inhoud 2">
            <a:extLst>
              <a:ext uri="{FF2B5EF4-FFF2-40B4-BE49-F238E27FC236}">
                <a16:creationId xmlns:a16="http://schemas.microsoft.com/office/drawing/2014/main" id="{885415FD-89BB-823D-55F8-EC5139340214}"/>
              </a:ext>
            </a:extLst>
          </p:cNvPr>
          <p:cNvSpPr>
            <a:spLocks noGrp="1"/>
          </p:cNvSpPr>
          <p:nvPr>
            <p:ph idx="1"/>
          </p:nvPr>
        </p:nvSpPr>
        <p:spPr>
          <a:xfrm>
            <a:off x="329184" y="1439862"/>
            <a:ext cx="8229600" cy="5143500"/>
          </a:xfrm>
        </p:spPr>
        <p:txBody>
          <a:bodyPr>
            <a:normAutofit lnSpcReduction="10000"/>
          </a:bodyPr>
          <a:lstStyle/>
          <a:p>
            <a:pPr marL="0" indent="0">
              <a:buNone/>
            </a:pPr>
            <a:r>
              <a:rPr lang="nl-BE" sz="4500" dirty="0">
                <a:solidFill>
                  <a:srgbClr val="0070C0"/>
                </a:solidFill>
              </a:rPr>
              <a:t>Wat is er veranderd bij de jongeren, hoe komt dat, hoe draagt dat bij tot minder overlast en wat is hierin de rol geweest van het subsidiereglement en een betere coördinatie tussen strategische cel, jeugdwerkers en politie?</a:t>
            </a:r>
          </a:p>
          <a:p>
            <a:endParaRPr lang="nl-BE" dirty="0"/>
          </a:p>
          <a:p>
            <a:endParaRPr lang="nl-BE" dirty="0"/>
          </a:p>
          <a:p>
            <a:endParaRPr lang="nl-BE" dirty="0"/>
          </a:p>
        </p:txBody>
      </p:sp>
      <p:pic>
        <p:nvPicPr>
          <p:cNvPr id="4" name="Afbeelding 3">
            <a:extLst>
              <a:ext uri="{FF2B5EF4-FFF2-40B4-BE49-F238E27FC236}">
                <a16:creationId xmlns:a16="http://schemas.microsoft.com/office/drawing/2014/main" id="{A90889D5-4FC8-1A65-E256-BF39EB130383}"/>
              </a:ext>
            </a:extLst>
          </p:cNvPr>
          <p:cNvPicPr>
            <a:picLocks noChangeAspect="1"/>
          </p:cNvPicPr>
          <p:nvPr/>
        </p:nvPicPr>
        <p:blipFill>
          <a:blip r:embed="rId3"/>
          <a:stretch>
            <a:fillRect/>
          </a:stretch>
        </p:blipFill>
        <p:spPr>
          <a:xfrm>
            <a:off x="257396" y="73468"/>
            <a:ext cx="969348" cy="975445"/>
          </a:xfrm>
          <a:prstGeom prst="rect">
            <a:avLst/>
          </a:prstGeom>
        </p:spPr>
      </p:pic>
    </p:spTree>
    <p:extLst>
      <p:ext uri="{BB962C8B-B14F-4D97-AF65-F5344CB8AC3E}">
        <p14:creationId xmlns:p14="http://schemas.microsoft.com/office/powerpoint/2010/main" val="495912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853E8-95A0-5FE6-0272-C69A5D916A6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D84C2CC-51E6-1D93-72AF-9DD1AFBC8ABF}"/>
              </a:ext>
            </a:extLst>
          </p:cNvPr>
          <p:cNvSpPr>
            <a:spLocks noGrp="1"/>
          </p:cNvSpPr>
          <p:nvPr>
            <p:ph type="title"/>
          </p:nvPr>
        </p:nvSpPr>
        <p:spPr>
          <a:xfrm>
            <a:off x="504825" y="305560"/>
            <a:ext cx="8229600" cy="280890"/>
          </a:xfrm>
        </p:spPr>
        <p:txBody>
          <a:bodyPr>
            <a:normAutofit fontScale="90000"/>
          </a:bodyPr>
          <a:lstStyle/>
          <a:p>
            <a:r>
              <a:rPr lang="nl-BE" sz="3600" b="1" dirty="0">
                <a:solidFill>
                  <a:srgbClr val="005DAA"/>
                </a:solidFill>
              </a:rPr>
              <a:t>Ubuntu: focus (en wat niet evalueren)</a:t>
            </a:r>
          </a:p>
        </p:txBody>
      </p:sp>
      <p:pic>
        <p:nvPicPr>
          <p:cNvPr id="4" name="Afbeelding 3">
            <a:extLst>
              <a:ext uri="{FF2B5EF4-FFF2-40B4-BE49-F238E27FC236}">
                <a16:creationId xmlns:a16="http://schemas.microsoft.com/office/drawing/2014/main" id="{DAA4734B-271A-006B-F0FC-013852E204F4}"/>
              </a:ext>
            </a:extLst>
          </p:cNvPr>
          <p:cNvPicPr>
            <a:picLocks noChangeAspect="1"/>
          </p:cNvPicPr>
          <p:nvPr/>
        </p:nvPicPr>
        <p:blipFill>
          <a:blip r:embed="rId3"/>
          <a:stretch>
            <a:fillRect/>
          </a:stretch>
        </p:blipFill>
        <p:spPr>
          <a:xfrm>
            <a:off x="409575" y="51678"/>
            <a:ext cx="969348" cy="975445"/>
          </a:xfrm>
          <a:prstGeom prst="rect">
            <a:avLst/>
          </a:prstGeom>
        </p:spPr>
      </p:pic>
      <p:sp useBgFill="1">
        <p:nvSpPr>
          <p:cNvPr id="5" name="Rechthoek 4">
            <a:extLst>
              <a:ext uri="{FF2B5EF4-FFF2-40B4-BE49-F238E27FC236}">
                <a16:creationId xmlns:a16="http://schemas.microsoft.com/office/drawing/2014/main" id="{6577A91A-641C-C235-6C63-FE6B68708E80}"/>
              </a:ext>
            </a:extLst>
          </p:cNvPr>
          <p:cNvSpPr/>
          <p:nvPr/>
        </p:nvSpPr>
        <p:spPr>
          <a:xfrm>
            <a:off x="742950" y="1029262"/>
            <a:ext cx="7734300" cy="55541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p>
        </p:txBody>
      </p:sp>
      <p:sp>
        <p:nvSpPr>
          <p:cNvPr id="6" name="Tekstvak 5">
            <a:extLst>
              <a:ext uri="{FF2B5EF4-FFF2-40B4-BE49-F238E27FC236}">
                <a16:creationId xmlns:a16="http://schemas.microsoft.com/office/drawing/2014/main" id="{4A2C8661-01DD-3047-5070-E70D49FDE7C3}"/>
              </a:ext>
            </a:extLst>
          </p:cNvPr>
          <p:cNvSpPr txBox="1"/>
          <p:nvPr/>
        </p:nvSpPr>
        <p:spPr>
          <a:xfrm>
            <a:off x="5467350" y="721485"/>
            <a:ext cx="3219450" cy="307777"/>
          </a:xfrm>
          <a:prstGeom prst="rect">
            <a:avLst/>
          </a:prstGeom>
          <a:noFill/>
        </p:spPr>
        <p:txBody>
          <a:bodyPr wrap="square" rtlCol="0">
            <a:spAutoFit/>
          </a:bodyPr>
          <a:lstStyle/>
          <a:p>
            <a:r>
              <a:rPr lang="nl-BE" sz="1400" dirty="0"/>
              <a:t>Context (maatschappij en inwoners)</a:t>
            </a:r>
          </a:p>
        </p:txBody>
      </p:sp>
      <p:sp>
        <p:nvSpPr>
          <p:cNvPr id="7" name="Rechthoek 6">
            <a:extLst>
              <a:ext uri="{FF2B5EF4-FFF2-40B4-BE49-F238E27FC236}">
                <a16:creationId xmlns:a16="http://schemas.microsoft.com/office/drawing/2014/main" id="{DCB783E7-3608-194E-ABEA-8F27AA738415}"/>
              </a:ext>
            </a:extLst>
          </p:cNvPr>
          <p:cNvSpPr/>
          <p:nvPr/>
        </p:nvSpPr>
        <p:spPr>
          <a:xfrm>
            <a:off x="838200" y="1345920"/>
            <a:ext cx="7562850" cy="505488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p>
        </p:txBody>
      </p:sp>
      <p:sp>
        <p:nvSpPr>
          <p:cNvPr id="8" name="Tekstvak 7">
            <a:extLst>
              <a:ext uri="{FF2B5EF4-FFF2-40B4-BE49-F238E27FC236}">
                <a16:creationId xmlns:a16="http://schemas.microsoft.com/office/drawing/2014/main" id="{5C9A1616-0CFD-A869-8CF5-337ACE09AAEB}"/>
              </a:ext>
            </a:extLst>
          </p:cNvPr>
          <p:cNvSpPr txBox="1"/>
          <p:nvPr/>
        </p:nvSpPr>
        <p:spPr>
          <a:xfrm>
            <a:off x="946150" y="1038143"/>
            <a:ext cx="2286000" cy="307777"/>
          </a:xfrm>
          <a:prstGeom prst="rect">
            <a:avLst/>
          </a:prstGeom>
          <a:noFill/>
        </p:spPr>
        <p:txBody>
          <a:bodyPr wrap="square" rtlCol="0">
            <a:spAutoFit/>
          </a:bodyPr>
          <a:lstStyle/>
          <a:p>
            <a:r>
              <a:rPr lang="nl-BE" sz="1400" dirty="0"/>
              <a:t>Context interventies</a:t>
            </a:r>
          </a:p>
        </p:txBody>
      </p:sp>
      <p:sp>
        <p:nvSpPr>
          <p:cNvPr id="11" name="Tekstvak 10">
            <a:extLst>
              <a:ext uri="{FF2B5EF4-FFF2-40B4-BE49-F238E27FC236}">
                <a16:creationId xmlns:a16="http://schemas.microsoft.com/office/drawing/2014/main" id="{AD08070A-0789-3FFC-6279-98EDF44ED811}"/>
              </a:ext>
            </a:extLst>
          </p:cNvPr>
          <p:cNvSpPr txBox="1"/>
          <p:nvPr/>
        </p:nvSpPr>
        <p:spPr>
          <a:xfrm>
            <a:off x="946150" y="2169219"/>
            <a:ext cx="2463800" cy="1846659"/>
          </a:xfrm>
          <a:prstGeom prst="rect">
            <a:avLst/>
          </a:prstGeom>
          <a:noFill/>
          <a:ln>
            <a:solidFill>
              <a:schemeClr val="accent1">
                <a:shade val="95000"/>
                <a:satMod val="105000"/>
              </a:schemeClr>
            </a:solidFill>
          </a:ln>
        </p:spPr>
        <p:txBody>
          <a:bodyPr wrap="square" rtlCol="0">
            <a:spAutoFit/>
          </a:bodyPr>
          <a:lstStyle/>
          <a:p>
            <a:r>
              <a:rPr lang="nl-BE" sz="1600" b="1" dirty="0"/>
              <a:t>Actoren van de stad</a:t>
            </a:r>
          </a:p>
          <a:p>
            <a:r>
              <a:rPr lang="nl-BE" sz="1400" dirty="0"/>
              <a:t>Strategische Cel</a:t>
            </a:r>
          </a:p>
          <a:p>
            <a:r>
              <a:rPr lang="nl-BE" sz="1400" dirty="0"/>
              <a:t>Dienst Omgeving</a:t>
            </a:r>
          </a:p>
          <a:p>
            <a:r>
              <a:rPr lang="nl-BE" sz="1400" dirty="0"/>
              <a:t>Dienst Sociale Zaken</a:t>
            </a:r>
          </a:p>
          <a:p>
            <a:r>
              <a:rPr lang="nl-BE" sz="1400" dirty="0"/>
              <a:t>Wijkpolitie</a:t>
            </a:r>
          </a:p>
          <a:p>
            <a:r>
              <a:rPr lang="nl-BE" sz="1400" dirty="0"/>
              <a:t>Buurtwerkers</a:t>
            </a:r>
          </a:p>
          <a:p>
            <a:r>
              <a:rPr lang="nl-BE" sz="1400" dirty="0"/>
              <a:t>Dienst Cultuur</a:t>
            </a:r>
          </a:p>
          <a:p>
            <a:r>
              <a:rPr lang="nl-BE" sz="1400" dirty="0"/>
              <a:t>Dienst Jeugd </a:t>
            </a:r>
            <a:endParaRPr lang="nl-BE" dirty="0"/>
          </a:p>
        </p:txBody>
      </p:sp>
      <p:sp>
        <p:nvSpPr>
          <p:cNvPr id="12" name="Tekstvak 11">
            <a:extLst>
              <a:ext uri="{FF2B5EF4-FFF2-40B4-BE49-F238E27FC236}">
                <a16:creationId xmlns:a16="http://schemas.microsoft.com/office/drawing/2014/main" id="{C9A257C2-322B-DCCD-6594-CD06F34D2C0A}"/>
              </a:ext>
            </a:extLst>
          </p:cNvPr>
          <p:cNvSpPr txBox="1"/>
          <p:nvPr/>
        </p:nvSpPr>
        <p:spPr>
          <a:xfrm>
            <a:off x="946150" y="4340058"/>
            <a:ext cx="4521200" cy="2062103"/>
          </a:xfrm>
          <a:prstGeom prst="rect">
            <a:avLst/>
          </a:prstGeom>
          <a:noFill/>
          <a:ln>
            <a:solidFill>
              <a:schemeClr val="accent1">
                <a:shade val="95000"/>
                <a:satMod val="105000"/>
              </a:schemeClr>
            </a:solidFill>
          </a:ln>
        </p:spPr>
        <p:txBody>
          <a:bodyPr wrap="square" rtlCol="0">
            <a:spAutoFit/>
          </a:bodyPr>
          <a:lstStyle/>
          <a:p>
            <a:r>
              <a:rPr lang="nl-BE" sz="1600" b="1" dirty="0"/>
              <a:t>Acties</a:t>
            </a:r>
          </a:p>
          <a:p>
            <a:r>
              <a:rPr lang="nl-BE" sz="1400" dirty="0"/>
              <a:t>Coördinatie (gericht op impact)</a:t>
            </a:r>
          </a:p>
          <a:p>
            <a:r>
              <a:rPr lang="nl-BE" sz="1400" dirty="0"/>
              <a:t>Stadsbeest</a:t>
            </a:r>
          </a:p>
          <a:p>
            <a:r>
              <a:rPr lang="nl-BE" sz="1400" dirty="0"/>
              <a:t>Aanpak overlast en wijkoverleg</a:t>
            </a:r>
          </a:p>
          <a:p>
            <a:r>
              <a:rPr lang="nl-BE" sz="1400" dirty="0"/>
              <a:t>Intergenerationeel project</a:t>
            </a:r>
          </a:p>
          <a:p>
            <a:r>
              <a:rPr lang="nl-BE" sz="1400" dirty="0">
                <a:solidFill>
                  <a:srgbClr val="00B050"/>
                </a:solidFill>
              </a:rPr>
              <a:t>Subsidiereglement jongerenorganisaties voor projecten veiligheid en/of eenzaamheid</a:t>
            </a:r>
          </a:p>
          <a:p>
            <a:r>
              <a:rPr lang="nl-BE" sz="1400" dirty="0"/>
              <a:t>Wijkbudget gericht op eenzaamheid</a:t>
            </a:r>
          </a:p>
          <a:p>
            <a:r>
              <a:rPr lang="nl-BE" sz="1400" dirty="0"/>
              <a:t>Groene ontmoetingsplekken</a:t>
            </a:r>
            <a:endParaRPr lang="nl-BE" sz="1600" dirty="0"/>
          </a:p>
        </p:txBody>
      </p:sp>
      <p:sp>
        <p:nvSpPr>
          <p:cNvPr id="13" name="Tekstvak 12">
            <a:extLst>
              <a:ext uri="{FF2B5EF4-FFF2-40B4-BE49-F238E27FC236}">
                <a16:creationId xmlns:a16="http://schemas.microsoft.com/office/drawing/2014/main" id="{C7C50EEA-818D-7835-E53D-B333CD36037E}"/>
              </a:ext>
            </a:extLst>
          </p:cNvPr>
          <p:cNvSpPr txBox="1"/>
          <p:nvPr/>
        </p:nvSpPr>
        <p:spPr>
          <a:xfrm>
            <a:off x="946150" y="1487190"/>
            <a:ext cx="7251700" cy="584775"/>
          </a:xfrm>
          <a:prstGeom prst="rect">
            <a:avLst/>
          </a:prstGeom>
          <a:noFill/>
          <a:ln>
            <a:solidFill>
              <a:schemeClr val="accent1">
                <a:shade val="95000"/>
                <a:satMod val="105000"/>
              </a:schemeClr>
            </a:solidFill>
          </a:ln>
        </p:spPr>
        <p:txBody>
          <a:bodyPr wrap="square" rtlCol="0">
            <a:spAutoFit/>
          </a:bodyPr>
          <a:lstStyle/>
          <a:p>
            <a:r>
              <a:rPr lang="nl-BE" sz="1600" dirty="0">
                <a:solidFill>
                  <a:schemeClr val="accent1"/>
                </a:solidFill>
              </a:rPr>
              <a:t>Inwoners, over de generaties heen, voelen zich veiliger in de wijk en in de stad (wat bijdraagt tot sociale cohesie), weten wat de stad doet en waarderen de aanpak</a:t>
            </a:r>
            <a:endParaRPr lang="nl-BE" sz="1600" dirty="0"/>
          </a:p>
        </p:txBody>
      </p:sp>
      <p:sp>
        <p:nvSpPr>
          <p:cNvPr id="14" name="Tekstvak 13">
            <a:extLst>
              <a:ext uri="{FF2B5EF4-FFF2-40B4-BE49-F238E27FC236}">
                <a16:creationId xmlns:a16="http://schemas.microsoft.com/office/drawing/2014/main" id="{156CB50B-19FD-FB3F-BD98-443F59BB0C7C}"/>
              </a:ext>
            </a:extLst>
          </p:cNvPr>
          <p:cNvSpPr txBox="1"/>
          <p:nvPr/>
        </p:nvSpPr>
        <p:spPr>
          <a:xfrm>
            <a:off x="6064250" y="4293891"/>
            <a:ext cx="2139950" cy="1015663"/>
          </a:xfrm>
          <a:prstGeom prst="rect">
            <a:avLst/>
          </a:prstGeom>
          <a:noFill/>
          <a:ln>
            <a:solidFill>
              <a:schemeClr val="accent1">
                <a:shade val="95000"/>
                <a:satMod val="105000"/>
              </a:schemeClr>
            </a:solidFill>
          </a:ln>
        </p:spPr>
        <p:txBody>
          <a:bodyPr wrap="square" rtlCol="0">
            <a:spAutoFit/>
          </a:bodyPr>
          <a:lstStyle/>
          <a:p>
            <a:r>
              <a:rPr lang="nl-BE" sz="1600" b="1" dirty="0"/>
              <a:t>Hypothesen: kwaliteit en mechanismen </a:t>
            </a:r>
            <a:endParaRPr lang="nl-BE" sz="1400" dirty="0"/>
          </a:p>
          <a:p>
            <a:endParaRPr lang="nl-BE" sz="1400" dirty="0"/>
          </a:p>
          <a:p>
            <a:r>
              <a:rPr lang="nl-BE" sz="1400" dirty="0"/>
              <a:t>Te bepalen</a:t>
            </a:r>
            <a:endParaRPr lang="nl-BE" dirty="0"/>
          </a:p>
        </p:txBody>
      </p:sp>
      <p:sp>
        <p:nvSpPr>
          <p:cNvPr id="15" name="Plusteken 14">
            <a:extLst>
              <a:ext uri="{FF2B5EF4-FFF2-40B4-BE49-F238E27FC236}">
                <a16:creationId xmlns:a16="http://schemas.microsoft.com/office/drawing/2014/main" id="{6C865199-73BD-B150-C5E7-08A5AD9C1D1D}"/>
              </a:ext>
            </a:extLst>
          </p:cNvPr>
          <p:cNvSpPr/>
          <p:nvPr/>
        </p:nvSpPr>
        <p:spPr>
          <a:xfrm>
            <a:off x="5229225" y="4779952"/>
            <a:ext cx="914400" cy="914400"/>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p>
        </p:txBody>
      </p:sp>
      <p:sp>
        <p:nvSpPr>
          <p:cNvPr id="16" name="Pijl: omlaag 15">
            <a:extLst>
              <a:ext uri="{FF2B5EF4-FFF2-40B4-BE49-F238E27FC236}">
                <a16:creationId xmlns:a16="http://schemas.microsoft.com/office/drawing/2014/main" id="{ECEDB8D9-8AB9-8066-CACE-587AB3A05D6C}"/>
              </a:ext>
            </a:extLst>
          </p:cNvPr>
          <p:cNvSpPr/>
          <p:nvPr/>
        </p:nvSpPr>
        <p:spPr>
          <a:xfrm>
            <a:off x="2715726" y="3915867"/>
            <a:ext cx="484674" cy="57794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p>
        </p:txBody>
      </p:sp>
      <p:sp>
        <p:nvSpPr>
          <p:cNvPr id="17" name="Pijl: omhoog 16">
            <a:extLst>
              <a:ext uri="{FF2B5EF4-FFF2-40B4-BE49-F238E27FC236}">
                <a16:creationId xmlns:a16="http://schemas.microsoft.com/office/drawing/2014/main" id="{E4F94716-0C79-BCCC-77D3-7E839081B7C4}"/>
              </a:ext>
            </a:extLst>
          </p:cNvPr>
          <p:cNvSpPr/>
          <p:nvPr/>
        </p:nvSpPr>
        <p:spPr>
          <a:xfrm>
            <a:off x="5523484" y="3958391"/>
            <a:ext cx="484632" cy="49289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p>
        </p:txBody>
      </p:sp>
      <p:sp>
        <p:nvSpPr>
          <p:cNvPr id="18" name="Tekstvak 17">
            <a:extLst>
              <a:ext uri="{FF2B5EF4-FFF2-40B4-BE49-F238E27FC236}">
                <a16:creationId xmlns:a16="http://schemas.microsoft.com/office/drawing/2014/main" id="{A797A33F-4AEE-E6D5-5CF2-EA9B915EC8F8}"/>
              </a:ext>
            </a:extLst>
          </p:cNvPr>
          <p:cNvSpPr txBox="1"/>
          <p:nvPr/>
        </p:nvSpPr>
        <p:spPr>
          <a:xfrm>
            <a:off x="3517900" y="2122327"/>
            <a:ext cx="4679950" cy="2277547"/>
          </a:xfrm>
          <a:prstGeom prst="rect">
            <a:avLst/>
          </a:prstGeom>
          <a:noFill/>
          <a:ln>
            <a:solidFill>
              <a:schemeClr val="accent1">
                <a:shade val="95000"/>
                <a:satMod val="105000"/>
              </a:schemeClr>
            </a:solidFill>
          </a:ln>
        </p:spPr>
        <p:txBody>
          <a:bodyPr wrap="square" rtlCol="0">
            <a:spAutoFit/>
          </a:bodyPr>
          <a:lstStyle/>
          <a:p>
            <a:r>
              <a:rPr lang="nl-BE" sz="1600" b="1" dirty="0"/>
              <a:t>Veranderingen</a:t>
            </a:r>
            <a:endParaRPr lang="nl-BE" b="1" dirty="0"/>
          </a:p>
          <a:p>
            <a:r>
              <a:rPr lang="nl-BE" sz="1400" dirty="0"/>
              <a:t>Eigenaars huisdieren minder eenzaam</a:t>
            </a:r>
          </a:p>
          <a:p>
            <a:r>
              <a:rPr lang="nl-BE" sz="1400" dirty="0">
                <a:solidFill>
                  <a:srgbClr val="00B050"/>
                </a:solidFill>
              </a:rPr>
              <a:t>Inwoners (jongeren) zijn zich bewust van gevolgen van overlast, overlast daalt</a:t>
            </a:r>
          </a:p>
          <a:p>
            <a:r>
              <a:rPr lang="nl-BE" sz="1400" dirty="0"/>
              <a:t>Inwoners weten waarheen en hoe (vertrouwen)</a:t>
            </a:r>
          </a:p>
          <a:p>
            <a:r>
              <a:rPr lang="nl-BE" sz="1400" dirty="0"/>
              <a:t>Ouderen en </a:t>
            </a:r>
            <a:r>
              <a:rPr lang="nl-BE" sz="1400" dirty="0">
                <a:solidFill>
                  <a:srgbClr val="00B050"/>
                </a:solidFill>
              </a:rPr>
              <a:t>jongeren: positiever in het leven en verruimen netwerk</a:t>
            </a:r>
          </a:p>
          <a:p>
            <a:r>
              <a:rPr lang="nl-BE" sz="1400" dirty="0"/>
              <a:t>Jongeren: nieuwe competenties</a:t>
            </a:r>
          </a:p>
          <a:p>
            <a:r>
              <a:rPr lang="nl-BE" sz="1400" dirty="0"/>
              <a:t>Wijken en inwoners werken actief mee tegen eenzaamheid en groene ruimte</a:t>
            </a:r>
            <a:endParaRPr lang="nl-BE" dirty="0"/>
          </a:p>
        </p:txBody>
      </p:sp>
    </p:spTree>
    <p:extLst>
      <p:ext uri="{BB962C8B-B14F-4D97-AF65-F5344CB8AC3E}">
        <p14:creationId xmlns:p14="http://schemas.microsoft.com/office/powerpoint/2010/main" val="123223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A58A8F6-765D-0213-1D83-383C576AF992}"/>
              </a:ext>
            </a:extLst>
          </p:cNvPr>
          <p:cNvSpPr>
            <a:spLocks noChangeArrowheads="1"/>
          </p:cNvSpPr>
          <p:nvPr/>
        </p:nvSpPr>
        <p:spPr bwMode="auto">
          <a:xfrm>
            <a:off x="1007721" y="61567"/>
            <a:ext cx="787767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nl-BE" altLang="nl-BE" sz="2800" b="1" dirty="0">
                <a:solidFill>
                  <a:srgbClr val="005DAA"/>
                </a:solidFill>
                <a:latin typeface="+mj-lt"/>
                <a:ea typeface="+mj-ea"/>
                <a:cs typeface="+mj-cs"/>
              </a:rPr>
              <a:t>Afbakenen van (evaluatie)focus in de weg naar impact vanuit de precieze impact evaluatievraag </a:t>
            </a:r>
          </a:p>
        </p:txBody>
      </p:sp>
      <p:pic>
        <p:nvPicPr>
          <p:cNvPr id="8193" name="Afbeelding 1" descr="Flow chart showing activities flowing down and other factors flowing up into a horizontal outcomes hierarchy">
            <a:extLst>
              <a:ext uri="{FF2B5EF4-FFF2-40B4-BE49-F238E27FC236}">
                <a16:creationId xmlns:a16="http://schemas.microsoft.com/office/drawing/2014/main" id="{B85E518A-3A1D-6BBF-EE29-9EC3093DA6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1704975"/>
            <a:ext cx="6381750" cy="34480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CDD9316F-410C-9A4B-48ED-0FE1B7F8041A}"/>
              </a:ext>
            </a:extLst>
          </p:cNvPr>
          <p:cNvSpPr>
            <a:spLocks noChangeArrowheads="1"/>
          </p:cNvSpPr>
          <p:nvPr/>
        </p:nvSpPr>
        <p:spPr bwMode="auto">
          <a:xfrm>
            <a:off x="857250" y="5153024"/>
            <a:ext cx="6648450" cy="457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BE" dirty="0"/>
          </a:p>
        </p:txBody>
      </p:sp>
      <p:sp>
        <p:nvSpPr>
          <p:cNvPr id="2" name="Ovaal 1">
            <a:extLst>
              <a:ext uri="{FF2B5EF4-FFF2-40B4-BE49-F238E27FC236}">
                <a16:creationId xmlns:a16="http://schemas.microsoft.com/office/drawing/2014/main" id="{AFCAE8D7-CAA8-CCD7-0A56-132D79214A45}"/>
              </a:ext>
            </a:extLst>
          </p:cNvPr>
          <p:cNvSpPr/>
          <p:nvPr/>
        </p:nvSpPr>
        <p:spPr>
          <a:xfrm>
            <a:off x="397042" y="1704975"/>
            <a:ext cx="3344779" cy="3789947"/>
          </a:xfrm>
          <a:prstGeom prst="ellipse">
            <a:avLst/>
          </a:prstGeom>
          <a:noFill/>
          <a:ln w="38100">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p>
        </p:txBody>
      </p:sp>
    </p:spTree>
    <p:extLst>
      <p:ext uri="{BB962C8B-B14F-4D97-AF65-F5344CB8AC3E}">
        <p14:creationId xmlns:p14="http://schemas.microsoft.com/office/powerpoint/2010/main" val="4104350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9F571E9-5768-4024-F04F-85E8D6F09E9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488D028-7B82-BB0B-0BC7-4BC60C4F0D32}"/>
              </a:ext>
            </a:extLst>
          </p:cNvPr>
          <p:cNvSpPr>
            <a:spLocks noGrp="1"/>
          </p:cNvSpPr>
          <p:nvPr>
            <p:ph type="title"/>
          </p:nvPr>
        </p:nvSpPr>
        <p:spPr>
          <a:xfrm>
            <a:off x="546100" y="207169"/>
            <a:ext cx="8229600" cy="500062"/>
          </a:xfrm>
        </p:spPr>
        <p:txBody>
          <a:bodyPr>
            <a:noAutofit/>
          </a:bodyPr>
          <a:lstStyle/>
          <a:p>
            <a:r>
              <a:rPr lang="nl-BE" sz="3200" b="1" dirty="0">
                <a:solidFill>
                  <a:srgbClr val="005DAA"/>
                </a:solidFill>
              </a:rPr>
              <a:t>De keuze van Ubuntu </a:t>
            </a:r>
          </a:p>
        </p:txBody>
      </p:sp>
      <p:graphicFrame>
        <p:nvGraphicFramePr>
          <p:cNvPr id="4" name="Tijdelijke aanduiding voor inhoud 3">
            <a:extLst>
              <a:ext uri="{FF2B5EF4-FFF2-40B4-BE49-F238E27FC236}">
                <a16:creationId xmlns:a16="http://schemas.microsoft.com/office/drawing/2014/main" id="{B4D8F32C-CEFB-DF2B-9E35-29182D5EA3C9}"/>
              </a:ext>
            </a:extLst>
          </p:cNvPr>
          <p:cNvGraphicFramePr>
            <a:graphicFrameLocks noGrp="1"/>
          </p:cNvGraphicFramePr>
          <p:nvPr>
            <p:ph idx="1"/>
            <p:extLst>
              <p:ext uri="{D42A27DB-BD31-4B8C-83A1-F6EECF244321}">
                <p14:modId xmlns:p14="http://schemas.microsoft.com/office/powerpoint/2010/main" val="2969424978"/>
              </p:ext>
            </p:extLst>
          </p:nvPr>
        </p:nvGraphicFramePr>
        <p:xfrm>
          <a:off x="215899" y="1365628"/>
          <a:ext cx="8712201" cy="3406451"/>
        </p:xfrm>
        <a:graphic>
          <a:graphicData uri="http://schemas.openxmlformats.org/drawingml/2006/table">
            <a:tbl>
              <a:tblPr firstRow="1" bandRow="1">
                <a:tableStyleId>{5C22544A-7EE6-4342-B048-85BDC9FD1C3A}</a:tableStyleId>
              </a:tblPr>
              <a:tblGrid>
                <a:gridCol w="2904067">
                  <a:extLst>
                    <a:ext uri="{9D8B030D-6E8A-4147-A177-3AD203B41FA5}">
                      <a16:colId xmlns:a16="http://schemas.microsoft.com/office/drawing/2014/main" val="3971725216"/>
                    </a:ext>
                  </a:extLst>
                </a:gridCol>
                <a:gridCol w="2904067">
                  <a:extLst>
                    <a:ext uri="{9D8B030D-6E8A-4147-A177-3AD203B41FA5}">
                      <a16:colId xmlns:a16="http://schemas.microsoft.com/office/drawing/2014/main" val="2019988706"/>
                    </a:ext>
                  </a:extLst>
                </a:gridCol>
                <a:gridCol w="2904067">
                  <a:extLst>
                    <a:ext uri="{9D8B030D-6E8A-4147-A177-3AD203B41FA5}">
                      <a16:colId xmlns:a16="http://schemas.microsoft.com/office/drawing/2014/main" val="2320326004"/>
                    </a:ext>
                  </a:extLst>
                </a:gridCol>
              </a:tblGrid>
              <a:tr h="632771">
                <a:tc>
                  <a:txBody>
                    <a:bodyPr/>
                    <a:lstStyle/>
                    <a:p>
                      <a:r>
                        <a:rPr lang="nl-BE" sz="1600" dirty="0"/>
                        <a:t>Wat is de eigenlijke vraag van de klant?</a:t>
                      </a:r>
                    </a:p>
                  </a:txBody>
                  <a:tcPr/>
                </a:tc>
                <a:tc>
                  <a:txBody>
                    <a:bodyPr/>
                    <a:lstStyle/>
                    <a:p>
                      <a:r>
                        <a:rPr lang="nl-BE" sz="1600" dirty="0"/>
                        <a:t>Over wat soort evaluatie gaat het dan?</a:t>
                      </a:r>
                    </a:p>
                  </a:txBody>
                  <a:tcPr/>
                </a:tc>
                <a:tc>
                  <a:txBody>
                    <a:bodyPr/>
                    <a:lstStyle/>
                    <a:p>
                      <a:r>
                        <a:rPr lang="nl-BE" sz="1600" dirty="0"/>
                        <a:t>Wat heb je dan nodig? (informatienood)</a:t>
                      </a:r>
                    </a:p>
                  </a:txBody>
                  <a:tcPr/>
                </a:tc>
                <a:extLst>
                  <a:ext uri="{0D108BD9-81ED-4DB2-BD59-A6C34878D82A}">
                    <a16:rowId xmlns:a16="http://schemas.microsoft.com/office/drawing/2014/main" val="2476489701"/>
                  </a:ext>
                </a:extLst>
              </a:tr>
              <a:tr h="1478072">
                <a:tc>
                  <a:txBody>
                    <a:bodyPr/>
                    <a:lstStyle/>
                    <a:p>
                      <a:r>
                        <a:rPr lang="nl-BE" sz="1600" b="1" dirty="0">
                          <a:solidFill>
                            <a:schemeClr val="tx2"/>
                          </a:solidFill>
                        </a:rPr>
                        <a:t>Inzicht in de veranderingen </a:t>
                      </a:r>
                      <a:r>
                        <a:rPr lang="nl-BE" sz="1600" dirty="0">
                          <a:solidFill>
                            <a:schemeClr val="tx2"/>
                          </a:solidFill>
                        </a:rPr>
                        <a:t>die zichtbaar zijn bij de doelgroepen en wat dit heeft teweeg gebracht, bijv.; ‘is er een betere communicatie tussen jongeren en politie en in welke mate heeft  de samenwerking met jongerenorganisaties daarbij geholpen?’ (</a:t>
                      </a:r>
                      <a:r>
                        <a:rPr lang="nl-BE" sz="1600" b="1" dirty="0">
                          <a:solidFill>
                            <a:schemeClr val="tx2"/>
                          </a:solidFill>
                        </a:rPr>
                        <a:t>impactevaluatie</a:t>
                      </a:r>
                      <a:r>
                        <a:rPr lang="nl-BE" sz="1600" dirty="0">
                          <a:solidFill>
                            <a:schemeClr val="tx2"/>
                          </a:solidFill>
                        </a:rPr>
                        <a:t>)</a:t>
                      </a:r>
                    </a:p>
                  </a:txBody>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600" dirty="0">
                          <a:solidFill>
                            <a:schemeClr val="tx2"/>
                          </a:solidFill>
                        </a:rPr>
                        <a:t>In kaart brengen van effecten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600" b="1" dirty="0">
                          <a:solidFill>
                            <a:schemeClr val="tx2"/>
                          </a:solidFill>
                        </a:rPr>
                        <a:t>leren</a:t>
                      </a:r>
                      <a:r>
                        <a:rPr lang="nl-BE" sz="1600" dirty="0">
                          <a:solidFill>
                            <a:schemeClr val="tx2"/>
                          </a:solidFill>
                        </a:rPr>
                        <a:t> (beter begrijpen hoe één en ander heeft gewerkt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600" dirty="0">
                          <a:solidFill>
                            <a:schemeClr val="tx2"/>
                          </a:solidFill>
                        </a:rPr>
                        <a:t>Aanpassen van aanpak of iets anders doen</a:t>
                      </a:r>
                    </a:p>
                  </a:txBody>
                  <a:tcPr/>
                </a:tc>
                <a:tc>
                  <a:txBody>
                    <a:bodyPr/>
                    <a:lstStyle/>
                    <a:p>
                      <a:pPr marL="171450" indent="-171450">
                        <a:buFont typeface="Arial" panose="020B0604020202020204" pitchFamily="34" charset="0"/>
                        <a:buChar char="•"/>
                      </a:pPr>
                      <a:r>
                        <a:rPr lang="nl-BE" sz="1600" dirty="0">
                          <a:solidFill>
                            <a:schemeClr val="tx2"/>
                          </a:solidFill>
                        </a:rPr>
                        <a:t>Vooraf bepaalde indicatoren (streefwaarden/nulmeting)</a:t>
                      </a:r>
                    </a:p>
                    <a:p>
                      <a:pPr marL="171450" indent="-171450">
                        <a:buFont typeface="Arial" panose="020B0604020202020204" pitchFamily="34" charset="0"/>
                        <a:buChar char="•"/>
                      </a:pPr>
                      <a:endParaRPr lang="nl-BE" sz="1600" dirty="0">
                        <a:solidFill>
                          <a:schemeClr val="tx2"/>
                        </a:solidFill>
                      </a:endParaRPr>
                    </a:p>
                    <a:p>
                      <a:pPr marL="171450" indent="-171450">
                        <a:buFont typeface="Arial" panose="020B0604020202020204" pitchFamily="34" charset="0"/>
                        <a:buChar char="•"/>
                      </a:pPr>
                      <a:r>
                        <a:rPr lang="nl-BE" sz="1600" dirty="0">
                          <a:solidFill>
                            <a:schemeClr val="tx2"/>
                          </a:solidFill>
                        </a:rPr>
                        <a:t>Ruimere informatie over verandering: analyse van hypothesen (kwaliteit en mechanismen)</a:t>
                      </a:r>
                    </a:p>
                    <a:p>
                      <a:pPr marL="171450" indent="-171450">
                        <a:buFont typeface="Arial" panose="020B0604020202020204" pitchFamily="34" charset="0"/>
                        <a:buChar char="•"/>
                      </a:pPr>
                      <a:endParaRPr lang="nl-BE" sz="1600" dirty="0">
                        <a:solidFill>
                          <a:schemeClr val="tx2"/>
                        </a:solidFill>
                      </a:endParaRPr>
                    </a:p>
                    <a:p>
                      <a:pPr marL="171450" indent="-171450">
                        <a:buFont typeface="Arial" panose="020B0604020202020204" pitchFamily="34" charset="0"/>
                        <a:buChar char="•"/>
                      </a:pPr>
                      <a:r>
                        <a:rPr lang="nl-BE" sz="1600" dirty="0">
                          <a:solidFill>
                            <a:schemeClr val="tx2"/>
                          </a:solidFill>
                        </a:rPr>
                        <a:t>Analyse van andere externe factoren die een invloed uitoefenen</a:t>
                      </a:r>
                    </a:p>
                  </a:txBody>
                  <a:tcPr/>
                </a:tc>
                <a:extLst>
                  <a:ext uri="{0D108BD9-81ED-4DB2-BD59-A6C34878D82A}">
                    <a16:rowId xmlns:a16="http://schemas.microsoft.com/office/drawing/2014/main" val="3140220484"/>
                  </a:ext>
                </a:extLst>
              </a:tr>
            </a:tbl>
          </a:graphicData>
        </a:graphic>
      </p:graphicFrame>
      <p:pic>
        <p:nvPicPr>
          <p:cNvPr id="3" name="Afbeelding 2">
            <a:extLst>
              <a:ext uri="{FF2B5EF4-FFF2-40B4-BE49-F238E27FC236}">
                <a16:creationId xmlns:a16="http://schemas.microsoft.com/office/drawing/2014/main" id="{904C1DBB-0228-D842-4FFA-76970ADBC7FB}"/>
              </a:ext>
            </a:extLst>
          </p:cNvPr>
          <p:cNvPicPr>
            <a:picLocks noChangeAspect="1"/>
          </p:cNvPicPr>
          <p:nvPr/>
        </p:nvPicPr>
        <p:blipFill>
          <a:blip r:embed="rId2"/>
          <a:stretch>
            <a:fillRect/>
          </a:stretch>
        </p:blipFill>
        <p:spPr>
          <a:xfrm>
            <a:off x="1620852" y="31874"/>
            <a:ext cx="969348" cy="975445"/>
          </a:xfrm>
          <a:prstGeom prst="rect">
            <a:avLst/>
          </a:prstGeom>
        </p:spPr>
      </p:pic>
      <p:sp>
        <p:nvSpPr>
          <p:cNvPr id="5" name="Tekstvak 4">
            <a:extLst>
              <a:ext uri="{FF2B5EF4-FFF2-40B4-BE49-F238E27FC236}">
                <a16:creationId xmlns:a16="http://schemas.microsoft.com/office/drawing/2014/main" id="{F24F6910-A125-A851-1586-561454C6025E}"/>
              </a:ext>
            </a:extLst>
          </p:cNvPr>
          <p:cNvSpPr txBox="1"/>
          <p:nvPr/>
        </p:nvSpPr>
        <p:spPr>
          <a:xfrm>
            <a:off x="1155032" y="5221705"/>
            <a:ext cx="5474368" cy="369332"/>
          </a:xfrm>
          <a:prstGeom prst="rect">
            <a:avLst/>
          </a:prstGeom>
          <a:noFill/>
        </p:spPr>
        <p:txBody>
          <a:bodyPr wrap="square" rtlCol="0">
            <a:spAutoFit/>
          </a:bodyPr>
          <a:lstStyle/>
          <a:p>
            <a:r>
              <a:rPr lang="nl-BE" dirty="0"/>
              <a:t>+ iets kunnen zeggen over kost-effectiviteit</a:t>
            </a:r>
          </a:p>
        </p:txBody>
      </p:sp>
    </p:spTree>
    <p:extLst>
      <p:ext uri="{BB962C8B-B14F-4D97-AF65-F5344CB8AC3E}">
        <p14:creationId xmlns:p14="http://schemas.microsoft.com/office/powerpoint/2010/main" val="3950068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a:extLst>
              <a:ext uri="{FF2B5EF4-FFF2-40B4-BE49-F238E27FC236}">
                <a16:creationId xmlns:a16="http://schemas.microsoft.com/office/drawing/2014/main" id="{D7540FF0-9B89-C5B6-F329-86EB041157F3}"/>
              </a:ext>
            </a:extLst>
          </p:cNvPr>
          <p:cNvSpPr>
            <a:spLocks noGrp="1" noChangeArrowheads="1"/>
          </p:cNvSpPr>
          <p:nvPr>
            <p:ph type="title"/>
          </p:nvPr>
        </p:nvSpPr>
        <p:spPr>
          <a:xfrm>
            <a:off x="1116013" y="188913"/>
            <a:ext cx="7626350" cy="685800"/>
          </a:xfrm>
        </p:spPr>
        <p:txBody>
          <a:bodyPr/>
          <a:lstStyle/>
          <a:p>
            <a:r>
              <a:rPr lang="nl-BE" altLang="nl-BE" sz="2400" dirty="0"/>
              <a:t>Praktijkgerichte opvolgtrainingen: de opzet</a:t>
            </a:r>
          </a:p>
        </p:txBody>
      </p:sp>
      <p:graphicFrame>
        <p:nvGraphicFramePr>
          <p:cNvPr id="4" name="Tabel 3">
            <a:extLst>
              <a:ext uri="{FF2B5EF4-FFF2-40B4-BE49-F238E27FC236}">
                <a16:creationId xmlns:a16="http://schemas.microsoft.com/office/drawing/2014/main" id="{F1BD1CB1-CE3A-48DC-2799-670F18E9A87B}"/>
              </a:ext>
            </a:extLst>
          </p:cNvPr>
          <p:cNvGraphicFramePr>
            <a:graphicFrameLocks noGrp="1"/>
          </p:cNvGraphicFramePr>
          <p:nvPr>
            <p:extLst>
              <p:ext uri="{D42A27DB-BD31-4B8C-83A1-F6EECF244321}">
                <p14:modId xmlns:p14="http://schemas.microsoft.com/office/powerpoint/2010/main" val="1230096153"/>
              </p:ext>
            </p:extLst>
          </p:nvPr>
        </p:nvGraphicFramePr>
        <p:xfrm>
          <a:off x="1116013" y="1235075"/>
          <a:ext cx="7200900" cy="5146676"/>
        </p:xfrm>
        <a:graphic>
          <a:graphicData uri="http://schemas.openxmlformats.org/drawingml/2006/table">
            <a:tbl>
              <a:tblPr firstRow="1" bandRow="1">
                <a:tableStyleId>{5C22544A-7EE6-4342-B048-85BDC9FD1C3A}</a:tableStyleId>
              </a:tblPr>
              <a:tblGrid>
                <a:gridCol w="3600450">
                  <a:extLst>
                    <a:ext uri="{9D8B030D-6E8A-4147-A177-3AD203B41FA5}">
                      <a16:colId xmlns:a16="http://schemas.microsoft.com/office/drawing/2014/main" val="20000"/>
                    </a:ext>
                  </a:extLst>
                </a:gridCol>
                <a:gridCol w="3600450">
                  <a:extLst>
                    <a:ext uri="{9D8B030D-6E8A-4147-A177-3AD203B41FA5}">
                      <a16:colId xmlns:a16="http://schemas.microsoft.com/office/drawing/2014/main" val="20001"/>
                    </a:ext>
                  </a:extLst>
                </a:gridCol>
              </a:tblGrid>
              <a:tr h="2573338">
                <a:tc>
                  <a:txBody>
                    <a:bodyPr/>
                    <a:lstStyle/>
                    <a:p>
                      <a:r>
                        <a:rPr lang="nl-BE" sz="1200" dirty="0"/>
                        <a:t>Datum en duur: </a:t>
                      </a:r>
                      <a:r>
                        <a:rPr lang="nl-BE" sz="1200" b="0" dirty="0"/>
                        <a:t>19 juni, 18 september en 9 oktober, telkens van 9u30 tot 12u30</a:t>
                      </a:r>
                    </a:p>
                    <a:p>
                      <a:endParaRPr lang="nl-BE" sz="1200" b="0" dirty="0"/>
                    </a:p>
                    <a:p>
                      <a:r>
                        <a:rPr lang="nl-BE" sz="1200" b="1" dirty="0"/>
                        <a:t>Aanpak</a:t>
                      </a:r>
                      <a:r>
                        <a:rPr lang="nl-BE" sz="1200" b="0" dirty="0"/>
                        <a:t>: accent ligt op inoefenen van stappen</a:t>
                      </a:r>
                    </a:p>
                    <a:p>
                      <a:endParaRPr lang="nl-BE" sz="1200" b="0" dirty="0"/>
                    </a:p>
                    <a:p>
                      <a:r>
                        <a:rPr lang="nl-BE" sz="1200" b="1" dirty="0"/>
                        <a:t>Uitdagingen/aandachtspunten</a:t>
                      </a:r>
                      <a:r>
                        <a:rPr lang="nl-BE" sz="1200" b="0" dirty="0"/>
                        <a:t>: afstemmen op diversiteit in de groep</a:t>
                      </a:r>
                    </a:p>
                  </a:txBody>
                  <a:tcPr marL="91441" marR="91441" marT="45718" marB="45718"/>
                </a:tc>
                <a:tc>
                  <a:txBody>
                    <a:bodyPr/>
                    <a:lstStyle/>
                    <a:p>
                      <a:r>
                        <a:rPr lang="nl-BE" sz="1200" b="1" dirty="0"/>
                        <a:t>Doel</a:t>
                      </a:r>
                      <a:r>
                        <a:rPr lang="nl-BE" sz="1200" dirty="0"/>
                        <a:t>: (bijdragen tot het) </a:t>
                      </a:r>
                      <a:r>
                        <a:rPr lang="nl-BE" sz="1200" b="0" dirty="0"/>
                        <a:t>Impactproof maken van de MJP + medewerkers kunnen zelf stappen zetten voor design van impactevaluaties (zelf of door anderen op weg te zetten) </a:t>
                      </a:r>
                    </a:p>
                    <a:p>
                      <a:endParaRPr lang="nl-BE" sz="1200" b="0" dirty="0"/>
                    </a:p>
                    <a:p>
                      <a:r>
                        <a:rPr lang="nl-BE" sz="1200" b="1" dirty="0"/>
                        <a:t>Key topics</a:t>
                      </a:r>
                      <a:r>
                        <a:rPr lang="nl-BE" sz="1200" b="0" dirty="0"/>
                        <a:t>: stappen 1-3 van design van impactmeting</a:t>
                      </a:r>
                    </a:p>
                    <a:p>
                      <a:endParaRPr lang="nl-BE" sz="1200" b="0" dirty="0"/>
                    </a:p>
                    <a:p>
                      <a:r>
                        <a:rPr lang="nl-BE" sz="1200" b="1" dirty="0"/>
                        <a:t>Titel</a:t>
                      </a:r>
                      <a:r>
                        <a:rPr lang="nl-BE" sz="1200" b="0" dirty="0"/>
                        <a:t>: ‘Think Impact, Measure Outcome’ (Denk impact, meet outcome)</a:t>
                      </a:r>
                    </a:p>
                  </a:txBody>
                  <a:tcPr marL="91441" marR="91441" marT="45718" marB="45718"/>
                </a:tc>
                <a:extLst>
                  <a:ext uri="{0D108BD9-81ED-4DB2-BD59-A6C34878D82A}">
                    <a16:rowId xmlns:a16="http://schemas.microsoft.com/office/drawing/2014/main" val="10000"/>
                  </a:ext>
                </a:extLst>
              </a:tr>
              <a:tr h="2573338">
                <a:tc>
                  <a:txBody>
                    <a:bodyPr/>
                    <a:lstStyle/>
                    <a:p>
                      <a:r>
                        <a:rPr lang="nl-BE" sz="1200" b="1" dirty="0"/>
                        <a:t>Deelnemers</a:t>
                      </a:r>
                      <a:r>
                        <a:rPr lang="nl-BE" sz="1200" dirty="0"/>
                        <a:t>:</a:t>
                      </a:r>
                    </a:p>
                    <a:p>
                      <a:r>
                        <a:rPr lang="nl-BE" sz="1200" dirty="0"/>
                        <a:t>Medewerkers van 13 centrumsteden en VGC waaronder: beleidsmedewerkers, data-analisten (waaronder leden werkgroep OBMI, omgeving beleids- en management informatie).</a:t>
                      </a:r>
                    </a:p>
                    <a:p>
                      <a:endParaRPr lang="nl-BE" sz="1200" dirty="0"/>
                    </a:p>
                    <a:p>
                      <a:r>
                        <a:rPr lang="nl-BE" sz="1200" dirty="0"/>
                        <a:t>Geschat op 35 deelnemers</a:t>
                      </a:r>
                    </a:p>
                    <a:p>
                      <a:endParaRPr lang="nl-BE" sz="1200" dirty="0"/>
                    </a:p>
                    <a:p>
                      <a:r>
                        <a:rPr lang="nl-BE" sz="1200" b="1" dirty="0"/>
                        <a:t>Organisatie</a:t>
                      </a:r>
                      <a:r>
                        <a:rPr lang="nl-BE" sz="1200" dirty="0"/>
                        <a:t>: ACE Europe levert (1) trainer en informatie (PPT) – vanaf trainingsdag 2 en 3 kan er een trainer bijkomen. Het Kenniscentrum komt tussen met informatie over specifieke tools en aanpakken die bij hen bekend zijn</a:t>
                      </a:r>
                    </a:p>
                  </a:txBody>
                  <a:tcPr marL="91441" marR="91441" marT="45718" marB="45718"/>
                </a:tc>
                <a:tc>
                  <a:txBody>
                    <a:bodyPr/>
                    <a:lstStyle/>
                    <a:p>
                      <a:r>
                        <a:rPr lang="nl-BE" sz="1200" b="1" dirty="0">
                          <a:solidFill>
                            <a:schemeClr val="accent2">
                              <a:lumMod val="50000"/>
                              <a:lumOff val="50000"/>
                            </a:schemeClr>
                          </a:solidFill>
                        </a:rPr>
                        <a:t>Resultaat</a:t>
                      </a:r>
                      <a:r>
                        <a:rPr lang="nl-BE" sz="1200" dirty="0">
                          <a:solidFill>
                            <a:schemeClr val="accent2">
                              <a:lumMod val="50000"/>
                              <a:lumOff val="50000"/>
                            </a:schemeClr>
                          </a:solidFill>
                        </a:rPr>
                        <a:t>:</a:t>
                      </a:r>
                    </a:p>
                    <a:p>
                      <a:pPr marL="171450" indent="-171450">
                        <a:buFont typeface="Arial" panose="020B0604020202020204" pitchFamily="34" charset="0"/>
                        <a:buChar char="•"/>
                      </a:pPr>
                      <a:r>
                        <a:rPr lang="nl-BE" sz="1200" dirty="0">
                          <a:solidFill>
                            <a:schemeClr val="accent2">
                              <a:lumMod val="50000"/>
                              <a:lumOff val="50000"/>
                            </a:schemeClr>
                          </a:solidFill>
                        </a:rPr>
                        <a:t>Deelnemers hebben een weg van impact ontworpen, </a:t>
                      </a:r>
                      <a:r>
                        <a:rPr lang="nl-BE" sz="1200" dirty="0">
                          <a:solidFill>
                            <a:srgbClr val="0070C0"/>
                          </a:solidFill>
                        </a:rPr>
                        <a:t>hebben keuzes gemaakt in wat er moet gemeten worden </a:t>
                      </a:r>
                      <a:r>
                        <a:rPr lang="nl-BE" sz="1200" dirty="0">
                          <a:solidFill>
                            <a:schemeClr val="accent2">
                              <a:lumMod val="50000"/>
                              <a:lumOff val="50000"/>
                            </a:schemeClr>
                          </a:solidFill>
                        </a:rPr>
                        <a:t>en nagedacht over gepaste instrumenten om te meten en te analyseren. Dit wordt samengevat in een impactmeting tabel</a:t>
                      </a:r>
                    </a:p>
                    <a:p>
                      <a:pPr marL="171450" indent="-171450">
                        <a:buFont typeface="Arial" panose="020B0604020202020204" pitchFamily="34" charset="0"/>
                        <a:buChar char="•"/>
                      </a:pPr>
                      <a:r>
                        <a:rPr lang="nl-BE" sz="1200" dirty="0">
                          <a:solidFill>
                            <a:schemeClr val="accent2">
                              <a:lumMod val="50000"/>
                              <a:lumOff val="50000"/>
                            </a:schemeClr>
                          </a:solidFill>
                        </a:rPr>
                        <a:t>Deelnemers hebben een concreet voorbeeld voor een aanpak in de toekomst</a:t>
                      </a:r>
                    </a:p>
                    <a:p>
                      <a:pPr marL="171450" indent="-171450">
                        <a:buFont typeface="Arial" panose="020B0604020202020204" pitchFamily="34" charset="0"/>
                        <a:buChar char="•"/>
                      </a:pPr>
                      <a:r>
                        <a:rPr lang="nl-BE" sz="1200" dirty="0">
                          <a:solidFill>
                            <a:schemeClr val="accent2">
                              <a:lumMod val="50000"/>
                              <a:lumOff val="50000"/>
                            </a:schemeClr>
                          </a:solidFill>
                        </a:rPr>
                        <a:t>Deelnemers identificeren topics voor coaching</a:t>
                      </a:r>
                    </a:p>
                    <a:p>
                      <a:pPr marL="171450" indent="-171450">
                        <a:buFont typeface="Arial" panose="020B0604020202020204" pitchFamily="34" charset="0"/>
                        <a:buChar char="•"/>
                      </a:pPr>
                      <a:endParaRPr lang="nl-BE" sz="1200" dirty="0">
                        <a:solidFill>
                          <a:schemeClr val="accent2">
                            <a:lumMod val="50000"/>
                            <a:lumOff val="50000"/>
                          </a:schemeClr>
                        </a:solidFill>
                      </a:endParaRPr>
                    </a:p>
                    <a:p>
                      <a:pPr marL="0" indent="0">
                        <a:buFont typeface="Arial" panose="020B0604020202020204" pitchFamily="34" charset="0"/>
                        <a:buNone/>
                      </a:pPr>
                      <a:r>
                        <a:rPr lang="nl-BE" sz="1200" b="1" dirty="0">
                          <a:solidFill>
                            <a:schemeClr val="accent2">
                              <a:lumMod val="50000"/>
                              <a:lumOff val="50000"/>
                            </a:schemeClr>
                          </a:solidFill>
                        </a:rPr>
                        <a:t>Follow-up</a:t>
                      </a:r>
                      <a:r>
                        <a:rPr lang="nl-BE" sz="1200" dirty="0">
                          <a:solidFill>
                            <a:schemeClr val="accent2">
                              <a:lumMod val="50000"/>
                              <a:lumOff val="50000"/>
                            </a:schemeClr>
                          </a:solidFill>
                        </a:rPr>
                        <a:t>: trainer geeft concrete opdracht voor huiswerk (per stad)</a:t>
                      </a:r>
                    </a:p>
                  </a:txBody>
                  <a:tcPr marL="91441" marR="91441" marT="45718" marB="45718"/>
                </a:tc>
                <a:extLst>
                  <a:ext uri="{0D108BD9-81ED-4DB2-BD59-A6C34878D82A}">
                    <a16:rowId xmlns:a16="http://schemas.microsoft.com/office/drawing/2014/main" val="10001"/>
                  </a:ext>
                </a:extLst>
              </a:tr>
            </a:tbl>
          </a:graphicData>
        </a:graphic>
      </p:graphicFrame>
      <p:sp>
        <p:nvSpPr>
          <p:cNvPr id="6158" name="Pijl: omlaag 1">
            <a:extLst>
              <a:ext uri="{FF2B5EF4-FFF2-40B4-BE49-F238E27FC236}">
                <a16:creationId xmlns:a16="http://schemas.microsoft.com/office/drawing/2014/main" id="{CE984492-F231-3F12-838C-4CEE8E07B5FA}"/>
              </a:ext>
            </a:extLst>
          </p:cNvPr>
          <p:cNvSpPr>
            <a:spLocks noChangeArrowheads="1"/>
          </p:cNvSpPr>
          <p:nvPr/>
        </p:nvSpPr>
        <p:spPr bwMode="auto">
          <a:xfrm>
            <a:off x="5867400" y="3284538"/>
            <a:ext cx="865188" cy="685800"/>
          </a:xfrm>
          <a:prstGeom prst="downArrow">
            <a:avLst>
              <a:gd name="adj1" fmla="val 50000"/>
              <a:gd name="adj2" fmla="val 50000"/>
            </a:avLst>
          </a:prstGeom>
          <a:solidFill>
            <a:schemeClr val="bg1"/>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dirty="0">
              <a:solidFill>
                <a:schemeClr val="tx1"/>
              </a:solidFill>
              <a:latin typeface="Times New Roman" panose="02020603050405020304" pitchFamily="18" charset="0"/>
            </a:endParaRPr>
          </a:p>
        </p:txBody>
      </p:sp>
      <p:sp>
        <p:nvSpPr>
          <p:cNvPr id="6159" name="Pijl: rechts 2">
            <a:extLst>
              <a:ext uri="{FF2B5EF4-FFF2-40B4-BE49-F238E27FC236}">
                <a16:creationId xmlns:a16="http://schemas.microsoft.com/office/drawing/2014/main" id="{622241EC-DE6D-7B33-824B-BFEAD95A803A}"/>
              </a:ext>
            </a:extLst>
          </p:cNvPr>
          <p:cNvSpPr>
            <a:spLocks noChangeArrowheads="1"/>
          </p:cNvSpPr>
          <p:nvPr/>
        </p:nvSpPr>
        <p:spPr bwMode="auto">
          <a:xfrm>
            <a:off x="4598988" y="3086100"/>
            <a:ext cx="719137" cy="685800"/>
          </a:xfrm>
          <a:prstGeom prst="rightArrow">
            <a:avLst>
              <a:gd name="adj1" fmla="val 50000"/>
              <a:gd name="adj2" fmla="val 49935"/>
            </a:avLst>
          </a:prstGeom>
          <a:solidFill>
            <a:schemeClr val="bg1"/>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dirty="0">
              <a:solidFill>
                <a:schemeClr val="tx1"/>
              </a:solidFill>
              <a:latin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7D2980-E3DF-5F0B-2D63-E3EB2D51278E}"/>
              </a:ext>
            </a:extLst>
          </p:cNvPr>
          <p:cNvSpPr>
            <a:spLocks noGrp="1"/>
          </p:cNvSpPr>
          <p:nvPr>
            <p:ph type="title"/>
          </p:nvPr>
        </p:nvSpPr>
        <p:spPr>
          <a:xfrm>
            <a:off x="457200" y="130259"/>
            <a:ext cx="8229600" cy="796173"/>
          </a:xfrm>
        </p:spPr>
        <p:txBody>
          <a:bodyPr>
            <a:normAutofit/>
          </a:bodyPr>
          <a:lstStyle/>
          <a:p>
            <a:r>
              <a:rPr lang="nl-BE" sz="3200" b="1" dirty="0">
                <a:solidFill>
                  <a:srgbClr val="005DAA"/>
                </a:solidFill>
              </a:rPr>
              <a:t>Ubuntu</a:t>
            </a:r>
          </a:p>
        </p:txBody>
      </p:sp>
      <p:sp>
        <p:nvSpPr>
          <p:cNvPr id="3" name="Tijdelijke aanduiding voor inhoud 2">
            <a:extLst>
              <a:ext uri="{FF2B5EF4-FFF2-40B4-BE49-F238E27FC236}">
                <a16:creationId xmlns:a16="http://schemas.microsoft.com/office/drawing/2014/main" id="{FA7581CC-809E-F9F9-B66D-BC106BDE9B05}"/>
              </a:ext>
            </a:extLst>
          </p:cNvPr>
          <p:cNvSpPr>
            <a:spLocks noGrp="1"/>
          </p:cNvSpPr>
          <p:nvPr>
            <p:ph idx="1"/>
          </p:nvPr>
        </p:nvSpPr>
        <p:spPr>
          <a:xfrm>
            <a:off x="457200" y="1239253"/>
            <a:ext cx="8229600" cy="5488488"/>
          </a:xfrm>
        </p:spPr>
        <p:txBody>
          <a:bodyPr>
            <a:normAutofit/>
          </a:bodyPr>
          <a:lstStyle/>
          <a:p>
            <a:r>
              <a:rPr lang="nl-BE" dirty="0"/>
              <a:t>Hoe en met wie:</a:t>
            </a:r>
          </a:p>
          <a:p>
            <a:pPr lvl="1"/>
            <a:r>
              <a:rPr lang="nl-BE" dirty="0"/>
              <a:t>Twee maanden doorlooptijd</a:t>
            </a:r>
          </a:p>
          <a:p>
            <a:pPr lvl="1"/>
            <a:r>
              <a:rPr lang="nl-BE" dirty="0"/>
              <a:t>Bilaterale meetings </a:t>
            </a:r>
          </a:p>
          <a:p>
            <a:pPr lvl="1"/>
            <a:r>
              <a:rPr lang="nl-BE" dirty="0"/>
              <a:t>Workshop: uitwerken indicatoren en mechanismen</a:t>
            </a:r>
          </a:p>
          <a:p>
            <a:r>
              <a:rPr lang="nl-BE" dirty="0"/>
              <a:t>Voor -en nadelen van deze keuze (ook wel </a:t>
            </a:r>
            <a:r>
              <a:rPr lang="nl-BE" dirty="0">
                <a:solidFill>
                  <a:schemeClr val="accent1"/>
                </a:solidFill>
              </a:rPr>
              <a:t>limieten van de evaluatie</a:t>
            </a:r>
            <a:r>
              <a:rPr lang="nl-BE" dirty="0"/>
              <a:t>)</a:t>
            </a:r>
          </a:p>
          <a:p>
            <a:pPr lvl="1"/>
            <a:r>
              <a:rPr lang="nl-BE" dirty="0"/>
              <a:t>Risico op stigmatisering</a:t>
            </a:r>
          </a:p>
          <a:p>
            <a:r>
              <a:rPr lang="nl-BE" dirty="0"/>
              <a:t>Inzichten: bijsturen van activiteiten</a:t>
            </a:r>
          </a:p>
          <a:p>
            <a:pPr lvl="1"/>
            <a:endParaRPr lang="nl-BE" dirty="0"/>
          </a:p>
        </p:txBody>
      </p:sp>
      <p:pic>
        <p:nvPicPr>
          <p:cNvPr id="4" name="Afbeelding 3">
            <a:extLst>
              <a:ext uri="{FF2B5EF4-FFF2-40B4-BE49-F238E27FC236}">
                <a16:creationId xmlns:a16="http://schemas.microsoft.com/office/drawing/2014/main" id="{31D4588A-C913-494E-01D4-BDD80B054573}"/>
              </a:ext>
            </a:extLst>
          </p:cNvPr>
          <p:cNvPicPr>
            <a:picLocks noChangeAspect="1"/>
          </p:cNvPicPr>
          <p:nvPr/>
        </p:nvPicPr>
        <p:blipFill>
          <a:blip r:embed="rId3"/>
          <a:stretch>
            <a:fillRect/>
          </a:stretch>
        </p:blipFill>
        <p:spPr>
          <a:xfrm>
            <a:off x="2551054" y="-13076"/>
            <a:ext cx="969348" cy="975445"/>
          </a:xfrm>
          <a:prstGeom prst="rect">
            <a:avLst/>
          </a:prstGeom>
        </p:spPr>
      </p:pic>
    </p:spTree>
    <p:extLst>
      <p:ext uri="{BB962C8B-B14F-4D97-AF65-F5344CB8AC3E}">
        <p14:creationId xmlns:p14="http://schemas.microsoft.com/office/powerpoint/2010/main" val="611958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B9E7B59-E607-0C66-839D-9883DA08858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D121245-53C8-B7E0-4A28-F8EBA986BD4B}"/>
              </a:ext>
            </a:extLst>
          </p:cNvPr>
          <p:cNvSpPr>
            <a:spLocks noGrp="1"/>
          </p:cNvSpPr>
          <p:nvPr>
            <p:ph type="title"/>
          </p:nvPr>
        </p:nvSpPr>
        <p:spPr>
          <a:xfrm>
            <a:off x="457200" y="240578"/>
            <a:ext cx="8229600" cy="394422"/>
          </a:xfrm>
        </p:spPr>
        <p:txBody>
          <a:bodyPr>
            <a:normAutofit fontScale="90000"/>
          </a:bodyPr>
          <a:lstStyle/>
          <a:p>
            <a:r>
              <a:rPr lang="nl-BE" sz="3600" b="1" dirty="0">
                <a:solidFill>
                  <a:srgbClr val="005DAA"/>
                </a:solidFill>
              </a:rPr>
              <a:t>Ubuntu</a:t>
            </a:r>
          </a:p>
        </p:txBody>
      </p:sp>
      <p:pic>
        <p:nvPicPr>
          <p:cNvPr id="4" name="Afbeelding 3">
            <a:extLst>
              <a:ext uri="{FF2B5EF4-FFF2-40B4-BE49-F238E27FC236}">
                <a16:creationId xmlns:a16="http://schemas.microsoft.com/office/drawing/2014/main" id="{3C06BF07-83EA-2F94-4BF6-21875A5245D8}"/>
              </a:ext>
            </a:extLst>
          </p:cNvPr>
          <p:cNvPicPr>
            <a:picLocks noChangeAspect="1"/>
          </p:cNvPicPr>
          <p:nvPr/>
        </p:nvPicPr>
        <p:blipFill>
          <a:blip r:embed="rId3"/>
          <a:stretch>
            <a:fillRect/>
          </a:stretch>
        </p:blipFill>
        <p:spPr>
          <a:xfrm>
            <a:off x="3099158" y="0"/>
            <a:ext cx="757237" cy="762000"/>
          </a:xfrm>
          <a:prstGeom prst="rect">
            <a:avLst/>
          </a:prstGeom>
        </p:spPr>
      </p:pic>
      <p:graphicFrame>
        <p:nvGraphicFramePr>
          <p:cNvPr id="5" name="Tabel 4">
            <a:extLst>
              <a:ext uri="{FF2B5EF4-FFF2-40B4-BE49-F238E27FC236}">
                <a16:creationId xmlns:a16="http://schemas.microsoft.com/office/drawing/2014/main" id="{74D823FF-F177-3D77-22CD-E613F7C5E100}"/>
              </a:ext>
            </a:extLst>
          </p:cNvPr>
          <p:cNvGraphicFramePr>
            <a:graphicFrameLocks noGrp="1"/>
          </p:cNvGraphicFramePr>
          <p:nvPr>
            <p:extLst>
              <p:ext uri="{D42A27DB-BD31-4B8C-83A1-F6EECF244321}">
                <p14:modId xmlns:p14="http://schemas.microsoft.com/office/powerpoint/2010/main" val="1915139690"/>
              </p:ext>
            </p:extLst>
          </p:nvPr>
        </p:nvGraphicFramePr>
        <p:xfrm>
          <a:off x="227985" y="914048"/>
          <a:ext cx="8688029" cy="5905676"/>
        </p:xfrm>
        <a:graphic>
          <a:graphicData uri="http://schemas.openxmlformats.org/drawingml/2006/table">
            <a:tbl>
              <a:tblPr firstRow="1" firstCol="1" bandRow="1">
                <a:tableStyleId>{5C22544A-7EE6-4342-B048-85BDC9FD1C3A}</a:tableStyleId>
              </a:tblPr>
              <a:tblGrid>
                <a:gridCol w="1963380">
                  <a:extLst>
                    <a:ext uri="{9D8B030D-6E8A-4147-A177-3AD203B41FA5}">
                      <a16:colId xmlns:a16="http://schemas.microsoft.com/office/drawing/2014/main" val="508467897"/>
                    </a:ext>
                  </a:extLst>
                </a:gridCol>
                <a:gridCol w="6724649">
                  <a:extLst>
                    <a:ext uri="{9D8B030D-6E8A-4147-A177-3AD203B41FA5}">
                      <a16:colId xmlns:a16="http://schemas.microsoft.com/office/drawing/2014/main" val="991843034"/>
                    </a:ext>
                  </a:extLst>
                </a:gridCol>
              </a:tblGrid>
              <a:tr h="100945">
                <a:tc>
                  <a:txBody>
                    <a:bodyPr/>
                    <a:lstStyle/>
                    <a:p>
                      <a:pPr>
                        <a:lnSpc>
                          <a:spcPct val="107000"/>
                        </a:lnSpc>
                        <a:spcAft>
                          <a:spcPts val="800"/>
                        </a:spcAft>
                        <a:buNone/>
                      </a:pPr>
                      <a:r>
                        <a:rPr lang="nl-BE" sz="1050" kern="100" dirty="0">
                          <a:effectLst/>
                        </a:rPr>
                        <a:t>Activiteiten</a:t>
                      </a:r>
                      <a:endParaRPr lang="nl-BE" sz="10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5005" marR="25005" marT="3473" marB="0"/>
                </a:tc>
                <a:tc>
                  <a:txBody>
                    <a:bodyPr/>
                    <a:lstStyle/>
                    <a:p>
                      <a:pPr>
                        <a:lnSpc>
                          <a:spcPct val="107000"/>
                        </a:lnSpc>
                        <a:spcAft>
                          <a:spcPts val="800"/>
                        </a:spcAft>
                        <a:buNone/>
                      </a:pPr>
                      <a:r>
                        <a:rPr lang="nl-BE" sz="1050" kern="100" dirty="0">
                          <a:effectLst/>
                        </a:rPr>
                        <a:t>Verandering…</a:t>
                      </a:r>
                    </a:p>
                    <a:p>
                      <a:pPr>
                        <a:lnSpc>
                          <a:spcPct val="107000"/>
                        </a:lnSpc>
                        <a:spcAft>
                          <a:spcPts val="800"/>
                        </a:spcAft>
                        <a:buNone/>
                      </a:pPr>
                      <a:endParaRPr lang="nl-BE" sz="10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5005" marR="25005" marT="3473" marB="0"/>
                </a:tc>
                <a:extLst>
                  <a:ext uri="{0D108BD9-81ED-4DB2-BD59-A6C34878D82A}">
                    <a16:rowId xmlns:a16="http://schemas.microsoft.com/office/drawing/2014/main" val="2166193446"/>
                  </a:ext>
                </a:extLst>
              </a:tr>
              <a:tr h="695496">
                <a:tc>
                  <a:txBody>
                    <a:bodyPr/>
                    <a:lstStyle/>
                    <a:p>
                      <a:pPr>
                        <a:lnSpc>
                          <a:spcPct val="107000"/>
                        </a:lnSpc>
                        <a:spcAft>
                          <a:spcPts val="800"/>
                        </a:spcAft>
                        <a:buNone/>
                      </a:pPr>
                      <a:r>
                        <a:rPr lang="nl-BE" sz="1050" kern="100" dirty="0">
                          <a:effectLst/>
                        </a:rPr>
                        <a:t>Doen met doelgroepen/individuen</a:t>
                      </a:r>
                    </a:p>
                    <a:p>
                      <a:pPr>
                        <a:lnSpc>
                          <a:spcPct val="107000"/>
                        </a:lnSpc>
                        <a:spcAft>
                          <a:spcPts val="800"/>
                        </a:spcAft>
                        <a:buNone/>
                      </a:pPr>
                      <a:endParaRPr lang="nl-BE" sz="1050" kern="100" dirty="0">
                        <a:effectLst/>
                      </a:endParaRPr>
                    </a:p>
                    <a:p>
                      <a:pPr marL="171450" indent="-171450">
                        <a:lnSpc>
                          <a:spcPct val="107000"/>
                        </a:lnSpc>
                        <a:spcAft>
                          <a:spcPts val="800"/>
                        </a:spcAft>
                        <a:buFont typeface="Arial" panose="020B0604020202020204" pitchFamily="34" charset="0"/>
                        <a:buChar char="•"/>
                      </a:pPr>
                      <a:r>
                        <a:rPr lang="nl-BE" sz="1050" kern="100" dirty="0">
                          <a:effectLst/>
                        </a:rPr>
                        <a:t>Stadsbeest</a:t>
                      </a:r>
                    </a:p>
                    <a:p>
                      <a:pPr marL="171450" indent="-171450">
                        <a:lnSpc>
                          <a:spcPct val="107000"/>
                        </a:lnSpc>
                        <a:spcAft>
                          <a:spcPts val="800"/>
                        </a:spcAft>
                        <a:buFont typeface="Arial" panose="020B0604020202020204" pitchFamily="34" charset="0"/>
                        <a:buChar char="•"/>
                      </a:pPr>
                      <a:r>
                        <a:rPr lang="nl-BE" sz="1050" kern="100" dirty="0">
                          <a:effectLst/>
                        </a:rPr>
                        <a:t>Snelle reactie op overlast en  overleg met inwoners</a:t>
                      </a:r>
                    </a:p>
                    <a:p>
                      <a:pPr>
                        <a:lnSpc>
                          <a:spcPct val="107000"/>
                        </a:lnSpc>
                        <a:spcAft>
                          <a:spcPts val="800"/>
                        </a:spcAft>
                        <a:buNone/>
                      </a:pPr>
                      <a:r>
                        <a:rPr lang="nl-BE" sz="1050" kern="100" dirty="0">
                          <a:effectLst/>
                        </a:rPr>
                        <a:t> </a:t>
                      </a:r>
                      <a:endParaRPr lang="nl-BE" sz="10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5005" marR="25005" marT="3473" marB="0"/>
                </a:tc>
                <a:tc>
                  <a:txBody>
                    <a:bodyPr/>
                    <a:lstStyle/>
                    <a:p>
                      <a:pPr>
                        <a:lnSpc>
                          <a:spcPct val="107000"/>
                        </a:lnSpc>
                        <a:spcAft>
                          <a:spcPts val="0"/>
                        </a:spcAft>
                        <a:buNone/>
                      </a:pPr>
                      <a:r>
                        <a:rPr lang="nl-BE" sz="1050" kern="100" dirty="0">
                          <a:effectLst/>
                        </a:rPr>
                        <a:t> </a:t>
                      </a:r>
                    </a:p>
                    <a:p>
                      <a:pPr>
                        <a:lnSpc>
                          <a:spcPct val="107000"/>
                        </a:lnSpc>
                        <a:spcAft>
                          <a:spcPts val="0"/>
                        </a:spcAft>
                        <a:buNone/>
                      </a:pPr>
                      <a:r>
                        <a:rPr lang="nl-BE" sz="1050" kern="100" dirty="0">
                          <a:effectLst/>
                        </a:rPr>
                        <a:t>Eigenaars voelen zich (praktisch) ondersteund, worden actiever in hun eigen wijk en voelen zich minder eenzaam (ze kunnen beter zorgen voor hun huisdier, halen meer voldoening uit hun dag, hebben betekenisvol contact, uitbreiding van keuzemogelijkheden)  </a:t>
                      </a:r>
                    </a:p>
                    <a:p>
                      <a:pPr>
                        <a:lnSpc>
                          <a:spcPct val="107000"/>
                        </a:lnSpc>
                        <a:spcAft>
                          <a:spcPts val="0"/>
                        </a:spcAft>
                        <a:buNone/>
                      </a:pPr>
                      <a:r>
                        <a:rPr lang="nl-BE" sz="1050" kern="100" dirty="0">
                          <a:effectLst/>
                        </a:rPr>
                        <a:t> </a:t>
                      </a:r>
                    </a:p>
                    <a:p>
                      <a:pPr>
                        <a:lnSpc>
                          <a:spcPct val="107000"/>
                        </a:lnSpc>
                        <a:spcAft>
                          <a:spcPts val="0"/>
                        </a:spcAft>
                        <a:buNone/>
                      </a:pPr>
                      <a:r>
                        <a:rPr lang="nl-BE" sz="1050" kern="100" dirty="0">
                          <a:effectLst/>
                        </a:rPr>
                        <a:t>Inwoners die voor overlast zorgen, zijn zich meer bewust van de gevolgen daarvan en overlast (van diverse aard) daalt in de hele stad (verplaatst zich niet naar andere wijken)</a:t>
                      </a:r>
                    </a:p>
                    <a:p>
                      <a:pPr>
                        <a:lnSpc>
                          <a:spcPct val="107000"/>
                        </a:lnSpc>
                        <a:spcAft>
                          <a:spcPts val="0"/>
                        </a:spcAft>
                        <a:buNone/>
                      </a:pPr>
                      <a:r>
                        <a:rPr lang="nl-BE" sz="1050" kern="100" dirty="0">
                          <a:effectLst/>
                        </a:rPr>
                        <a:t>Inwoners kennen de aanspreekpunten, zijn meer en sneller bereid om zaken te melden en </a:t>
                      </a:r>
                      <a:r>
                        <a:rPr lang="nl-BE" sz="1050" i="1" kern="100" dirty="0">
                          <a:effectLst/>
                        </a:rPr>
                        <a:t>ontwikkelen vaardigheden om in gesprek te gaan over overlast.</a:t>
                      </a:r>
                    </a:p>
                    <a:p>
                      <a:pPr>
                        <a:lnSpc>
                          <a:spcPct val="107000"/>
                        </a:lnSpc>
                        <a:spcAft>
                          <a:spcPts val="0"/>
                        </a:spcAft>
                        <a:buNone/>
                      </a:pPr>
                      <a:endParaRPr lang="nl-BE" sz="10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5005" marR="25005" marT="3473" marB="0"/>
                </a:tc>
                <a:extLst>
                  <a:ext uri="{0D108BD9-81ED-4DB2-BD59-A6C34878D82A}">
                    <a16:rowId xmlns:a16="http://schemas.microsoft.com/office/drawing/2014/main" val="458586417"/>
                  </a:ext>
                </a:extLst>
              </a:tr>
              <a:tr h="1238250">
                <a:tc>
                  <a:txBody>
                    <a:bodyPr/>
                    <a:lstStyle/>
                    <a:p>
                      <a:pPr>
                        <a:lnSpc>
                          <a:spcPct val="107000"/>
                        </a:lnSpc>
                        <a:spcAft>
                          <a:spcPts val="800"/>
                        </a:spcAft>
                        <a:buNone/>
                      </a:pPr>
                      <a:r>
                        <a:rPr lang="nl-BE" sz="1050" kern="100" dirty="0">
                          <a:effectLst/>
                        </a:rPr>
                        <a:t>Doen met organisaties/verenigingen/instituties</a:t>
                      </a:r>
                    </a:p>
                    <a:p>
                      <a:pPr marL="171450" indent="-171450">
                        <a:lnSpc>
                          <a:spcPct val="107000"/>
                        </a:lnSpc>
                        <a:spcAft>
                          <a:spcPts val="800"/>
                        </a:spcAft>
                        <a:buFont typeface="Arial" panose="020B0604020202020204" pitchFamily="34" charset="0"/>
                        <a:buChar char="•"/>
                      </a:pPr>
                      <a:endParaRPr lang="nl-BE" sz="1050" kern="100" dirty="0">
                        <a:effectLst/>
                      </a:endParaRPr>
                    </a:p>
                    <a:p>
                      <a:pPr marL="171450" indent="-171450">
                        <a:lnSpc>
                          <a:spcPct val="107000"/>
                        </a:lnSpc>
                        <a:spcAft>
                          <a:spcPts val="800"/>
                        </a:spcAft>
                        <a:buFont typeface="Arial" panose="020B0604020202020204" pitchFamily="34" charset="0"/>
                        <a:buChar char="•"/>
                      </a:pPr>
                      <a:r>
                        <a:rPr lang="nl-BE" sz="1050" kern="100" dirty="0">
                          <a:effectLst/>
                        </a:rPr>
                        <a:t>Intergenerationeel project</a:t>
                      </a:r>
                    </a:p>
                    <a:p>
                      <a:pPr marL="171450" indent="-171450">
                        <a:lnSpc>
                          <a:spcPct val="107000"/>
                        </a:lnSpc>
                        <a:spcAft>
                          <a:spcPts val="800"/>
                        </a:spcAft>
                        <a:buFont typeface="Arial" panose="020B0604020202020204" pitchFamily="34" charset="0"/>
                        <a:buChar char="•"/>
                      </a:pPr>
                      <a:r>
                        <a:rPr lang="nl-BE" sz="1050" kern="100" dirty="0">
                          <a:effectLst/>
                        </a:rPr>
                        <a:t>Subsidies jongerenorganisaties</a:t>
                      </a:r>
                    </a:p>
                    <a:p>
                      <a:pPr marL="171450" indent="-171450">
                        <a:lnSpc>
                          <a:spcPct val="107000"/>
                        </a:lnSpc>
                        <a:spcAft>
                          <a:spcPts val="800"/>
                        </a:spcAft>
                        <a:buFont typeface="Arial" panose="020B0604020202020204" pitchFamily="34" charset="0"/>
                        <a:buChar char="•"/>
                      </a:pPr>
                      <a:r>
                        <a:rPr lang="nl-BE" sz="1050" kern="100" dirty="0">
                          <a:effectLst/>
                        </a:rPr>
                        <a:t>Strategische cel ondersteunt</a:t>
                      </a:r>
                    </a:p>
                  </a:txBody>
                  <a:tcPr marL="25005" marR="25005" marT="3473" marB="0"/>
                </a:tc>
                <a:tc>
                  <a:txBody>
                    <a:bodyPr/>
                    <a:lstStyle/>
                    <a:p>
                      <a:pPr>
                        <a:lnSpc>
                          <a:spcPct val="107000"/>
                        </a:lnSpc>
                        <a:spcAft>
                          <a:spcPts val="0"/>
                        </a:spcAft>
                        <a:buNone/>
                      </a:pPr>
                      <a:r>
                        <a:rPr lang="nl-BE" sz="1050" kern="100" dirty="0">
                          <a:effectLst/>
                        </a:rPr>
                        <a:t>  </a:t>
                      </a:r>
                    </a:p>
                    <a:p>
                      <a:pPr>
                        <a:lnSpc>
                          <a:spcPct val="107000"/>
                        </a:lnSpc>
                        <a:spcAft>
                          <a:spcPts val="0"/>
                        </a:spcAft>
                        <a:buNone/>
                      </a:pPr>
                      <a:r>
                        <a:rPr lang="nl-BE" sz="1050" kern="100" dirty="0">
                          <a:effectLst/>
                        </a:rPr>
                        <a:t>Ouderen brengen verhalen aan en kunnen die doelgericht delen met ouderen uit andere wijken. Ze staan positiever in het leven</a:t>
                      </a:r>
                    </a:p>
                    <a:p>
                      <a:pPr>
                        <a:lnSpc>
                          <a:spcPct val="107000"/>
                        </a:lnSpc>
                        <a:spcAft>
                          <a:spcPts val="0"/>
                        </a:spcAft>
                        <a:buNone/>
                      </a:pPr>
                      <a:r>
                        <a:rPr lang="nl-BE" sz="1050" kern="100" dirty="0">
                          <a:effectLst/>
                        </a:rPr>
                        <a:t>Jongeren en ouderen nemen de kans om elkaar te ontmoeten rond verhalen: </a:t>
                      </a:r>
                      <a:r>
                        <a:rPr lang="nl-BE" sz="1050" i="1" kern="100" dirty="0">
                          <a:effectLst/>
                        </a:rPr>
                        <a:t>ze breiden hun netwerk uit met nieuwe contacten</a:t>
                      </a:r>
                    </a:p>
                    <a:p>
                      <a:pPr>
                        <a:lnSpc>
                          <a:spcPct val="107000"/>
                        </a:lnSpc>
                        <a:spcAft>
                          <a:spcPts val="0"/>
                        </a:spcAft>
                        <a:buNone/>
                      </a:pPr>
                      <a:r>
                        <a:rPr lang="nl-BE" sz="1050" kern="100" dirty="0">
                          <a:effectLst/>
                        </a:rPr>
                        <a:t> </a:t>
                      </a:r>
                    </a:p>
                    <a:p>
                      <a:pPr>
                        <a:lnSpc>
                          <a:spcPct val="107000"/>
                        </a:lnSpc>
                        <a:spcAft>
                          <a:spcPts val="0"/>
                        </a:spcAft>
                        <a:buNone/>
                      </a:pPr>
                      <a:r>
                        <a:rPr lang="nl-BE" sz="1050" kern="100" dirty="0">
                          <a:effectLst/>
                        </a:rPr>
                        <a:t>Jeugdwerkers bieden andere types activiteiten aan. De leden krijgen kans om nieuwe thema’s te verkennen in een veilige omgeving) en bepaalde competenties te versterken</a:t>
                      </a:r>
                    </a:p>
                    <a:p>
                      <a:pPr>
                        <a:lnSpc>
                          <a:spcPct val="107000"/>
                        </a:lnSpc>
                        <a:spcAft>
                          <a:spcPts val="0"/>
                        </a:spcAft>
                        <a:buNone/>
                      </a:pPr>
                      <a:r>
                        <a:rPr lang="nl-BE" sz="1050" kern="100" dirty="0">
                          <a:effectLst/>
                        </a:rPr>
                        <a:t>  </a:t>
                      </a:r>
                    </a:p>
                    <a:p>
                      <a:pPr>
                        <a:lnSpc>
                          <a:spcPct val="107000"/>
                        </a:lnSpc>
                        <a:spcAft>
                          <a:spcPts val="0"/>
                        </a:spcAft>
                        <a:buNone/>
                      </a:pPr>
                      <a:r>
                        <a:rPr lang="nl-BE" sz="1050" kern="100" dirty="0">
                          <a:effectLst/>
                        </a:rPr>
                        <a:t>De betrokken diensten zijn meer impactgericht in het plannen en uitvoeren van hun taken en samenwerking (onderling en met 3en)</a:t>
                      </a:r>
                      <a:endParaRPr lang="nl-BE" sz="10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5005" marR="25005" marT="3473" marB="0"/>
                </a:tc>
                <a:extLst>
                  <a:ext uri="{0D108BD9-81ED-4DB2-BD59-A6C34878D82A}">
                    <a16:rowId xmlns:a16="http://schemas.microsoft.com/office/drawing/2014/main" val="420780181"/>
                  </a:ext>
                </a:extLst>
              </a:tr>
              <a:tr h="1323743">
                <a:tc>
                  <a:txBody>
                    <a:bodyPr/>
                    <a:lstStyle/>
                    <a:p>
                      <a:pPr>
                        <a:lnSpc>
                          <a:spcPct val="107000"/>
                        </a:lnSpc>
                        <a:spcAft>
                          <a:spcPts val="800"/>
                        </a:spcAft>
                        <a:buNone/>
                      </a:pPr>
                      <a:r>
                        <a:rPr lang="nl-BE" sz="1050" kern="100" dirty="0">
                          <a:effectLst/>
                        </a:rPr>
                        <a:t>Doen met wijken</a:t>
                      </a:r>
                    </a:p>
                    <a:p>
                      <a:pPr>
                        <a:lnSpc>
                          <a:spcPct val="107000"/>
                        </a:lnSpc>
                        <a:spcAft>
                          <a:spcPts val="800"/>
                        </a:spcAft>
                        <a:buNone/>
                      </a:pPr>
                      <a:endParaRPr lang="nl-BE" sz="1050" kern="100" dirty="0">
                        <a:effectLst/>
                      </a:endParaRPr>
                    </a:p>
                    <a:p>
                      <a:pPr marL="171450" indent="-171450">
                        <a:lnSpc>
                          <a:spcPct val="107000"/>
                        </a:lnSpc>
                        <a:spcAft>
                          <a:spcPts val="800"/>
                        </a:spcAft>
                        <a:buFont typeface="Arial" panose="020B0604020202020204" pitchFamily="34" charset="0"/>
                        <a:buChar char="•"/>
                      </a:pPr>
                      <a:r>
                        <a:rPr lang="nl-BE" sz="1050" kern="100" dirty="0">
                          <a:effectLst/>
                        </a:rPr>
                        <a:t>Wijkbudget</a:t>
                      </a:r>
                    </a:p>
                    <a:p>
                      <a:pPr marL="171450" indent="-171450">
                        <a:lnSpc>
                          <a:spcPct val="107000"/>
                        </a:lnSpc>
                        <a:spcAft>
                          <a:spcPts val="800"/>
                        </a:spcAft>
                        <a:buFont typeface="Arial" panose="020B0604020202020204" pitchFamily="34" charset="0"/>
                        <a:buChar char="•"/>
                      </a:pPr>
                      <a:r>
                        <a:rPr lang="nl-BE" sz="1050" kern="100" dirty="0">
                          <a:effectLst/>
                        </a:rPr>
                        <a:t>Vergroening</a:t>
                      </a:r>
                    </a:p>
                    <a:p>
                      <a:pPr marL="171450" indent="-171450">
                        <a:lnSpc>
                          <a:spcPct val="107000"/>
                        </a:lnSpc>
                        <a:spcAft>
                          <a:spcPts val="800"/>
                        </a:spcAft>
                        <a:buFont typeface="Arial" panose="020B0604020202020204" pitchFamily="34" charset="0"/>
                        <a:buChar char="•"/>
                      </a:pPr>
                      <a:r>
                        <a:rPr lang="nl-BE" sz="1050" kern="100" dirty="0">
                          <a:effectLst/>
                        </a:rPr>
                        <a:t>overleg</a:t>
                      </a:r>
                    </a:p>
                  </a:txBody>
                  <a:tcPr marL="25005" marR="25005" marT="3473" marB="0"/>
                </a:tc>
                <a:tc>
                  <a:txBody>
                    <a:bodyPr/>
                    <a:lstStyle/>
                    <a:p>
                      <a:pPr>
                        <a:lnSpc>
                          <a:spcPct val="107000"/>
                        </a:lnSpc>
                        <a:spcAft>
                          <a:spcPts val="0"/>
                        </a:spcAft>
                        <a:buNone/>
                      </a:pPr>
                      <a:r>
                        <a:rPr lang="nl-BE" sz="1050" kern="100" dirty="0">
                          <a:effectLst/>
                        </a:rPr>
                        <a:t> </a:t>
                      </a:r>
                    </a:p>
                    <a:p>
                      <a:pPr>
                        <a:lnSpc>
                          <a:spcPct val="107000"/>
                        </a:lnSpc>
                        <a:spcAft>
                          <a:spcPts val="0"/>
                        </a:spcAft>
                        <a:buNone/>
                      </a:pPr>
                      <a:r>
                        <a:rPr lang="nl-BE" sz="1050" kern="100" dirty="0">
                          <a:effectLst/>
                        </a:rPr>
                        <a:t>Inwoners organiseren zich om activiteiten te organiseren op wijkniveau die verder gaan dan straatfeesten.</a:t>
                      </a:r>
                    </a:p>
                    <a:p>
                      <a:pPr>
                        <a:lnSpc>
                          <a:spcPct val="107000"/>
                        </a:lnSpc>
                        <a:spcAft>
                          <a:spcPts val="0"/>
                        </a:spcAft>
                        <a:buNone/>
                      </a:pPr>
                      <a:r>
                        <a:rPr lang="nl-BE" sz="1050" kern="100" dirty="0">
                          <a:effectLst/>
                        </a:rPr>
                        <a:t>Inwoners slagen er in jongeren en ouderen uit de wijk aan te trekken en te laten deelnemen</a:t>
                      </a:r>
                    </a:p>
                    <a:p>
                      <a:pPr>
                        <a:lnSpc>
                          <a:spcPct val="107000"/>
                        </a:lnSpc>
                        <a:spcAft>
                          <a:spcPts val="0"/>
                        </a:spcAft>
                        <a:buNone/>
                      </a:pPr>
                      <a:r>
                        <a:rPr lang="nl-BE" sz="1050" kern="100" dirty="0">
                          <a:effectLst/>
                        </a:rPr>
                        <a:t> </a:t>
                      </a:r>
                    </a:p>
                    <a:p>
                      <a:pPr>
                        <a:lnSpc>
                          <a:spcPct val="107000"/>
                        </a:lnSpc>
                        <a:spcAft>
                          <a:spcPts val="0"/>
                        </a:spcAft>
                        <a:buNone/>
                      </a:pPr>
                      <a:r>
                        <a:rPr lang="nl-BE" sz="1050" kern="100" dirty="0">
                          <a:effectLst/>
                        </a:rPr>
                        <a:t> Inwoners geven mee input voor de inrichting van de openbare ruimte in hun wijk</a:t>
                      </a:r>
                    </a:p>
                    <a:p>
                      <a:pPr>
                        <a:lnSpc>
                          <a:spcPct val="107000"/>
                        </a:lnSpc>
                        <a:spcAft>
                          <a:spcPts val="0"/>
                        </a:spcAft>
                        <a:buNone/>
                      </a:pPr>
                      <a:r>
                        <a:rPr lang="nl-BE" sz="1050" kern="100" dirty="0">
                          <a:effectLst/>
                        </a:rPr>
                        <a:t>Inwoners zijn meer actief (buiten) in de wijk</a:t>
                      </a:r>
                    </a:p>
                    <a:p>
                      <a:pPr>
                        <a:lnSpc>
                          <a:spcPct val="107000"/>
                        </a:lnSpc>
                        <a:spcAft>
                          <a:spcPts val="0"/>
                        </a:spcAft>
                        <a:buNone/>
                      </a:pPr>
                      <a:r>
                        <a:rPr lang="nl-BE" sz="1050" kern="100" dirty="0">
                          <a:effectLst/>
                        </a:rPr>
                        <a:t> </a:t>
                      </a:r>
                    </a:p>
                    <a:p>
                      <a:pPr>
                        <a:lnSpc>
                          <a:spcPct val="107000"/>
                        </a:lnSpc>
                        <a:spcAft>
                          <a:spcPts val="0"/>
                        </a:spcAft>
                        <a:buNone/>
                      </a:pPr>
                      <a:r>
                        <a:rPr lang="nl-BE" sz="1050" kern="100" dirty="0">
                          <a:effectLst/>
                        </a:rPr>
                        <a:t> Inwoners (meer en ook andere dan gewoonlijk) nemen deel aan het overleg. Ze leren de aanpak kennen. Inwoners hebben meer vertrouwen in de aanpak van de stad. </a:t>
                      </a:r>
                      <a:r>
                        <a:rPr lang="nl-BE" sz="1050" i="1" kern="100" dirty="0">
                          <a:effectLst/>
                        </a:rPr>
                        <a:t>Inwoners ontwikkelen zich en nemen een voorbeeldrol in de wijk op </a:t>
                      </a:r>
                      <a:r>
                        <a:rPr lang="nl-BE" sz="1050" kern="100" dirty="0">
                          <a:effectLst/>
                        </a:rPr>
                        <a:t>(op basis van hun rol in hun gemeenschap en of hun specifieke vaardigheden)</a:t>
                      </a:r>
                    </a:p>
                    <a:p>
                      <a:pPr>
                        <a:lnSpc>
                          <a:spcPct val="107000"/>
                        </a:lnSpc>
                        <a:spcAft>
                          <a:spcPts val="0"/>
                        </a:spcAft>
                        <a:buNone/>
                      </a:pPr>
                      <a:r>
                        <a:rPr lang="nl-BE" sz="1050" kern="100" dirty="0">
                          <a:effectLst/>
                        </a:rPr>
                        <a:t> </a:t>
                      </a:r>
                      <a:endParaRPr lang="nl-BE" sz="10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5005" marR="25005" marT="3473" marB="0"/>
                </a:tc>
                <a:extLst>
                  <a:ext uri="{0D108BD9-81ED-4DB2-BD59-A6C34878D82A}">
                    <a16:rowId xmlns:a16="http://schemas.microsoft.com/office/drawing/2014/main" val="2495394980"/>
                  </a:ext>
                </a:extLst>
              </a:tr>
            </a:tbl>
          </a:graphicData>
        </a:graphic>
      </p:graphicFrame>
    </p:spTree>
    <p:extLst>
      <p:ext uri="{BB962C8B-B14F-4D97-AF65-F5344CB8AC3E}">
        <p14:creationId xmlns:p14="http://schemas.microsoft.com/office/powerpoint/2010/main" val="1810055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7E161881-FEA9-ECB2-2915-B4D01B2562E7}"/>
              </a:ext>
            </a:extLst>
          </p:cNvPr>
          <p:cNvGraphicFramePr>
            <a:graphicFrameLocks noGrp="1"/>
          </p:cNvGraphicFramePr>
          <p:nvPr>
            <p:ph idx="1"/>
            <p:extLst>
              <p:ext uri="{D42A27DB-BD31-4B8C-83A1-F6EECF244321}">
                <p14:modId xmlns:p14="http://schemas.microsoft.com/office/powerpoint/2010/main" val="990771750"/>
              </p:ext>
            </p:extLst>
          </p:nvPr>
        </p:nvGraphicFramePr>
        <p:xfrm>
          <a:off x="201168" y="1257159"/>
          <a:ext cx="8705088" cy="4206240"/>
        </p:xfrm>
        <a:graphic>
          <a:graphicData uri="http://schemas.openxmlformats.org/drawingml/2006/table">
            <a:tbl>
              <a:tblPr firstRow="1" bandRow="1">
                <a:tableStyleId>{5C22544A-7EE6-4342-B048-85BDC9FD1C3A}</a:tableStyleId>
              </a:tblPr>
              <a:tblGrid>
                <a:gridCol w="6065006">
                  <a:extLst>
                    <a:ext uri="{9D8B030D-6E8A-4147-A177-3AD203B41FA5}">
                      <a16:colId xmlns:a16="http://schemas.microsoft.com/office/drawing/2014/main" val="4036561665"/>
                    </a:ext>
                  </a:extLst>
                </a:gridCol>
                <a:gridCol w="2640082">
                  <a:extLst>
                    <a:ext uri="{9D8B030D-6E8A-4147-A177-3AD203B41FA5}">
                      <a16:colId xmlns:a16="http://schemas.microsoft.com/office/drawing/2014/main" val="734130826"/>
                    </a:ext>
                  </a:extLst>
                </a:gridCol>
              </a:tblGrid>
              <a:tr h="370840">
                <a:tc>
                  <a:txBody>
                    <a:bodyPr/>
                    <a:lstStyle/>
                    <a:p>
                      <a:r>
                        <a:rPr lang="nl-BE" sz="2000" dirty="0"/>
                        <a:t>Overzicht informatienood </a:t>
                      </a:r>
                    </a:p>
                  </a:txBody>
                  <a:tcPr/>
                </a:tc>
                <a:tc>
                  <a:txBody>
                    <a:bodyPr/>
                    <a:lstStyle/>
                    <a:p>
                      <a:r>
                        <a:rPr lang="nl-BE" sz="2000" dirty="0"/>
                        <a:t>Wie wil dat weten?</a:t>
                      </a:r>
                    </a:p>
                  </a:txBody>
                  <a:tcPr/>
                </a:tc>
                <a:extLst>
                  <a:ext uri="{0D108BD9-81ED-4DB2-BD59-A6C34878D82A}">
                    <a16:rowId xmlns:a16="http://schemas.microsoft.com/office/drawing/2014/main" val="542201353"/>
                  </a:ext>
                </a:extLst>
              </a:tr>
              <a:tr h="370840">
                <a:tc>
                  <a:txBody>
                    <a:bodyPr/>
                    <a:lstStyle/>
                    <a:p>
                      <a:r>
                        <a:rPr lang="nl-BE" sz="2000" dirty="0"/>
                        <a:t># subsidies aan wie en waarover (projecten veiligheid en eenzaamheid)</a:t>
                      </a:r>
                    </a:p>
                  </a:txBody>
                  <a:tcPr/>
                </a:tc>
                <a:tc>
                  <a:txBody>
                    <a:bodyPr/>
                    <a:lstStyle/>
                    <a:p>
                      <a:r>
                        <a:rPr lang="nl-BE" sz="2000" dirty="0"/>
                        <a:t>college</a:t>
                      </a:r>
                    </a:p>
                  </a:txBody>
                  <a:tcPr/>
                </a:tc>
                <a:extLst>
                  <a:ext uri="{0D108BD9-81ED-4DB2-BD59-A6C34878D82A}">
                    <a16:rowId xmlns:a16="http://schemas.microsoft.com/office/drawing/2014/main" val="4220040544"/>
                  </a:ext>
                </a:extLst>
              </a:tr>
              <a:tr h="370840">
                <a:tc>
                  <a:txBody>
                    <a:bodyPr/>
                    <a:lstStyle/>
                    <a:p>
                      <a:r>
                        <a:rPr lang="nl-BE" sz="2000" dirty="0"/>
                        <a:t>Inhoud, bereik (jongeren en andere doelgroepen) en resultaten projecten</a:t>
                      </a:r>
                    </a:p>
                  </a:txBody>
                  <a:tcPr/>
                </a:tc>
                <a:tc>
                  <a:txBody>
                    <a:bodyPr/>
                    <a:lstStyle/>
                    <a:p>
                      <a:r>
                        <a:rPr lang="nl-BE" sz="2000" dirty="0"/>
                        <a:t>College, jongerenorganisaties</a:t>
                      </a:r>
                    </a:p>
                  </a:txBody>
                  <a:tcPr/>
                </a:tc>
                <a:extLst>
                  <a:ext uri="{0D108BD9-81ED-4DB2-BD59-A6C34878D82A}">
                    <a16:rowId xmlns:a16="http://schemas.microsoft.com/office/drawing/2014/main" val="1171029658"/>
                  </a:ext>
                </a:extLst>
              </a:tr>
              <a:tr h="370840">
                <a:tc>
                  <a:txBody>
                    <a:bodyPr/>
                    <a:lstStyle/>
                    <a:p>
                      <a:r>
                        <a:rPr lang="nl-BE" sz="2000" dirty="0"/>
                        <a:t>Ervaringen van jeugdwerkers, jongerenorganisaties, politie over samenwerking en nieuwe inzichten</a:t>
                      </a:r>
                    </a:p>
                  </a:txBody>
                  <a:tcPr/>
                </a:tc>
                <a:tc>
                  <a:txBody>
                    <a:bodyPr/>
                    <a:lstStyle/>
                    <a:p>
                      <a:r>
                        <a:rPr lang="nl-BE" sz="2000" dirty="0"/>
                        <a:t>College, betrokkenen</a:t>
                      </a:r>
                    </a:p>
                  </a:txBody>
                  <a:tcPr/>
                </a:tc>
                <a:extLst>
                  <a:ext uri="{0D108BD9-81ED-4DB2-BD59-A6C34878D82A}">
                    <a16:rowId xmlns:a16="http://schemas.microsoft.com/office/drawing/2014/main" val="3919129572"/>
                  </a:ext>
                </a:extLst>
              </a:tr>
              <a:tr h="370840">
                <a:tc>
                  <a:txBody>
                    <a:bodyPr/>
                    <a:lstStyle/>
                    <a:p>
                      <a:r>
                        <a:rPr lang="nl-BE" sz="2000" dirty="0"/>
                        <a:t>Veranderingen bij jongeren bereikt door projecten (bewust van overlast, meer en betere contacten in buurt met ouderen en politie)</a:t>
                      </a:r>
                    </a:p>
                  </a:txBody>
                  <a:tcPr/>
                </a:tc>
                <a:tc>
                  <a:txBody>
                    <a:bodyPr/>
                    <a:lstStyle/>
                    <a:p>
                      <a:r>
                        <a:rPr lang="nl-BE" sz="2000" dirty="0"/>
                        <a:t>college</a:t>
                      </a:r>
                    </a:p>
                  </a:txBody>
                  <a:tcPr/>
                </a:tc>
                <a:extLst>
                  <a:ext uri="{0D108BD9-81ED-4DB2-BD59-A6C34878D82A}">
                    <a16:rowId xmlns:a16="http://schemas.microsoft.com/office/drawing/2014/main" val="256853771"/>
                  </a:ext>
                </a:extLst>
              </a:tr>
              <a:tr h="370840">
                <a:tc>
                  <a:txBody>
                    <a:bodyPr/>
                    <a:lstStyle/>
                    <a:p>
                      <a:r>
                        <a:rPr lang="nl-BE" sz="2000" dirty="0"/>
                        <a:t>Evolutie overlastcijfers</a:t>
                      </a:r>
                    </a:p>
                  </a:txBody>
                  <a:tcPr/>
                </a:tc>
                <a:tc>
                  <a:txBody>
                    <a:bodyPr/>
                    <a:lstStyle/>
                    <a:p>
                      <a:r>
                        <a:rPr lang="nl-BE" sz="2000" dirty="0"/>
                        <a:t>Alle betrokkenen</a:t>
                      </a:r>
                    </a:p>
                    <a:p>
                      <a:r>
                        <a:rPr lang="nl-BE" sz="2000" dirty="0"/>
                        <a:t>En inwoners</a:t>
                      </a:r>
                    </a:p>
                  </a:txBody>
                  <a:tcPr/>
                </a:tc>
                <a:extLst>
                  <a:ext uri="{0D108BD9-81ED-4DB2-BD59-A6C34878D82A}">
                    <a16:rowId xmlns:a16="http://schemas.microsoft.com/office/drawing/2014/main" val="1342005634"/>
                  </a:ext>
                </a:extLst>
              </a:tr>
            </a:tbl>
          </a:graphicData>
        </a:graphic>
      </p:graphicFrame>
      <p:sp>
        <p:nvSpPr>
          <p:cNvPr id="5" name="Titel 1">
            <a:extLst>
              <a:ext uri="{FF2B5EF4-FFF2-40B4-BE49-F238E27FC236}">
                <a16:creationId xmlns:a16="http://schemas.microsoft.com/office/drawing/2014/main" id="{F51490E1-1C55-C6F9-A2E9-A4AE6695DE1D}"/>
              </a:ext>
            </a:extLst>
          </p:cNvPr>
          <p:cNvSpPr txBox="1">
            <a:spLocks/>
          </p:cNvSpPr>
          <p:nvPr/>
        </p:nvSpPr>
        <p:spPr>
          <a:xfrm>
            <a:off x="457200" y="5886143"/>
            <a:ext cx="8229600" cy="69721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BE" sz="2000" dirty="0">
                <a:solidFill>
                  <a:srgbClr val="00B0F0"/>
                </a:solidFill>
              </a:rPr>
              <a:t>Voor bepaalde informatienoden kunnen indicatoren worden bepaald, maar je weet nu al dat je meer en andere informatie nodig hebt</a:t>
            </a:r>
          </a:p>
        </p:txBody>
      </p:sp>
      <p:sp>
        <p:nvSpPr>
          <p:cNvPr id="3" name="Titel 1">
            <a:extLst>
              <a:ext uri="{FF2B5EF4-FFF2-40B4-BE49-F238E27FC236}">
                <a16:creationId xmlns:a16="http://schemas.microsoft.com/office/drawing/2014/main" id="{23A611D7-0F0D-CC46-DE80-C51E7837D001}"/>
              </a:ext>
            </a:extLst>
          </p:cNvPr>
          <p:cNvSpPr txBox="1">
            <a:spLocks/>
          </p:cNvSpPr>
          <p:nvPr/>
        </p:nvSpPr>
        <p:spPr>
          <a:xfrm>
            <a:off x="457200" y="274638"/>
            <a:ext cx="8229600" cy="677862"/>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BE" sz="3200" b="1" dirty="0">
                <a:solidFill>
                  <a:srgbClr val="005DAA"/>
                </a:solidFill>
              </a:rPr>
              <a:t>Ubuntu: informatienoden</a:t>
            </a:r>
          </a:p>
        </p:txBody>
      </p:sp>
      <p:pic>
        <p:nvPicPr>
          <p:cNvPr id="6" name="Afbeelding 5">
            <a:extLst>
              <a:ext uri="{FF2B5EF4-FFF2-40B4-BE49-F238E27FC236}">
                <a16:creationId xmlns:a16="http://schemas.microsoft.com/office/drawing/2014/main" id="{9E6666C5-7819-3708-4DEC-D4ADFA6B8C73}"/>
              </a:ext>
            </a:extLst>
          </p:cNvPr>
          <p:cNvPicPr>
            <a:picLocks noChangeAspect="1"/>
          </p:cNvPicPr>
          <p:nvPr/>
        </p:nvPicPr>
        <p:blipFill>
          <a:blip r:embed="rId3"/>
          <a:stretch>
            <a:fillRect/>
          </a:stretch>
        </p:blipFill>
        <p:spPr>
          <a:xfrm>
            <a:off x="1613782" y="274638"/>
            <a:ext cx="757237" cy="762000"/>
          </a:xfrm>
          <a:prstGeom prst="rect">
            <a:avLst/>
          </a:prstGeom>
        </p:spPr>
      </p:pic>
    </p:spTree>
    <p:extLst>
      <p:ext uri="{BB962C8B-B14F-4D97-AF65-F5344CB8AC3E}">
        <p14:creationId xmlns:p14="http://schemas.microsoft.com/office/powerpoint/2010/main" val="3989215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A3D233-B8D7-7C47-9E93-FFC082911654}"/>
              </a:ext>
            </a:extLst>
          </p:cNvPr>
          <p:cNvSpPr>
            <a:spLocks noGrp="1"/>
          </p:cNvSpPr>
          <p:nvPr>
            <p:ph type="title"/>
          </p:nvPr>
        </p:nvSpPr>
        <p:spPr/>
        <p:txBody>
          <a:bodyPr>
            <a:normAutofit/>
          </a:bodyPr>
          <a:lstStyle/>
          <a:p>
            <a:r>
              <a:rPr lang="nl-BE" sz="3200" b="1" dirty="0">
                <a:solidFill>
                  <a:srgbClr val="005DAA"/>
                </a:solidFill>
              </a:rPr>
              <a:t>Oefening - instructies</a:t>
            </a:r>
          </a:p>
        </p:txBody>
      </p:sp>
      <p:sp>
        <p:nvSpPr>
          <p:cNvPr id="3" name="Tijdelijke aanduiding voor inhoud 2">
            <a:extLst>
              <a:ext uri="{FF2B5EF4-FFF2-40B4-BE49-F238E27FC236}">
                <a16:creationId xmlns:a16="http://schemas.microsoft.com/office/drawing/2014/main" id="{4A0ACFFF-8B02-B0A8-4F0E-66F59ED7D59C}"/>
              </a:ext>
            </a:extLst>
          </p:cNvPr>
          <p:cNvSpPr>
            <a:spLocks noGrp="1"/>
          </p:cNvSpPr>
          <p:nvPr>
            <p:ph idx="1"/>
          </p:nvPr>
        </p:nvSpPr>
        <p:spPr/>
        <p:txBody>
          <a:bodyPr>
            <a:normAutofit fontScale="77500" lnSpcReduction="20000"/>
          </a:bodyPr>
          <a:lstStyle/>
          <a:p>
            <a:r>
              <a:rPr lang="nl-BE" dirty="0"/>
              <a:t>Formuleer een impact evaluatievraag en preciseer op welke verandering(en) die is gericht en welke argumenten je gebruikt om af te bakenen</a:t>
            </a:r>
          </a:p>
          <a:p>
            <a:r>
              <a:rPr lang="nl-BE" dirty="0"/>
              <a:t>Visualiseer op het pad naar impact wat dan de focus is (zodat ook duidelijk is waar de evaluatie niet naar zal kijken)</a:t>
            </a:r>
          </a:p>
          <a:p>
            <a:r>
              <a:rPr lang="nl-BE" dirty="0"/>
              <a:t>Kom tot een lijstje van informatienoden (welke informatie moet je verzamelen?)</a:t>
            </a:r>
          </a:p>
          <a:p>
            <a:r>
              <a:rPr lang="nl-BE" dirty="0"/>
              <a:t>Maak duidelijk wie hierin interesse heeft: dat helpt</a:t>
            </a:r>
          </a:p>
          <a:p>
            <a:pPr lvl="1"/>
            <a:r>
              <a:rPr lang="nl-BE" dirty="0"/>
              <a:t>om de evaluatie te managen</a:t>
            </a:r>
          </a:p>
          <a:p>
            <a:pPr lvl="1"/>
            <a:r>
              <a:rPr lang="nl-BE" dirty="0"/>
              <a:t>Om te kijken wie je bij de uitvoering van de evaluatie kan/moet betrekken</a:t>
            </a:r>
          </a:p>
          <a:p>
            <a:pPr lvl="1"/>
            <a:r>
              <a:rPr lang="nl-BE" dirty="0"/>
              <a:t>Om later over de evaluatie bevindingen te communiceren</a:t>
            </a:r>
          </a:p>
          <a:p>
            <a:pPr lvl="1"/>
            <a:endParaRPr lang="nl-BE" dirty="0"/>
          </a:p>
        </p:txBody>
      </p:sp>
    </p:spTree>
    <p:extLst>
      <p:ext uri="{BB962C8B-B14F-4D97-AF65-F5344CB8AC3E}">
        <p14:creationId xmlns:p14="http://schemas.microsoft.com/office/powerpoint/2010/main" val="3295163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33C23-03E8-ED99-CCD6-5062B5689DF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AD1EA4D-A421-5C3B-4CC6-1BDC2DCCF6A5}"/>
              </a:ext>
            </a:extLst>
          </p:cNvPr>
          <p:cNvSpPr>
            <a:spLocks noGrp="1"/>
          </p:cNvSpPr>
          <p:nvPr>
            <p:ph type="title"/>
          </p:nvPr>
        </p:nvSpPr>
        <p:spPr/>
        <p:txBody>
          <a:bodyPr>
            <a:normAutofit fontScale="90000"/>
          </a:bodyPr>
          <a:lstStyle/>
          <a:p>
            <a:r>
              <a:rPr lang="nl-BE" sz="3600" b="1" dirty="0">
                <a:solidFill>
                  <a:srgbClr val="005DAA"/>
                </a:solidFill>
              </a:rPr>
              <a:t>2.2 bepaal welke indicatoren je zal gebruiken om (realisatie van) verandering vast te stellen</a:t>
            </a:r>
          </a:p>
        </p:txBody>
      </p:sp>
      <p:sp>
        <p:nvSpPr>
          <p:cNvPr id="3" name="Tijdelijke aanduiding voor inhoud 2">
            <a:extLst>
              <a:ext uri="{FF2B5EF4-FFF2-40B4-BE49-F238E27FC236}">
                <a16:creationId xmlns:a16="http://schemas.microsoft.com/office/drawing/2014/main" id="{880466E6-CE75-EC3E-975C-895ADF16CD81}"/>
              </a:ext>
            </a:extLst>
          </p:cNvPr>
          <p:cNvSpPr>
            <a:spLocks noGrp="1"/>
          </p:cNvSpPr>
          <p:nvPr>
            <p:ph idx="1"/>
          </p:nvPr>
        </p:nvSpPr>
        <p:spPr/>
        <p:txBody>
          <a:bodyPr/>
          <a:lstStyle/>
          <a:p>
            <a:pPr marL="0" indent="0">
              <a:buNone/>
            </a:pPr>
            <a:r>
              <a:rPr lang="nl-BE" dirty="0"/>
              <a:t>straks</a:t>
            </a:r>
          </a:p>
          <a:p>
            <a:r>
              <a:rPr lang="nl-BE" dirty="0"/>
              <a:t>Zie checklist en hand-out: ‘2,2, bepaal de indicatoren</a:t>
            </a:r>
          </a:p>
          <a:p>
            <a:r>
              <a:rPr lang="nl-BE" dirty="0"/>
              <a:t>Werk per stad</a:t>
            </a:r>
          </a:p>
          <a:p>
            <a:r>
              <a:rPr lang="nl-BE" dirty="0"/>
              <a:t>(her)formuleer voor iedere verandering minstens 2 indicatoren</a:t>
            </a:r>
          </a:p>
          <a:p>
            <a:endParaRPr lang="nl-BE" dirty="0"/>
          </a:p>
          <a:p>
            <a:pPr marL="0" indent="0">
              <a:buNone/>
            </a:pPr>
            <a:r>
              <a:rPr lang="nl-BE" dirty="0"/>
              <a:t>Nu: theorie en voorbeeld</a:t>
            </a:r>
          </a:p>
          <a:p>
            <a:endParaRPr lang="nl-BE" dirty="0"/>
          </a:p>
          <a:p>
            <a:pPr marL="0" indent="0">
              <a:buNone/>
            </a:pPr>
            <a:endParaRPr lang="nl-BE" dirty="0"/>
          </a:p>
        </p:txBody>
      </p:sp>
    </p:spTree>
    <p:extLst>
      <p:ext uri="{BB962C8B-B14F-4D97-AF65-F5344CB8AC3E}">
        <p14:creationId xmlns:p14="http://schemas.microsoft.com/office/powerpoint/2010/main" val="2864880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6"/>
          <p:cNvSpPr txBox="1">
            <a:spLocks noGrp="1"/>
          </p:cNvSpPr>
          <p:nvPr>
            <p:ph type="title"/>
          </p:nvPr>
        </p:nvSpPr>
        <p:spPr>
          <a:xfrm>
            <a:off x="148344" y="232035"/>
            <a:ext cx="7886700" cy="994172"/>
          </a:xfrm>
          <a:prstGeom prst="rect">
            <a:avLst/>
          </a:prstGeom>
          <a:noFill/>
          <a:ln>
            <a:noFill/>
          </a:ln>
        </p:spPr>
        <p:txBody>
          <a:bodyPr spcFirstLastPara="1" wrap="square" lIns="68569" tIns="34275" rIns="68569" bIns="34275" anchor="ctr" anchorCtr="0">
            <a:normAutofit/>
          </a:bodyPr>
          <a:lstStyle/>
          <a:p>
            <a:pPr>
              <a:lnSpc>
                <a:spcPct val="90000"/>
              </a:lnSpc>
              <a:buClr>
                <a:schemeClr val="dk1"/>
              </a:buClr>
              <a:buSzPts val="1800"/>
            </a:pPr>
            <a:r>
              <a:rPr lang="nl-BE" sz="3200" b="1" dirty="0">
                <a:solidFill>
                  <a:srgbClr val="005DAA"/>
                </a:solidFill>
              </a:rPr>
              <a:t>Wat zijn indicatoren?</a:t>
            </a:r>
            <a:endParaRPr sz="3200" b="1" dirty="0">
              <a:solidFill>
                <a:srgbClr val="005DAA"/>
              </a:solidFill>
            </a:endParaRPr>
          </a:p>
        </p:txBody>
      </p:sp>
      <p:sp>
        <p:nvSpPr>
          <p:cNvPr id="239" name="Google Shape;239;p36"/>
          <p:cNvSpPr/>
          <p:nvPr/>
        </p:nvSpPr>
        <p:spPr>
          <a:xfrm>
            <a:off x="5220072" y="2348880"/>
            <a:ext cx="2214246" cy="1080120"/>
          </a:xfrm>
          <a:prstGeom prst="cloudCallout">
            <a:avLst>
              <a:gd name="adj1" fmla="val -20833"/>
              <a:gd name="adj2" fmla="val 62500"/>
            </a:avLst>
          </a:prstGeom>
          <a:solidFill>
            <a:schemeClr val="accent1"/>
          </a:solidFill>
          <a:ln w="25400" cap="flat" cmpd="sng">
            <a:solidFill>
              <a:srgbClr val="31538F"/>
            </a:solidFill>
            <a:prstDash val="solid"/>
            <a:round/>
            <a:headEnd type="none" w="sm" len="sm"/>
            <a:tailEnd type="none" w="sm" len="sm"/>
          </a:ln>
        </p:spPr>
        <p:txBody>
          <a:bodyPr spcFirstLastPara="1" wrap="square" lIns="68569" tIns="34275" rIns="68569" bIns="34275" anchor="ctr" anchorCtr="0">
            <a:noAutofit/>
          </a:bodyPr>
          <a:lstStyle/>
          <a:p>
            <a:pPr algn="ctr">
              <a:buSzPts val="1800"/>
            </a:pPr>
            <a:r>
              <a:rPr lang="nl-BE" sz="1350" dirty="0">
                <a:solidFill>
                  <a:schemeClr val="lt1"/>
                </a:solidFill>
                <a:latin typeface="Calibri"/>
                <a:ea typeface="Calibri"/>
                <a:cs typeface="Calibri"/>
                <a:sym typeface="Calibri"/>
              </a:rPr>
              <a:t>Een instrument dat je informatie geeft</a:t>
            </a:r>
            <a:endParaRPr sz="1350" dirty="0">
              <a:solidFill>
                <a:schemeClr val="lt1"/>
              </a:solidFill>
              <a:latin typeface="Calibri"/>
              <a:ea typeface="Calibri"/>
              <a:cs typeface="Calibri"/>
              <a:sym typeface="Calibri"/>
            </a:endParaRPr>
          </a:p>
        </p:txBody>
      </p:sp>
      <p:sp>
        <p:nvSpPr>
          <p:cNvPr id="240" name="Google Shape;240;p36"/>
          <p:cNvSpPr/>
          <p:nvPr/>
        </p:nvSpPr>
        <p:spPr>
          <a:xfrm>
            <a:off x="736600" y="1993323"/>
            <a:ext cx="4402844" cy="2184171"/>
          </a:xfrm>
          <a:prstGeom prst="cloudCallout">
            <a:avLst>
              <a:gd name="adj1" fmla="val 38073"/>
              <a:gd name="adj2" fmla="val 70115"/>
            </a:avLst>
          </a:prstGeom>
          <a:solidFill>
            <a:schemeClr val="accent1"/>
          </a:solidFill>
          <a:ln w="25400" cap="flat" cmpd="sng">
            <a:solidFill>
              <a:srgbClr val="31538F"/>
            </a:solidFill>
            <a:prstDash val="solid"/>
            <a:round/>
            <a:headEnd type="none" w="sm" len="sm"/>
            <a:tailEnd type="none" w="sm" len="sm"/>
          </a:ln>
        </p:spPr>
        <p:txBody>
          <a:bodyPr spcFirstLastPara="1" wrap="square" lIns="68569" tIns="34275" rIns="68569" bIns="34275" anchor="ctr" anchorCtr="0">
            <a:noAutofit/>
          </a:bodyPr>
          <a:lstStyle/>
          <a:p>
            <a:pPr algn="ctr">
              <a:buSzPts val="1800"/>
            </a:pPr>
            <a:r>
              <a:rPr lang="nl-NL" sz="1350" dirty="0">
                <a:solidFill>
                  <a:schemeClr val="lt1"/>
                </a:solidFill>
                <a:ea typeface="Calibri"/>
                <a:cs typeface="Calibri"/>
                <a:sym typeface="Calibri"/>
              </a:rPr>
              <a:t>Een kwantitatieve of kwalitatieve factor of variabele die een eenvoudige en betrouwbare manier biedt om prestaties te meten, veranderingen in verband met een interventie weer te geven of de prestaties van een ontwikkelingsactor te helpen beoordelen.</a:t>
            </a:r>
            <a:endParaRPr sz="1350" dirty="0">
              <a:solidFill>
                <a:schemeClr val="lt1"/>
              </a:solidFill>
              <a:latin typeface="Calibri"/>
              <a:ea typeface="Calibri"/>
              <a:cs typeface="Calibri"/>
              <a:sym typeface="Calibri"/>
            </a:endParaRPr>
          </a:p>
        </p:txBody>
      </p:sp>
      <p:sp>
        <p:nvSpPr>
          <p:cNvPr id="241" name="Google Shape;241;p36"/>
          <p:cNvSpPr/>
          <p:nvPr/>
        </p:nvSpPr>
        <p:spPr>
          <a:xfrm>
            <a:off x="5328084" y="3969060"/>
            <a:ext cx="2672916" cy="1350150"/>
          </a:xfrm>
          <a:prstGeom prst="cloudCallout">
            <a:avLst>
              <a:gd name="adj1" fmla="val -20833"/>
              <a:gd name="adj2" fmla="val 62500"/>
            </a:avLst>
          </a:prstGeom>
          <a:solidFill>
            <a:schemeClr val="accent1"/>
          </a:solidFill>
          <a:ln w="25400" cap="flat" cmpd="sng">
            <a:solidFill>
              <a:srgbClr val="31538F"/>
            </a:solidFill>
            <a:prstDash val="solid"/>
            <a:round/>
            <a:headEnd type="none" w="sm" len="sm"/>
            <a:tailEnd type="none" w="sm" len="sm"/>
          </a:ln>
        </p:spPr>
        <p:txBody>
          <a:bodyPr spcFirstLastPara="1" wrap="square" lIns="68569" tIns="34275" rIns="68569" bIns="34275" anchor="ctr" anchorCtr="0">
            <a:noAutofit/>
          </a:bodyPr>
          <a:lstStyle/>
          <a:p>
            <a:pPr algn="ctr">
              <a:buSzPts val="1800"/>
            </a:pPr>
            <a:r>
              <a:rPr lang="nl-NL" sz="1350" dirty="0">
                <a:solidFill>
                  <a:schemeClr val="lt1"/>
                </a:solidFill>
                <a:ea typeface="Calibri"/>
                <a:cs typeface="Calibri"/>
                <a:sym typeface="Calibri"/>
              </a:rPr>
              <a:t>Een variabele, die tot doel heeft veranderingen in een fenomeen of proces te meten</a:t>
            </a:r>
            <a:endParaRPr sz="1350" dirty="0">
              <a:solidFill>
                <a:schemeClr val="lt1"/>
              </a:solidFill>
              <a:latin typeface="Calibri"/>
              <a:ea typeface="Calibri"/>
              <a:cs typeface="Calibri"/>
              <a:sym typeface="Calibri"/>
            </a:endParaRPr>
          </a:p>
        </p:txBody>
      </p:sp>
      <p:sp>
        <p:nvSpPr>
          <p:cNvPr id="242" name="Google Shape;242;p36"/>
          <p:cNvSpPr/>
          <p:nvPr/>
        </p:nvSpPr>
        <p:spPr>
          <a:xfrm>
            <a:off x="736600" y="4177494"/>
            <a:ext cx="2863292" cy="1627770"/>
          </a:xfrm>
          <a:prstGeom prst="cloudCallout">
            <a:avLst>
              <a:gd name="adj1" fmla="val 68304"/>
              <a:gd name="adj2" fmla="val 35914"/>
            </a:avLst>
          </a:prstGeom>
          <a:solidFill>
            <a:schemeClr val="accent1"/>
          </a:solidFill>
          <a:ln w="25400" cap="flat" cmpd="sng">
            <a:solidFill>
              <a:srgbClr val="31538F"/>
            </a:solidFill>
            <a:prstDash val="solid"/>
            <a:round/>
            <a:headEnd type="none" w="sm" len="sm"/>
            <a:tailEnd type="none" w="sm" len="sm"/>
          </a:ln>
        </p:spPr>
        <p:txBody>
          <a:bodyPr spcFirstLastPara="1" wrap="square" lIns="68569" tIns="34275" rIns="68569" bIns="34275" anchor="ctr" anchorCtr="0">
            <a:noAutofit/>
          </a:bodyPr>
          <a:lstStyle/>
          <a:p>
            <a:pPr algn="ctr">
              <a:buSzPts val="1800"/>
            </a:pPr>
            <a:r>
              <a:rPr lang="nl-NL" sz="1350" dirty="0">
                <a:solidFill>
                  <a:schemeClr val="lt1"/>
                </a:solidFill>
                <a:ea typeface="Calibri"/>
                <a:cs typeface="Calibri"/>
                <a:sym typeface="Calibri"/>
              </a:rPr>
              <a:t>Een beschrijving van de doelstellingen van het project in termen van kwantiteit, kwaliteit, doelgroep(en), tijd en plaats</a:t>
            </a:r>
            <a:endParaRPr sz="135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24"/>
        <p:cNvGrpSpPr/>
        <p:nvPr/>
      </p:nvGrpSpPr>
      <p:grpSpPr>
        <a:xfrm>
          <a:off x="0" y="0"/>
          <a:ext cx="0" cy="0"/>
          <a:chOff x="0" y="0"/>
          <a:chExt cx="0" cy="0"/>
        </a:xfrm>
      </p:grpSpPr>
      <p:sp>
        <p:nvSpPr>
          <p:cNvPr id="1325" name="Google Shape;1325;p100"/>
          <p:cNvSpPr txBox="1">
            <a:spLocks noGrp="1"/>
          </p:cNvSpPr>
          <p:nvPr>
            <p:ph type="title"/>
          </p:nvPr>
        </p:nvSpPr>
        <p:spPr>
          <a:xfrm>
            <a:off x="493712" y="111126"/>
            <a:ext cx="8156575" cy="685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5DAA"/>
              </a:buClr>
              <a:buSzPts val="3200"/>
              <a:buFont typeface="Arial"/>
              <a:buNone/>
            </a:pPr>
            <a:r>
              <a:rPr lang="en-US" sz="3200" b="1" i="0" u="none" dirty="0">
                <a:solidFill>
                  <a:srgbClr val="005DAA"/>
                </a:solidFill>
                <a:latin typeface="Arial"/>
                <a:ea typeface="Arial"/>
                <a:cs typeface="Arial"/>
                <a:sym typeface="Arial"/>
              </a:rPr>
              <a:t>Indicatoren</a:t>
            </a:r>
            <a:endParaRPr dirty="0"/>
          </a:p>
        </p:txBody>
      </p:sp>
      <p:sp>
        <p:nvSpPr>
          <p:cNvPr id="1326" name="Google Shape;1326;p100"/>
          <p:cNvSpPr txBox="1">
            <a:spLocks noGrp="1"/>
          </p:cNvSpPr>
          <p:nvPr>
            <p:ph type="body" idx="1"/>
          </p:nvPr>
        </p:nvSpPr>
        <p:spPr>
          <a:xfrm>
            <a:off x="585787" y="950494"/>
            <a:ext cx="8064500" cy="4630737"/>
          </a:xfrm>
          <a:prstGeom prst="rect">
            <a:avLst/>
          </a:prstGeom>
          <a:noFill/>
          <a:ln>
            <a:noFill/>
          </a:ln>
        </p:spPr>
        <p:txBody>
          <a:bodyPr spcFirstLastPara="1" wrap="square" lIns="91425" tIns="45700" rIns="91425" bIns="45700" anchor="t" anchorCtr="0">
            <a:noAutofit/>
          </a:bodyPr>
          <a:lstStyle/>
          <a:p>
            <a:pPr>
              <a:spcBef>
                <a:spcPts val="0"/>
              </a:spcBef>
              <a:buClr>
                <a:srgbClr val="9DCB3B"/>
              </a:buClr>
              <a:buSzPts val="3000"/>
            </a:pPr>
            <a:r>
              <a:rPr lang="nl-BE" sz="2000" b="1" noProof="0" dirty="0">
                <a:solidFill>
                  <a:srgbClr val="444432"/>
                </a:solidFill>
                <a:latin typeface="+mj-lt"/>
                <a:ea typeface="Arial"/>
                <a:cs typeface="Arial"/>
                <a:sym typeface="Arial"/>
              </a:rPr>
              <a:t>F</a:t>
            </a:r>
            <a:r>
              <a:rPr lang="nl-BE" sz="2000" b="1" i="0" u="none" noProof="0" dirty="0">
                <a:solidFill>
                  <a:srgbClr val="444432"/>
                </a:solidFill>
                <a:latin typeface="+mj-lt"/>
                <a:ea typeface="Arial"/>
                <a:cs typeface="Arial"/>
                <a:sym typeface="Arial"/>
              </a:rPr>
              <a:t>ocus in deze training = indicatoren op het niveau van veranderingen</a:t>
            </a:r>
          </a:p>
          <a:p>
            <a:pPr>
              <a:spcBef>
                <a:spcPts val="0"/>
              </a:spcBef>
              <a:buClr>
                <a:srgbClr val="9DCB3B"/>
              </a:buClr>
              <a:buSzPts val="3000"/>
            </a:pPr>
            <a:endParaRPr lang="nl-BE" sz="2000" b="1" i="0" u="none" noProof="0" dirty="0">
              <a:solidFill>
                <a:srgbClr val="444432"/>
              </a:solidFill>
              <a:latin typeface="+mj-lt"/>
              <a:ea typeface="Arial"/>
              <a:cs typeface="Arial"/>
              <a:sym typeface="Arial"/>
            </a:endParaRPr>
          </a:p>
          <a:p>
            <a:pPr>
              <a:spcBef>
                <a:spcPts val="0"/>
              </a:spcBef>
              <a:buClr>
                <a:srgbClr val="9DCB3B"/>
              </a:buClr>
              <a:buSzPts val="3000"/>
            </a:pPr>
            <a:r>
              <a:rPr lang="nl-BE" sz="2000" b="1" i="0" u="none" noProof="0" dirty="0">
                <a:solidFill>
                  <a:srgbClr val="444432"/>
                </a:solidFill>
                <a:latin typeface="+mj-lt"/>
                <a:ea typeface="Arial"/>
                <a:cs typeface="Arial"/>
                <a:sym typeface="Arial"/>
              </a:rPr>
              <a:t>Een indicator geeft aan wat je gaat meten om te beweren dat je een bepaald resultaat/bepaalde outcome hebt behaald</a:t>
            </a:r>
          </a:p>
          <a:p>
            <a:pPr>
              <a:spcBef>
                <a:spcPts val="0"/>
              </a:spcBef>
              <a:buClr>
                <a:srgbClr val="9DCB3B"/>
              </a:buClr>
              <a:buSzPts val="3000"/>
            </a:pPr>
            <a:endParaRPr lang="nl-BE" sz="2000" b="1" i="0" u="none" noProof="0" dirty="0">
              <a:solidFill>
                <a:srgbClr val="444432"/>
              </a:solidFill>
              <a:latin typeface="+mj-lt"/>
              <a:ea typeface="Arial"/>
              <a:cs typeface="Arial"/>
              <a:sym typeface="Arial"/>
            </a:endParaRPr>
          </a:p>
          <a:p>
            <a:pPr lvl="1">
              <a:spcBef>
                <a:spcPts val="0"/>
              </a:spcBef>
              <a:buClr>
                <a:srgbClr val="9DCB3B"/>
              </a:buClr>
              <a:buSzPts val="3000"/>
            </a:pPr>
            <a:r>
              <a:rPr lang="nl-BE" sz="1800" b="1" noProof="0" dirty="0">
                <a:solidFill>
                  <a:srgbClr val="444432"/>
                </a:solidFill>
                <a:latin typeface="+mj-lt"/>
                <a:ea typeface="Arial"/>
                <a:cs typeface="Arial"/>
                <a:sym typeface="Arial"/>
              </a:rPr>
              <a:t>Indicatoren zijn bij voorkeur SMART (+ diversiteit)</a:t>
            </a:r>
          </a:p>
          <a:p>
            <a:pPr lvl="1">
              <a:spcBef>
                <a:spcPts val="0"/>
              </a:spcBef>
              <a:buClr>
                <a:srgbClr val="9DCB3B"/>
              </a:buClr>
              <a:buSzPts val="3000"/>
            </a:pPr>
            <a:r>
              <a:rPr lang="nl-BE" sz="1800" b="1" noProof="0" dirty="0">
                <a:solidFill>
                  <a:srgbClr val="444432"/>
                </a:solidFill>
                <a:latin typeface="+mj-lt"/>
                <a:ea typeface="Arial"/>
                <a:cs typeface="Arial"/>
                <a:sym typeface="Arial"/>
              </a:rPr>
              <a:t>De streefwaarde bij de indicatoren maakt duidelijk welke evolutie je verwacht</a:t>
            </a:r>
          </a:p>
          <a:p>
            <a:pPr lvl="1">
              <a:spcBef>
                <a:spcPts val="0"/>
              </a:spcBef>
              <a:buClr>
                <a:srgbClr val="9DCB3B"/>
              </a:buClr>
              <a:buSzPts val="3000"/>
            </a:pPr>
            <a:endParaRPr lang="nl-BE" sz="1800" b="1" noProof="0" dirty="0">
              <a:solidFill>
                <a:srgbClr val="444432"/>
              </a:solidFill>
              <a:latin typeface="+mj-lt"/>
              <a:ea typeface="Arial"/>
              <a:cs typeface="Arial"/>
              <a:sym typeface="Arial"/>
            </a:endParaRPr>
          </a:p>
          <a:p>
            <a:pPr>
              <a:spcBef>
                <a:spcPts val="0"/>
              </a:spcBef>
              <a:buClr>
                <a:srgbClr val="9DCB3B"/>
              </a:buClr>
              <a:buSzPts val="3000"/>
            </a:pPr>
            <a:r>
              <a:rPr lang="nl-BE" sz="2000" b="1" i="0" u="none" noProof="0" dirty="0">
                <a:solidFill>
                  <a:srgbClr val="444432"/>
                </a:solidFill>
                <a:latin typeface="+mj-lt"/>
                <a:ea typeface="Arial"/>
                <a:cs typeface="Arial"/>
                <a:sym typeface="Arial"/>
              </a:rPr>
              <a:t>Ga na of er al indicatoren zijn en in welke mate ze bruikbaar zijn (MJP, stadsmonitor)</a:t>
            </a:r>
          </a:p>
          <a:p>
            <a:pPr>
              <a:spcBef>
                <a:spcPts val="0"/>
              </a:spcBef>
              <a:buClr>
                <a:srgbClr val="9DCB3B"/>
              </a:buClr>
              <a:buSzPts val="3000"/>
            </a:pPr>
            <a:endParaRPr lang="nl-BE" sz="2000" b="1" i="0" u="none" noProof="0" dirty="0">
              <a:solidFill>
                <a:srgbClr val="444432"/>
              </a:solidFill>
              <a:latin typeface="+mj-lt"/>
              <a:ea typeface="Arial"/>
              <a:cs typeface="Arial"/>
              <a:sym typeface="Arial"/>
            </a:endParaRPr>
          </a:p>
          <a:p>
            <a:pPr>
              <a:spcBef>
                <a:spcPts val="0"/>
              </a:spcBef>
              <a:buClr>
                <a:srgbClr val="9DCB3B"/>
              </a:buClr>
              <a:buSzPts val="3000"/>
            </a:pPr>
            <a:r>
              <a:rPr lang="nl-BE" sz="2000" b="1" noProof="0" dirty="0">
                <a:solidFill>
                  <a:srgbClr val="444432"/>
                </a:solidFill>
                <a:latin typeface="+mj-lt"/>
                <a:ea typeface="Arial"/>
                <a:cs typeface="Arial"/>
                <a:sym typeface="Arial"/>
              </a:rPr>
              <a:t>De kans is groot dat je zelf indicatoren moet bepalen (of moet herformuleren) om voldoende zicht te krijgen op verandering</a:t>
            </a:r>
          </a:p>
          <a:p>
            <a:pPr>
              <a:spcBef>
                <a:spcPts val="0"/>
              </a:spcBef>
              <a:buClr>
                <a:srgbClr val="9DCB3B"/>
              </a:buClr>
              <a:buSzPts val="3000"/>
            </a:pPr>
            <a:endParaRPr lang="nl-BE" sz="2000" b="1" noProof="0" dirty="0">
              <a:solidFill>
                <a:srgbClr val="444432"/>
              </a:solidFill>
              <a:latin typeface="+mj-lt"/>
              <a:ea typeface="Arial"/>
              <a:cs typeface="Arial"/>
              <a:sym typeface="Arial"/>
            </a:endParaRPr>
          </a:p>
          <a:p>
            <a:pPr lvl="1">
              <a:spcBef>
                <a:spcPts val="0"/>
              </a:spcBef>
              <a:buClr>
                <a:srgbClr val="9DCB3B"/>
              </a:buClr>
              <a:buSzPts val="3000"/>
            </a:pPr>
            <a:r>
              <a:rPr lang="nl-BE" sz="1800" b="1" i="0" u="none" noProof="0" dirty="0">
                <a:solidFill>
                  <a:srgbClr val="444432"/>
                </a:solidFill>
                <a:latin typeface="+mj-lt"/>
                <a:ea typeface="Arial"/>
                <a:cs typeface="Arial"/>
                <a:sym typeface="Arial"/>
              </a:rPr>
              <a:t>Indien je bij de start van de activiteit al betrokken bent, kan je een </a:t>
            </a:r>
            <a:r>
              <a:rPr lang="nl-BE" sz="1800" b="1" noProof="0" dirty="0">
                <a:solidFill>
                  <a:srgbClr val="444432"/>
                </a:solidFill>
                <a:latin typeface="+mj-lt"/>
                <a:ea typeface="Arial"/>
                <a:cs typeface="Arial"/>
                <a:sym typeface="Arial"/>
              </a:rPr>
              <a:t>0-waarde van een indicator bepalen wat je beter toelaat om een voor en na vergelijking te doen</a:t>
            </a:r>
            <a:endParaRPr lang="nl-BE" sz="1800" b="1" i="0" u="none" noProof="0" dirty="0">
              <a:solidFill>
                <a:srgbClr val="444432"/>
              </a:solidFill>
              <a:latin typeface="+mj-lt"/>
              <a:ea typeface="Arial"/>
              <a:cs typeface="Arial"/>
              <a:sym typeface="Arial"/>
            </a:endParaRPr>
          </a:p>
          <a:p>
            <a:pPr>
              <a:spcBef>
                <a:spcPts val="0"/>
              </a:spcBef>
              <a:buClr>
                <a:srgbClr val="9DCB3B"/>
              </a:buClr>
              <a:buSzPts val="3000"/>
            </a:pPr>
            <a:endParaRPr lang="nl-BE" sz="2000" b="1" noProof="0" dirty="0">
              <a:solidFill>
                <a:srgbClr val="444432"/>
              </a:solidFill>
              <a:latin typeface="Arial"/>
              <a:ea typeface="Arial"/>
              <a:cs typeface="Arial"/>
              <a:sym typeface="Arial"/>
            </a:endParaRPr>
          </a:p>
          <a:p>
            <a:pPr marL="342900" marR="0" lvl="0" indent="-342900" algn="l" rtl="0">
              <a:lnSpc>
                <a:spcPct val="100000"/>
              </a:lnSpc>
              <a:spcBef>
                <a:spcPts val="0"/>
              </a:spcBef>
              <a:spcAft>
                <a:spcPts val="0"/>
              </a:spcAft>
              <a:buClr>
                <a:srgbClr val="9DCB3B"/>
              </a:buClr>
              <a:buSzPts val="3000"/>
              <a:buFont typeface="Arial"/>
              <a:buChar char="&gt;"/>
            </a:pPr>
            <a:endParaRPr lang="nl-BE" sz="2000" noProof="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38"/>
        <p:cNvGrpSpPr/>
        <p:nvPr/>
      </p:nvGrpSpPr>
      <p:grpSpPr>
        <a:xfrm>
          <a:off x="0" y="0"/>
          <a:ext cx="0" cy="0"/>
          <a:chOff x="0" y="0"/>
          <a:chExt cx="0" cy="0"/>
        </a:xfrm>
      </p:grpSpPr>
      <p:sp>
        <p:nvSpPr>
          <p:cNvPr id="1339" name="Google Shape;1339;p102"/>
          <p:cNvSpPr txBox="1">
            <a:spLocks noGrp="1"/>
          </p:cNvSpPr>
          <p:nvPr>
            <p:ph type="title"/>
          </p:nvPr>
        </p:nvSpPr>
        <p:spPr>
          <a:xfrm>
            <a:off x="1979612" y="115887"/>
            <a:ext cx="6858000" cy="685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5DAA"/>
              </a:buClr>
              <a:buSzPts val="3200"/>
              <a:buFont typeface="Arial"/>
              <a:buNone/>
            </a:pPr>
            <a:r>
              <a:rPr lang="en-US" sz="3200" b="1" i="0" u="none" dirty="0">
                <a:solidFill>
                  <a:srgbClr val="005DAA"/>
                </a:solidFill>
                <a:latin typeface="Arial"/>
                <a:ea typeface="Arial"/>
                <a:cs typeface="Arial"/>
                <a:sym typeface="Arial"/>
              </a:rPr>
              <a:t>Wat is </a:t>
            </a:r>
            <a:r>
              <a:rPr lang="nl-BE" sz="3200" b="1" i="0" u="none" noProof="0" dirty="0">
                <a:solidFill>
                  <a:srgbClr val="005DAA"/>
                </a:solidFill>
                <a:latin typeface="Arial"/>
                <a:ea typeface="Arial"/>
                <a:cs typeface="Arial"/>
                <a:sym typeface="Arial"/>
              </a:rPr>
              <a:t>een</a:t>
            </a:r>
            <a:r>
              <a:rPr lang="en-US" sz="3200" b="1" i="0" u="none" dirty="0">
                <a:solidFill>
                  <a:srgbClr val="005DAA"/>
                </a:solidFill>
                <a:latin typeface="Arial"/>
                <a:ea typeface="Arial"/>
                <a:cs typeface="Arial"/>
                <a:sym typeface="Arial"/>
              </a:rPr>
              <a:t> goede indicator?</a:t>
            </a:r>
            <a:endParaRPr dirty="0"/>
          </a:p>
        </p:txBody>
      </p:sp>
      <p:graphicFrame>
        <p:nvGraphicFramePr>
          <p:cNvPr id="1340" name="Google Shape;1340;p102"/>
          <p:cNvGraphicFramePr/>
          <p:nvPr>
            <p:extLst>
              <p:ext uri="{D42A27DB-BD31-4B8C-83A1-F6EECF244321}">
                <p14:modId xmlns:p14="http://schemas.microsoft.com/office/powerpoint/2010/main" val="562492459"/>
              </p:ext>
            </p:extLst>
          </p:nvPr>
        </p:nvGraphicFramePr>
        <p:xfrm>
          <a:off x="107950" y="946150"/>
          <a:ext cx="8753450" cy="5734063"/>
        </p:xfrm>
        <a:graphic>
          <a:graphicData uri="http://schemas.openxmlformats.org/drawingml/2006/table">
            <a:tbl>
              <a:tblPr>
                <a:noFill/>
              </a:tblPr>
              <a:tblGrid>
                <a:gridCol w="2303450">
                  <a:extLst>
                    <a:ext uri="{9D8B030D-6E8A-4147-A177-3AD203B41FA5}">
                      <a16:colId xmlns:a16="http://schemas.microsoft.com/office/drawing/2014/main" val="20000"/>
                    </a:ext>
                  </a:extLst>
                </a:gridCol>
                <a:gridCol w="6450000">
                  <a:extLst>
                    <a:ext uri="{9D8B030D-6E8A-4147-A177-3AD203B41FA5}">
                      <a16:colId xmlns:a16="http://schemas.microsoft.com/office/drawing/2014/main" val="20001"/>
                    </a:ext>
                  </a:extLst>
                </a:gridCol>
              </a:tblGrid>
              <a:tr h="1153566">
                <a:tc>
                  <a:txBody>
                    <a:bodyPr/>
                    <a:lstStyle/>
                    <a:p>
                      <a:pPr marL="0" marR="0" lvl="0" indent="0" algn="l" rtl="0">
                        <a:lnSpc>
                          <a:spcPct val="100000"/>
                        </a:lnSpc>
                        <a:spcBef>
                          <a:spcPts val="0"/>
                        </a:spcBef>
                        <a:spcAft>
                          <a:spcPts val="0"/>
                        </a:spcAft>
                        <a:buClr>
                          <a:srgbClr val="000000"/>
                        </a:buClr>
                        <a:buSzPts val="1800"/>
                        <a:buFont typeface="Arial"/>
                        <a:buNone/>
                      </a:pPr>
                      <a:r>
                        <a:rPr lang="nl-BE" sz="1800" b="0" i="0" u="none" noProof="0" dirty="0">
                          <a:solidFill>
                            <a:srgbClr val="000000"/>
                          </a:solidFill>
                          <a:latin typeface="Arial"/>
                          <a:ea typeface="Arial"/>
                          <a:cs typeface="Arial"/>
                          <a:sym typeface="Arial"/>
                        </a:rPr>
                        <a:t>Specifiek</a:t>
                      </a:r>
                      <a:endParaRPr lang="nl-BE" noProof="0" dirty="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BDCD50"/>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nl-BE" sz="1800" b="0" i="0" u="none" noProof="0" dirty="0">
                          <a:solidFill>
                            <a:srgbClr val="000000"/>
                          </a:solidFill>
                          <a:latin typeface="Arial"/>
                          <a:ea typeface="Arial"/>
                          <a:cs typeface="Arial"/>
                          <a:sym typeface="Arial"/>
                        </a:rPr>
                        <a:t>De indicator heeft rechtstreeks betrekking op een bepaalde doelstelling (of resultaat) en hij meet wat hij verondersteld wordt te meten (validiteit)</a:t>
                      </a:r>
                      <a:endParaRPr lang="nl-BE" noProof="0" dirty="0"/>
                    </a:p>
                    <a:p>
                      <a:pPr marL="0" marR="0" lvl="0" indent="0" algn="l" rtl="0">
                        <a:spcBef>
                          <a:spcPts val="0"/>
                        </a:spcBef>
                        <a:spcAft>
                          <a:spcPts val="0"/>
                        </a:spcAft>
                        <a:buNone/>
                      </a:pPr>
                      <a:endParaRPr lang="nl-BE" sz="1800" b="0" i="0" u="none" noProof="0" dirty="0">
                        <a:solidFill>
                          <a:srgbClr val="000000"/>
                        </a:solidFill>
                        <a:latin typeface="Arial"/>
                        <a:ea typeface="Arial"/>
                        <a:cs typeface="Arial"/>
                        <a:sym typeface="Aria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BDCD50"/>
                    </a:solidFill>
                  </a:tcPr>
                </a:tc>
                <a:extLst>
                  <a:ext uri="{0D108BD9-81ED-4DB2-BD59-A6C34878D82A}">
                    <a16:rowId xmlns:a16="http://schemas.microsoft.com/office/drawing/2014/main" val="10000"/>
                  </a:ext>
                </a:extLst>
              </a:tr>
              <a:tr h="889207">
                <a:tc>
                  <a:txBody>
                    <a:bodyPr/>
                    <a:lstStyle/>
                    <a:p>
                      <a:pPr marL="0" marR="0" lvl="0" indent="0" algn="l" rtl="0">
                        <a:lnSpc>
                          <a:spcPct val="100000"/>
                        </a:lnSpc>
                        <a:spcBef>
                          <a:spcPts val="0"/>
                        </a:spcBef>
                        <a:spcAft>
                          <a:spcPts val="0"/>
                        </a:spcAft>
                        <a:buClr>
                          <a:srgbClr val="000000"/>
                        </a:buClr>
                        <a:buSzPts val="1800"/>
                        <a:buFont typeface="Arial"/>
                        <a:buNone/>
                      </a:pPr>
                      <a:r>
                        <a:rPr lang="nl-BE" sz="1800" b="0" i="0" u="none" noProof="0" dirty="0">
                          <a:solidFill>
                            <a:srgbClr val="000000"/>
                          </a:solidFill>
                          <a:latin typeface="Arial"/>
                          <a:ea typeface="Arial"/>
                          <a:cs typeface="Arial"/>
                          <a:sym typeface="Arial"/>
                        </a:rPr>
                        <a:t>Meetbaar</a:t>
                      </a:r>
                      <a:endParaRPr lang="nl-BE" noProof="0" dirty="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BDEEC"/>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nl-BE" sz="1800" b="0" i="0" u="none" noProof="0" dirty="0">
                          <a:solidFill>
                            <a:srgbClr val="000000"/>
                          </a:solidFill>
                          <a:latin typeface="Arial"/>
                          <a:ea typeface="Arial"/>
                          <a:cs typeface="Arial"/>
                          <a:sym typeface="Arial"/>
                        </a:rPr>
                        <a:t>Het meten en de interpretatie ervan moeten gelijk blijven wanneer het meten door verschillende personen wordt gedaan (betrouwbaarheid) </a:t>
                      </a:r>
                      <a:endParaRPr lang="nl-BE" noProof="0" dirty="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BDEEC"/>
                    </a:solidFill>
                  </a:tcPr>
                </a:tc>
                <a:extLst>
                  <a:ext uri="{0D108BD9-81ED-4DB2-BD59-A6C34878D82A}">
                    <a16:rowId xmlns:a16="http://schemas.microsoft.com/office/drawing/2014/main" val="10001"/>
                  </a:ext>
                </a:extLst>
              </a:tr>
              <a:tr h="620330">
                <a:tc>
                  <a:txBody>
                    <a:bodyPr/>
                    <a:lstStyle/>
                    <a:p>
                      <a:pPr marL="0" marR="0" lvl="0" indent="0" algn="l" rtl="0">
                        <a:lnSpc>
                          <a:spcPct val="100000"/>
                        </a:lnSpc>
                        <a:spcBef>
                          <a:spcPts val="0"/>
                        </a:spcBef>
                        <a:spcAft>
                          <a:spcPts val="0"/>
                        </a:spcAft>
                        <a:buClr>
                          <a:srgbClr val="000000"/>
                        </a:buClr>
                        <a:buSzPts val="1800"/>
                        <a:buFont typeface="Arial"/>
                        <a:buNone/>
                      </a:pPr>
                      <a:r>
                        <a:rPr lang="nl-BE" sz="1800" b="0" i="0" u="none" noProof="0" dirty="0">
                          <a:solidFill>
                            <a:srgbClr val="000000"/>
                          </a:solidFill>
                          <a:latin typeface="Arial"/>
                          <a:ea typeface="Arial"/>
                          <a:cs typeface="Arial"/>
                          <a:sym typeface="Arial"/>
                        </a:rPr>
                        <a:t>Aanvaardbaar</a:t>
                      </a:r>
                      <a:endParaRPr lang="nl-BE" noProof="0" dirty="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BDCD50"/>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nl-BE" sz="1800" b="0" i="0" u="none" noProof="0" dirty="0">
                          <a:solidFill>
                            <a:srgbClr val="000000"/>
                          </a:solidFill>
                          <a:latin typeface="Arial"/>
                          <a:ea typeface="Arial"/>
                          <a:cs typeface="Arial"/>
                          <a:sym typeface="Arial"/>
                        </a:rPr>
                        <a:t>Alle betrokken partijen moeten de indicator aanvaarden </a:t>
                      </a:r>
                      <a:endParaRPr lang="nl-BE" noProof="0" dirty="0"/>
                    </a:p>
                    <a:p>
                      <a:pPr marL="0" marR="0" lvl="0" indent="0" algn="l" rtl="0">
                        <a:spcBef>
                          <a:spcPts val="0"/>
                        </a:spcBef>
                        <a:spcAft>
                          <a:spcPts val="0"/>
                        </a:spcAft>
                        <a:buNone/>
                      </a:pPr>
                      <a:endParaRPr lang="nl-BE" sz="1800" b="0" i="0" u="none" noProof="0" dirty="0">
                        <a:solidFill>
                          <a:srgbClr val="000000"/>
                        </a:solidFill>
                        <a:latin typeface="Arial"/>
                        <a:ea typeface="Arial"/>
                        <a:cs typeface="Arial"/>
                        <a:sym typeface="Aria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BDCD50"/>
                    </a:solidFill>
                  </a:tcPr>
                </a:tc>
                <a:extLst>
                  <a:ext uri="{0D108BD9-81ED-4DB2-BD59-A6C34878D82A}">
                    <a16:rowId xmlns:a16="http://schemas.microsoft.com/office/drawing/2014/main" val="10002"/>
                  </a:ext>
                </a:extLst>
              </a:tr>
              <a:tr h="1155056">
                <a:tc>
                  <a:txBody>
                    <a:bodyPr/>
                    <a:lstStyle/>
                    <a:p>
                      <a:pPr marL="0" marR="0" lvl="0" indent="0" algn="l" rtl="0">
                        <a:lnSpc>
                          <a:spcPct val="100000"/>
                        </a:lnSpc>
                        <a:spcBef>
                          <a:spcPts val="0"/>
                        </a:spcBef>
                        <a:spcAft>
                          <a:spcPts val="0"/>
                        </a:spcAft>
                        <a:buClr>
                          <a:srgbClr val="000000"/>
                        </a:buClr>
                        <a:buSzPts val="1800"/>
                        <a:buFont typeface="Arial"/>
                        <a:buNone/>
                      </a:pPr>
                      <a:r>
                        <a:rPr lang="nl-BE" sz="1800" b="0" i="0" u="none" noProof="0" dirty="0">
                          <a:solidFill>
                            <a:srgbClr val="000000"/>
                          </a:solidFill>
                          <a:latin typeface="Arial"/>
                          <a:ea typeface="Arial"/>
                          <a:cs typeface="Arial"/>
                          <a:sym typeface="Arial"/>
                        </a:rPr>
                        <a:t>Realistisch en haalbaar</a:t>
                      </a:r>
                      <a:endParaRPr lang="nl-BE" noProof="0" dirty="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BDEEC"/>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nl-BE" sz="1800" b="0" i="0" u="none" noProof="0" dirty="0">
                          <a:solidFill>
                            <a:srgbClr val="000000"/>
                          </a:solidFill>
                          <a:latin typeface="Arial"/>
                          <a:ea typeface="Arial"/>
                          <a:cs typeface="Arial"/>
                          <a:sym typeface="Arial"/>
                        </a:rPr>
                        <a:t>Het natrekken van een bepaalde toestand moet overeenkomen met de mogelijkheden van de betrokkenen, moet binnen een bepaalde tijdspanne te achterhalen zijn,…. </a:t>
                      </a:r>
                      <a:endParaRPr lang="nl-BE" noProof="0" dirty="0"/>
                    </a:p>
                    <a:p>
                      <a:pPr marL="0" marR="0" lvl="0" indent="0" algn="l" rtl="0">
                        <a:spcBef>
                          <a:spcPts val="0"/>
                        </a:spcBef>
                        <a:spcAft>
                          <a:spcPts val="0"/>
                        </a:spcAft>
                        <a:buNone/>
                      </a:pPr>
                      <a:endParaRPr lang="nl-BE" sz="1800" b="0" i="0" u="none" noProof="0" dirty="0">
                        <a:solidFill>
                          <a:srgbClr val="000000"/>
                        </a:solidFill>
                        <a:latin typeface="Arial"/>
                        <a:ea typeface="Arial"/>
                        <a:cs typeface="Arial"/>
                        <a:sym typeface="Aria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BDEEC"/>
                    </a:solidFill>
                  </a:tcPr>
                </a:tc>
                <a:extLst>
                  <a:ext uri="{0D108BD9-81ED-4DB2-BD59-A6C34878D82A}">
                    <a16:rowId xmlns:a16="http://schemas.microsoft.com/office/drawing/2014/main" val="10003"/>
                  </a:ext>
                </a:extLst>
              </a:tr>
              <a:tr h="887693">
                <a:tc>
                  <a:txBody>
                    <a:bodyPr/>
                    <a:lstStyle/>
                    <a:p>
                      <a:pPr marL="0" marR="0" lvl="0" indent="0" algn="l" rtl="0">
                        <a:lnSpc>
                          <a:spcPct val="100000"/>
                        </a:lnSpc>
                        <a:spcBef>
                          <a:spcPts val="0"/>
                        </a:spcBef>
                        <a:spcAft>
                          <a:spcPts val="0"/>
                        </a:spcAft>
                        <a:buClr>
                          <a:srgbClr val="000000"/>
                        </a:buClr>
                        <a:buSzPts val="1800"/>
                        <a:buFont typeface="Arial"/>
                        <a:buNone/>
                      </a:pPr>
                      <a:r>
                        <a:rPr lang="nl-BE" sz="1800" b="0" i="0" u="none" noProof="0" dirty="0">
                          <a:solidFill>
                            <a:srgbClr val="000000"/>
                          </a:solidFill>
                          <a:latin typeface="Arial"/>
                          <a:ea typeface="Arial"/>
                          <a:cs typeface="Arial"/>
                          <a:sym typeface="Arial"/>
                        </a:rPr>
                        <a:t>Tijdsgebonden</a:t>
                      </a:r>
                      <a:endParaRPr lang="nl-BE" noProof="0" dirty="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BDCD50"/>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nl-BE" sz="1800" b="0" i="0" u="none" noProof="0" dirty="0">
                          <a:solidFill>
                            <a:srgbClr val="000000"/>
                          </a:solidFill>
                          <a:latin typeface="Arial"/>
                          <a:ea typeface="Arial"/>
                          <a:cs typeface="Arial"/>
                          <a:sym typeface="Arial"/>
                        </a:rPr>
                        <a:t>De indicator moet ook de tijdsspanne weergeven waarbinnen iets moet gerealiseerd of bereikt worden.</a:t>
                      </a:r>
                      <a:endParaRPr lang="nl-BE" noProof="0" dirty="0"/>
                    </a:p>
                    <a:p>
                      <a:pPr marL="0" marR="0" lvl="0" indent="0" algn="l" rtl="0">
                        <a:spcBef>
                          <a:spcPts val="0"/>
                        </a:spcBef>
                        <a:spcAft>
                          <a:spcPts val="0"/>
                        </a:spcAft>
                        <a:buNone/>
                      </a:pPr>
                      <a:endParaRPr lang="nl-BE" sz="1800" b="0" i="0" u="none" noProof="0" dirty="0">
                        <a:solidFill>
                          <a:srgbClr val="000000"/>
                        </a:solidFill>
                        <a:latin typeface="Arial"/>
                        <a:ea typeface="Arial"/>
                        <a:cs typeface="Arial"/>
                        <a:sym typeface="Aria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BDCD50"/>
                    </a:solidFill>
                  </a:tcPr>
                </a:tc>
                <a:extLst>
                  <a:ext uri="{0D108BD9-81ED-4DB2-BD59-A6C34878D82A}">
                    <a16:rowId xmlns:a16="http://schemas.microsoft.com/office/drawing/2014/main" val="10004"/>
                  </a:ext>
                </a:extLst>
              </a:tr>
              <a:tr h="887693">
                <a:tc>
                  <a:txBody>
                    <a:bodyPr/>
                    <a:lstStyle/>
                    <a:p>
                      <a:pPr marL="0" marR="0" lvl="0" indent="0" algn="l" rtl="0">
                        <a:lnSpc>
                          <a:spcPct val="100000"/>
                        </a:lnSpc>
                        <a:spcBef>
                          <a:spcPts val="0"/>
                        </a:spcBef>
                        <a:spcAft>
                          <a:spcPts val="0"/>
                        </a:spcAft>
                        <a:buClr>
                          <a:srgbClr val="000000"/>
                        </a:buClr>
                        <a:buSzPts val="1800"/>
                        <a:buFont typeface="Arial"/>
                        <a:buNone/>
                      </a:pPr>
                      <a:r>
                        <a:rPr lang="nl-BE" sz="1800" b="0" i="0" u="none" noProof="0" dirty="0">
                          <a:solidFill>
                            <a:srgbClr val="000000"/>
                          </a:solidFill>
                          <a:latin typeface="Arial"/>
                          <a:ea typeface="Arial"/>
                          <a:cs typeface="Arial"/>
                          <a:sym typeface="Arial"/>
                        </a:rPr>
                        <a:t>Gender/diversiteit</a:t>
                      </a:r>
                      <a:endParaRPr lang="nl-BE" noProof="0" dirty="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BDCD50"/>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nl-BE" sz="1800" b="0" i="0" u="none" noProof="0" dirty="0">
                          <a:solidFill>
                            <a:srgbClr val="000000"/>
                          </a:solidFill>
                          <a:latin typeface="Arial"/>
                          <a:ea typeface="Arial"/>
                          <a:cs typeface="Arial"/>
                          <a:sym typeface="Arial"/>
                        </a:rPr>
                        <a:t>Is gender specifiek/houdt rekening met diversiteit</a:t>
                      </a:r>
                      <a:endParaRPr lang="nl-BE" noProof="0" dirty="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BDCD50"/>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260"/>
        <p:cNvGrpSpPr/>
        <p:nvPr/>
      </p:nvGrpSpPr>
      <p:grpSpPr>
        <a:xfrm>
          <a:off x="0" y="0"/>
          <a:ext cx="0" cy="0"/>
          <a:chOff x="0" y="0"/>
          <a:chExt cx="0" cy="0"/>
        </a:xfrm>
      </p:grpSpPr>
      <p:sp>
        <p:nvSpPr>
          <p:cNvPr id="261" name="Google Shape;261;p39"/>
          <p:cNvSpPr txBox="1">
            <a:spLocks noGrp="1"/>
          </p:cNvSpPr>
          <p:nvPr>
            <p:ph type="title"/>
          </p:nvPr>
        </p:nvSpPr>
        <p:spPr>
          <a:xfrm>
            <a:off x="628650" y="340811"/>
            <a:ext cx="7886700" cy="608313"/>
          </a:xfrm>
          <a:prstGeom prst="rect">
            <a:avLst/>
          </a:prstGeom>
          <a:noFill/>
          <a:ln>
            <a:noFill/>
          </a:ln>
        </p:spPr>
        <p:txBody>
          <a:bodyPr spcFirstLastPara="1" wrap="square" lIns="68569" tIns="34275" rIns="68569" bIns="34275" anchor="ctr" anchorCtr="0">
            <a:normAutofit/>
          </a:bodyPr>
          <a:lstStyle/>
          <a:p>
            <a:pPr>
              <a:lnSpc>
                <a:spcPct val="90000"/>
              </a:lnSpc>
              <a:buClr>
                <a:schemeClr val="dk1"/>
              </a:buClr>
              <a:buSzPts val="1800"/>
            </a:pPr>
            <a:r>
              <a:rPr lang="nl-BE" sz="2000" b="1" dirty="0">
                <a:solidFill>
                  <a:schemeClr val="accent1"/>
                </a:solidFill>
                <a:latin typeface="+mn-lt"/>
                <a:ea typeface="+mn-ea"/>
                <a:cs typeface="+mn-cs"/>
              </a:rPr>
              <a:t> </a:t>
            </a:r>
            <a:r>
              <a:rPr lang="nl-BE" sz="3200" b="1" dirty="0">
                <a:solidFill>
                  <a:srgbClr val="005DAA"/>
                </a:solidFill>
              </a:rPr>
              <a:t>Types van Indicatoren</a:t>
            </a:r>
            <a:endParaRPr sz="3200" b="1" dirty="0">
              <a:solidFill>
                <a:srgbClr val="005DAA"/>
              </a:solidFill>
            </a:endParaRPr>
          </a:p>
        </p:txBody>
      </p:sp>
      <p:sp>
        <p:nvSpPr>
          <p:cNvPr id="262" name="Google Shape;262;p39"/>
          <p:cNvSpPr txBox="1">
            <a:spLocks noGrp="1"/>
          </p:cNvSpPr>
          <p:nvPr>
            <p:ph type="body" idx="1"/>
          </p:nvPr>
        </p:nvSpPr>
        <p:spPr>
          <a:xfrm>
            <a:off x="628651" y="1481559"/>
            <a:ext cx="7531502" cy="5035629"/>
          </a:xfrm>
          <a:prstGeom prst="rect">
            <a:avLst/>
          </a:prstGeom>
          <a:noFill/>
          <a:ln>
            <a:noFill/>
          </a:ln>
        </p:spPr>
        <p:txBody>
          <a:bodyPr spcFirstLastPara="1" wrap="square" lIns="68569" tIns="34275" rIns="68569" bIns="34275" anchor="t" anchorCtr="0">
            <a:normAutofit fontScale="62500" lnSpcReduction="20000"/>
          </a:bodyPr>
          <a:lstStyle/>
          <a:p>
            <a:pPr marL="342900" indent="-257175">
              <a:lnSpc>
                <a:spcPct val="170000"/>
              </a:lnSpc>
              <a:spcBef>
                <a:spcPts val="750"/>
              </a:spcBef>
              <a:buClr>
                <a:schemeClr val="dk1"/>
              </a:buClr>
              <a:buChar char="•"/>
            </a:pPr>
            <a:r>
              <a:rPr lang="nl-NL" dirty="0">
                <a:solidFill>
                  <a:schemeClr val="accent1"/>
                </a:solidFill>
              </a:rPr>
              <a:t>Aantallen</a:t>
            </a:r>
            <a:r>
              <a:rPr lang="nl-NL" dirty="0"/>
              <a:t> (aantal jongeren, aantal gebruikers...)</a:t>
            </a:r>
          </a:p>
          <a:p>
            <a:pPr marL="342900" indent="-257175">
              <a:lnSpc>
                <a:spcPct val="170000"/>
              </a:lnSpc>
              <a:spcBef>
                <a:spcPts val="750"/>
              </a:spcBef>
              <a:buClr>
                <a:schemeClr val="dk1"/>
              </a:buClr>
              <a:buChar char="•"/>
            </a:pPr>
            <a:r>
              <a:rPr lang="nl-NL" dirty="0">
                <a:solidFill>
                  <a:schemeClr val="accent1"/>
                </a:solidFill>
              </a:rPr>
              <a:t>Verhoudingen</a:t>
            </a:r>
            <a:r>
              <a:rPr lang="nl-NL" dirty="0"/>
              <a:t> (verhouding aantal projecten/jongeren bereikt)</a:t>
            </a:r>
          </a:p>
          <a:p>
            <a:pPr marL="342900" indent="-257175">
              <a:lnSpc>
                <a:spcPct val="170000"/>
              </a:lnSpc>
              <a:spcBef>
                <a:spcPts val="750"/>
              </a:spcBef>
              <a:buClr>
                <a:schemeClr val="dk1"/>
              </a:buClr>
              <a:buChar char="•"/>
            </a:pPr>
            <a:r>
              <a:rPr lang="nl-NL" dirty="0">
                <a:solidFill>
                  <a:schemeClr val="accent1"/>
                </a:solidFill>
              </a:rPr>
              <a:t>Percentages</a:t>
            </a:r>
            <a:r>
              <a:rPr lang="nl-NL" dirty="0"/>
              <a:t> (% jongerenorganisaties dat een project indient)</a:t>
            </a:r>
          </a:p>
          <a:p>
            <a:pPr marL="342900" indent="-257175">
              <a:lnSpc>
                <a:spcPct val="170000"/>
              </a:lnSpc>
              <a:spcBef>
                <a:spcPts val="750"/>
              </a:spcBef>
              <a:buClr>
                <a:schemeClr val="dk1"/>
              </a:buClr>
              <a:buChar char="•"/>
            </a:pPr>
            <a:r>
              <a:rPr lang="nl-NL" dirty="0">
                <a:solidFill>
                  <a:schemeClr val="accent1"/>
                </a:solidFill>
              </a:rPr>
              <a:t>Scores</a:t>
            </a:r>
            <a:r>
              <a:rPr lang="nl-NL" dirty="0"/>
              <a:t> op een schaal (scores van OCA-instrumenten of scorekaartinstrumenten)Samengestelde indicatoren (index voor goed bestuur, HDI, “sociale kapitaalindex”)</a:t>
            </a:r>
          </a:p>
          <a:p>
            <a:pPr marL="342900" indent="-257175">
              <a:lnSpc>
                <a:spcPct val="170000"/>
              </a:lnSpc>
              <a:spcBef>
                <a:spcPts val="750"/>
              </a:spcBef>
              <a:buClr>
                <a:schemeClr val="dk1"/>
              </a:buClr>
              <a:buChar char="•"/>
            </a:pPr>
            <a:r>
              <a:rPr lang="nl-NL" dirty="0">
                <a:solidFill>
                  <a:schemeClr val="accent1"/>
                </a:solidFill>
              </a:rPr>
              <a:t>Waar/onwaar </a:t>
            </a:r>
            <a:r>
              <a:rPr lang="nl-NL" dirty="0"/>
              <a:t>– beschrijving van een situatie (is er/is er niet)</a:t>
            </a:r>
          </a:p>
          <a:p>
            <a:pPr marL="342900" indent="-257175">
              <a:lnSpc>
                <a:spcPct val="170000"/>
              </a:lnSpc>
              <a:spcBef>
                <a:spcPts val="750"/>
              </a:spcBef>
              <a:buClr>
                <a:schemeClr val="dk1"/>
              </a:buClr>
              <a:buChar char="•"/>
            </a:pPr>
            <a:r>
              <a:rPr lang="nl-NL" dirty="0"/>
              <a:t>En: Objectief / subjectief ; direct / indirect ; klanten / bredere populatie</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94F1A-B4D8-9972-0679-13D95882A90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43B0706-14B4-42B8-E3C0-DF4451517ECC}"/>
              </a:ext>
            </a:extLst>
          </p:cNvPr>
          <p:cNvSpPr>
            <a:spLocks noGrp="1"/>
          </p:cNvSpPr>
          <p:nvPr>
            <p:ph type="title"/>
          </p:nvPr>
        </p:nvSpPr>
        <p:spPr>
          <a:xfrm>
            <a:off x="457200" y="154323"/>
            <a:ext cx="8229600" cy="459288"/>
          </a:xfrm>
        </p:spPr>
        <p:txBody>
          <a:bodyPr>
            <a:noAutofit/>
          </a:bodyPr>
          <a:lstStyle/>
          <a:p>
            <a:r>
              <a:rPr lang="nl-BE" sz="3200" b="1" dirty="0">
                <a:solidFill>
                  <a:srgbClr val="005DAA"/>
                </a:solidFill>
              </a:rPr>
              <a:t>Ubuntu: bepalen van indicatoren</a:t>
            </a:r>
          </a:p>
        </p:txBody>
      </p:sp>
      <p:graphicFrame>
        <p:nvGraphicFramePr>
          <p:cNvPr id="4" name="Tijdelijke aanduiding voor inhoud 3">
            <a:extLst>
              <a:ext uri="{FF2B5EF4-FFF2-40B4-BE49-F238E27FC236}">
                <a16:creationId xmlns:a16="http://schemas.microsoft.com/office/drawing/2014/main" id="{916CEC5A-A66A-381E-61B3-F9646E200B46}"/>
              </a:ext>
            </a:extLst>
          </p:cNvPr>
          <p:cNvGraphicFramePr>
            <a:graphicFrameLocks noGrp="1"/>
          </p:cNvGraphicFramePr>
          <p:nvPr>
            <p:ph idx="1"/>
            <p:extLst>
              <p:ext uri="{D42A27DB-BD31-4B8C-83A1-F6EECF244321}">
                <p14:modId xmlns:p14="http://schemas.microsoft.com/office/powerpoint/2010/main" val="3589921371"/>
              </p:ext>
            </p:extLst>
          </p:nvPr>
        </p:nvGraphicFramePr>
        <p:xfrm>
          <a:off x="144780" y="746851"/>
          <a:ext cx="8854440" cy="6014735"/>
        </p:xfrm>
        <a:graphic>
          <a:graphicData uri="http://schemas.openxmlformats.org/drawingml/2006/table">
            <a:tbl>
              <a:tblPr firstRow="1" bandRow="1">
                <a:tableStyleId>{5C22544A-7EE6-4342-B048-85BDC9FD1C3A}</a:tableStyleId>
              </a:tblPr>
              <a:tblGrid>
                <a:gridCol w="3070860">
                  <a:extLst>
                    <a:ext uri="{9D8B030D-6E8A-4147-A177-3AD203B41FA5}">
                      <a16:colId xmlns:a16="http://schemas.microsoft.com/office/drawing/2014/main" val="4036561665"/>
                    </a:ext>
                  </a:extLst>
                </a:gridCol>
                <a:gridCol w="5783580">
                  <a:extLst>
                    <a:ext uri="{9D8B030D-6E8A-4147-A177-3AD203B41FA5}">
                      <a16:colId xmlns:a16="http://schemas.microsoft.com/office/drawing/2014/main" val="734130826"/>
                    </a:ext>
                  </a:extLst>
                </a:gridCol>
              </a:tblGrid>
              <a:tr h="713375">
                <a:tc>
                  <a:txBody>
                    <a:bodyPr/>
                    <a:lstStyle/>
                    <a:p>
                      <a:r>
                        <a:rPr lang="nl-BE" sz="1400" dirty="0"/>
                        <a:t>Overzicht informatienood (kan nog verder gepreciseerd worden)</a:t>
                      </a:r>
                    </a:p>
                  </a:txBody>
                  <a:tcPr/>
                </a:tc>
                <a:tc>
                  <a:txBody>
                    <a:bodyPr/>
                    <a:lstStyle/>
                    <a:p>
                      <a:r>
                        <a:rPr lang="nl-BE" sz="1400" dirty="0"/>
                        <a:t>Indicator (en informatie te verzamelen)</a:t>
                      </a:r>
                    </a:p>
                  </a:txBody>
                  <a:tcPr/>
                </a:tc>
                <a:extLst>
                  <a:ext uri="{0D108BD9-81ED-4DB2-BD59-A6C34878D82A}">
                    <a16:rowId xmlns:a16="http://schemas.microsoft.com/office/drawing/2014/main" val="542201353"/>
                  </a:ext>
                </a:extLst>
              </a:tr>
              <a:tr h="713375">
                <a:tc>
                  <a:txBody>
                    <a:bodyPr/>
                    <a:lstStyle/>
                    <a:p>
                      <a:r>
                        <a:rPr lang="nl-BE" sz="1400" dirty="0"/>
                        <a:t># subsidies gegeven/project (projecten veiligheid en eenzaamheid)</a:t>
                      </a:r>
                    </a:p>
                  </a:txBody>
                  <a:tcPr/>
                </a:tc>
                <a:tc>
                  <a:txBody>
                    <a:bodyPr/>
                    <a:lstStyle/>
                    <a:p>
                      <a:r>
                        <a:rPr lang="nl-BE" sz="1400" dirty="0"/>
                        <a:t>Geen indicator nodig: overzicht maken;</a:t>
                      </a:r>
                    </a:p>
                  </a:txBody>
                  <a:tcPr/>
                </a:tc>
                <a:extLst>
                  <a:ext uri="{0D108BD9-81ED-4DB2-BD59-A6C34878D82A}">
                    <a16:rowId xmlns:a16="http://schemas.microsoft.com/office/drawing/2014/main" val="4220040544"/>
                  </a:ext>
                </a:extLst>
              </a:tr>
              <a:tr h="713375">
                <a:tc>
                  <a:txBody>
                    <a:bodyPr/>
                    <a:lstStyle/>
                    <a:p>
                      <a:r>
                        <a:rPr lang="nl-BE" sz="1400" dirty="0"/>
                        <a:t>Inhoud, bereik (jongeren en andere doelgroepen) en resultaten projecten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BE" sz="1400" b="0" i="1" dirty="0">
                          <a:solidFill>
                            <a:srgbClr val="FF00FF"/>
                          </a:solidFill>
                        </a:rPr>
                        <a:t>Indicator (maar geen streefwaarde): zie volgende slide – toegevoegd op einde van het denkwerk over aanpak)</a:t>
                      </a:r>
                    </a:p>
                  </a:txBody>
                  <a:tcPr/>
                </a:tc>
                <a:extLst>
                  <a:ext uri="{0D108BD9-81ED-4DB2-BD59-A6C34878D82A}">
                    <a16:rowId xmlns:a16="http://schemas.microsoft.com/office/drawing/2014/main" val="1171029658"/>
                  </a:ext>
                </a:extLst>
              </a:tr>
              <a:tr h="713375">
                <a:tc>
                  <a:txBody>
                    <a:bodyPr/>
                    <a:lstStyle/>
                    <a:p>
                      <a:r>
                        <a:rPr lang="nl-BE" sz="1400" dirty="0"/>
                        <a:t>Ervaringen van jeugdwerkers, jongerenorganisaties, politie over samenwerking en nieuwe inzichten</a:t>
                      </a:r>
                    </a:p>
                  </a:txBody>
                  <a:tcPr/>
                </a:tc>
                <a:tc>
                  <a:txBody>
                    <a:bodyPr/>
                    <a:lstStyle/>
                    <a:p>
                      <a:r>
                        <a:rPr lang="nl-BE" sz="1400" b="1" dirty="0"/>
                        <a:t>Indicator samenwerking</a:t>
                      </a:r>
                      <a:r>
                        <a:rPr lang="nl-BE" sz="1400" dirty="0"/>
                        <a:t>: zie volgende slide</a:t>
                      </a:r>
                    </a:p>
                    <a:p>
                      <a:endParaRPr lang="nl-BE" sz="1400" dirty="0"/>
                    </a:p>
                    <a:p>
                      <a:r>
                        <a:rPr lang="nl-BE" sz="1400" dirty="0"/>
                        <a:t>Nieuwe inzichten: geen indicator, maar wel overzicht maken per doelgroep (op basis van begeleidde zelf-evaluatie) </a:t>
                      </a:r>
                    </a:p>
                    <a:p>
                      <a:endParaRPr lang="nl-BE" sz="1400" dirty="0"/>
                    </a:p>
                  </a:txBody>
                  <a:tcPr/>
                </a:tc>
                <a:extLst>
                  <a:ext uri="{0D108BD9-81ED-4DB2-BD59-A6C34878D82A}">
                    <a16:rowId xmlns:a16="http://schemas.microsoft.com/office/drawing/2014/main" val="3919129572"/>
                  </a:ext>
                </a:extLst>
              </a:tr>
              <a:tr h="713375">
                <a:tc>
                  <a:txBody>
                    <a:bodyPr/>
                    <a:lstStyle/>
                    <a:p>
                      <a:r>
                        <a:rPr lang="nl-BE" sz="1400" dirty="0"/>
                        <a:t>Veranderingen bij jongeren bereikt door projecten (bewust van overlast, meer en betere contacten in buurt met ouderen en politie)</a:t>
                      </a:r>
                    </a:p>
                  </a:txBody>
                  <a:tcPr/>
                </a:tc>
                <a:tc>
                  <a:txBody>
                    <a:bodyPr/>
                    <a:lstStyle/>
                    <a:p>
                      <a:r>
                        <a:rPr lang="nl-BE" sz="1400" b="1" dirty="0">
                          <a:solidFill>
                            <a:schemeClr val="tx1"/>
                          </a:solidFill>
                        </a:rPr>
                        <a:t>Indicator:  zie volgende slide</a:t>
                      </a:r>
                    </a:p>
                    <a:p>
                      <a:endParaRPr lang="nl-BE" sz="1400" b="1" dirty="0">
                        <a:solidFill>
                          <a:schemeClr val="tx1"/>
                        </a:solidFill>
                      </a:endParaRPr>
                    </a:p>
                  </a:txBody>
                  <a:tcPr/>
                </a:tc>
                <a:extLst>
                  <a:ext uri="{0D108BD9-81ED-4DB2-BD59-A6C34878D82A}">
                    <a16:rowId xmlns:a16="http://schemas.microsoft.com/office/drawing/2014/main" val="256853771"/>
                  </a:ext>
                </a:extLst>
              </a:tr>
              <a:tr h="413305">
                <a:tc>
                  <a:txBody>
                    <a:bodyPr/>
                    <a:lstStyle/>
                    <a:p>
                      <a:r>
                        <a:rPr lang="nl-BE" sz="1400" dirty="0"/>
                        <a:t>Evolutie overlastcijfers </a:t>
                      </a:r>
                      <a:r>
                        <a:rPr lang="nl-BE" sz="1400" i="1" dirty="0">
                          <a:solidFill>
                            <a:srgbClr val="FF00FF"/>
                          </a:solidFill>
                        </a:rPr>
                        <a:t>en ervaringen van inwoners (toegevoegd op einde van het denkwerk)</a:t>
                      </a:r>
                    </a:p>
                  </a:txBody>
                  <a:tcPr/>
                </a:tc>
                <a:tc>
                  <a:txBody>
                    <a:bodyPr/>
                    <a:lstStyle/>
                    <a:p>
                      <a:r>
                        <a:rPr lang="nl-BE" sz="1400" b="1" dirty="0"/>
                        <a:t>Indicator: zie volgende slide</a:t>
                      </a:r>
                    </a:p>
                    <a:p>
                      <a:pPr marL="0" marR="0" lvl="0" indent="0" algn="l" defTabSz="457200" rtl="0" eaLnBrk="1" fontAlgn="auto" latinLnBrk="0" hangingPunct="1">
                        <a:lnSpc>
                          <a:spcPct val="100000"/>
                        </a:lnSpc>
                        <a:spcBef>
                          <a:spcPts val="0"/>
                        </a:spcBef>
                        <a:spcAft>
                          <a:spcPts val="0"/>
                        </a:spcAft>
                        <a:buClrTx/>
                        <a:buSzTx/>
                        <a:buFontTx/>
                        <a:buNone/>
                        <a:tabLst/>
                        <a:defRPr/>
                      </a:pPr>
                      <a:r>
                        <a:rPr lang="nl-BE" sz="1400" i="1" dirty="0">
                          <a:solidFill>
                            <a:srgbClr val="FF00FF"/>
                          </a:solidFill>
                        </a:rPr>
                        <a:t>Ervaringen inwoners (M/V, per leeftijdscategorie: geen indicator, verzamelen van verhalen</a:t>
                      </a:r>
                    </a:p>
                    <a:p>
                      <a:endParaRPr lang="nl-BE" sz="1400" b="1" dirty="0"/>
                    </a:p>
                  </a:txBody>
                  <a:tcPr/>
                </a:tc>
                <a:extLst>
                  <a:ext uri="{0D108BD9-81ED-4DB2-BD59-A6C34878D82A}">
                    <a16:rowId xmlns:a16="http://schemas.microsoft.com/office/drawing/2014/main" val="1342005634"/>
                  </a:ext>
                </a:extLst>
              </a:tr>
              <a:tr h="413305">
                <a:tc>
                  <a:txBody>
                    <a:bodyPr/>
                    <a:lstStyle/>
                    <a:p>
                      <a:r>
                        <a:rPr lang="nl-BE" sz="1400" dirty="0"/>
                        <a:t>Kwaliteit van uitvoering</a:t>
                      </a:r>
                    </a:p>
                  </a:txBody>
                  <a:tcPr/>
                </a:tc>
                <a:tc>
                  <a:txBody>
                    <a:bodyPr/>
                    <a:lstStyle/>
                    <a:p>
                      <a:r>
                        <a:rPr lang="nl-BE" sz="1400" b="1" dirty="0"/>
                        <a:t>volgende stap</a:t>
                      </a:r>
                    </a:p>
                  </a:txBody>
                  <a:tcPr/>
                </a:tc>
                <a:extLst>
                  <a:ext uri="{0D108BD9-81ED-4DB2-BD59-A6C34878D82A}">
                    <a16:rowId xmlns:a16="http://schemas.microsoft.com/office/drawing/2014/main" val="3774201605"/>
                  </a:ext>
                </a:extLst>
              </a:tr>
              <a:tr h="413305">
                <a:tc>
                  <a:txBody>
                    <a:bodyPr/>
                    <a:lstStyle/>
                    <a:p>
                      <a:r>
                        <a:rPr lang="nl-BE" sz="1400" dirty="0"/>
                        <a:t>Mechanismen</a:t>
                      </a:r>
                    </a:p>
                  </a:txBody>
                  <a:tcPr/>
                </a:tc>
                <a:tc>
                  <a:txBody>
                    <a:bodyPr/>
                    <a:lstStyle/>
                    <a:p>
                      <a:r>
                        <a:rPr lang="nl-BE" sz="1400" b="1" dirty="0"/>
                        <a:t>Volgende stap</a:t>
                      </a:r>
                    </a:p>
                  </a:txBody>
                  <a:tcPr/>
                </a:tc>
                <a:extLst>
                  <a:ext uri="{0D108BD9-81ED-4DB2-BD59-A6C34878D82A}">
                    <a16:rowId xmlns:a16="http://schemas.microsoft.com/office/drawing/2014/main" val="673419808"/>
                  </a:ext>
                </a:extLst>
              </a:tr>
            </a:tbl>
          </a:graphicData>
        </a:graphic>
      </p:graphicFrame>
      <p:pic>
        <p:nvPicPr>
          <p:cNvPr id="3" name="Afbeelding 2">
            <a:extLst>
              <a:ext uri="{FF2B5EF4-FFF2-40B4-BE49-F238E27FC236}">
                <a16:creationId xmlns:a16="http://schemas.microsoft.com/office/drawing/2014/main" id="{D18AE96E-40C0-B6E2-60F6-73BC6BDBB61D}"/>
              </a:ext>
            </a:extLst>
          </p:cNvPr>
          <p:cNvPicPr>
            <a:picLocks noChangeAspect="1"/>
          </p:cNvPicPr>
          <p:nvPr/>
        </p:nvPicPr>
        <p:blipFill>
          <a:blip r:embed="rId3"/>
          <a:stretch>
            <a:fillRect/>
          </a:stretch>
        </p:blipFill>
        <p:spPr>
          <a:xfrm>
            <a:off x="457200" y="-5299"/>
            <a:ext cx="747449" cy="752150"/>
          </a:xfrm>
          <a:prstGeom prst="rect">
            <a:avLst/>
          </a:prstGeom>
        </p:spPr>
      </p:pic>
    </p:spTree>
    <p:extLst>
      <p:ext uri="{BB962C8B-B14F-4D97-AF65-F5344CB8AC3E}">
        <p14:creationId xmlns:p14="http://schemas.microsoft.com/office/powerpoint/2010/main" val="3589655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B0CCE0-AE3B-D61D-4B5B-73696BB0FF3A}"/>
              </a:ext>
            </a:extLst>
          </p:cNvPr>
          <p:cNvSpPr>
            <a:spLocks noGrp="1"/>
          </p:cNvSpPr>
          <p:nvPr>
            <p:ph type="title"/>
          </p:nvPr>
        </p:nvSpPr>
        <p:spPr>
          <a:xfrm>
            <a:off x="774700" y="485055"/>
            <a:ext cx="7594600" cy="685800"/>
          </a:xfrm>
        </p:spPr>
        <p:txBody>
          <a:bodyPr/>
          <a:lstStyle/>
          <a:p>
            <a:r>
              <a:rPr lang="nl-BE" sz="2800" dirty="0"/>
              <a:t>Agenda dag 2/stap 2: wat willen we meten en weten?</a:t>
            </a:r>
          </a:p>
        </p:txBody>
      </p:sp>
      <p:sp>
        <p:nvSpPr>
          <p:cNvPr id="3" name="Tijdelijke aanduiding voor inhoud 2">
            <a:extLst>
              <a:ext uri="{FF2B5EF4-FFF2-40B4-BE49-F238E27FC236}">
                <a16:creationId xmlns:a16="http://schemas.microsoft.com/office/drawing/2014/main" id="{2C3337CF-D1A6-C95A-653B-75FBCB88F9B9}"/>
              </a:ext>
            </a:extLst>
          </p:cNvPr>
          <p:cNvSpPr>
            <a:spLocks noGrp="1"/>
          </p:cNvSpPr>
          <p:nvPr>
            <p:ph idx="1"/>
          </p:nvPr>
        </p:nvSpPr>
        <p:spPr>
          <a:xfrm>
            <a:off x="774700" y="1550084"/>
            <a:ext cx="7366000" cy="3797300"/>
          </a:xfrm>
        </p:spPr>
        <p:txBody>
          <a:bodyPr/>
          <a:lstStyle/>
          <a:p>
            <a:pPr marL="514350" indent="-514350">
              <a:buFont typeface="+mj-lt"/>
              <a:buAutoNum type="arabicPeriod"/>
            </a:pPr>
            <a:r>
              <a:rPr lang="nl-BE" sz="2000" dirty="0"/>
              <a:t>Intro</a:t>
            </a:r>
          </a:p>
          <a:p>
            <a:pPr marL="514350" indent="-514350">
              <a:buFont typeface="+mj-lt"/>
              <a:buAutoNum type="arabicPeriod"/>
            </a:pPr>
            <a:r>
              <a:rPr lang="nl-BE" sz="2000" dirty="0"/>
              <a:t>Stap 2,1, beslissen welke veranderingen je wilt meten</a:t>
            </a:r>
          </a:p>
          <a:p>
            <a:pPr marL="514350" indent="-514350">
              <a:buFont typeface="+mj-lt"/>
              <a:buAutoNum type="arabicPeriod"/>
            </a:pPr>
            <a:r>
              <a:rPr lang="nl-BE" sz="2000" dirty="0"/>
              <a:t>Stap 2,2, bepaal welke indicatoren je zal gebruiken om (realisatie van) verandering vast te stellen</a:t>
            </a:r>
          </a:p>
          <a:p>
            <a:pPr marL="514350" indent="-514350">
              <a:buFont typeface="+mj-lt"/>
              <a:buAutoNum type="arabicPeriod"/>
            </a:pPr>
            <a:r>
              <a:rPr lang="nl-BE" sz="2000" dirty="0"/>
              <a:t>Stap 2,3, bepaal welke hypothesen (kwaliteit en mechanismen) verklaren hoe verandering gebeurt en waar de stad het verschil maakt</a:t>
            </a:r>
          </a:p>
          <a:p>
            <a:pPr marL="514350" indent="-514350">
              <a:buFont typeface="+mj-lt"/>
              <a:buAutoNum type="arabicPeriod"/>
            </a:pPr>
            <a:r>
              <a:rPr lang="nl-BE" sz="2000" dirty="0"/>
              <a:t>Resultaat van dag 2: maak een overzicht van informatienoden (indicatoren en mechanismen)</a:t>
            </a:r>
          </a:p>
          <a:p>
            <a:endParaRPr lang="nl-BE" sz="2000" dirty="0"/>
          </a:p>
        </p:txBody>
      </p:sp>
      <p:pic>
        <p:nvPicPr>
          <p:cNvPr id="4" name="Afbeelding 3">
            <a:extLst>
              <a:ext uri="{FF2B5EF4-FFF2-40B4-BE49-F238E27FC236}">
                <a16:creationId xmlns:a16="http://schemas.microsoft.com/office/drawing/2014/main" id="{6E0E9F00-9D5F-9654-A509-E7DD99EB74C2}"/>
              </a:ext>
            </a:extLst>
          </p:cNvPr>
          <p:cNvPicPr>
            <a:picLocks noChangeAspect="1"/>
          </p:cNvPicPr>
          <p:nvPr/>
        </p:nvPicPr>
        <p:blipFill>
          <a:blip r:embed="rId2"/>
          <a:stretch>
            <a:fillRect/>
          </a:stretch>
        </p:blipFill>
        <p:spPr>
          <a:xfrm>
            <a:off x="7399952" y="5397500"/>
            <a:ext cx="969348" cy="975445"/>
          </a:xfrm>
          <a:prstGeom prst="rect">
            <a:avLst/>
          </a:prstGeom>
        </p:spPr>
      </p:pic>
      <p:sp>
        <p:nvSpPr>
          <p:cNvPr id="5" name="Tekstvak 4">
            <a:extLst>
              <a:ext uri="{FF2B5EF4-FFF2-40B4-BE49-F238E27FC236}">
                <a16:creationId xmlns:a16="http://schemas.microsoft.com/office/drawing/2014/main" id="{2146D3AA-FED1-055C-6597-2512C497906F}"/>
              </a:ext>
            </a:extLst>
          </p:cNvPr>
          <p:cNvSpPr txBox="1"/>
          <p:nvPr/>
        </p:nvSpPr>
        <p:spPr>
          <a:xfrm>
            <a:off x="1028700" y="5726614"/>
            <a:ext cx="7112000" cy="369332"/>
          </a:xfrm>
          <a:prstGeom prst="rect">
            <a:avLst/>
          </a:prstGeom>
          <a:noFill/>
        </p:spPr>
        <p:txBody>
          <a:bodyPr wrap="square" rtlCol="0">
            <a:spAutoFit/>
          </a:bodyPr>
          <a:lstStyle/>
          <a:p>
            <a:r>
              <a:rPr lang="nl-BE" dirty="0"/>
              <a:t>Met gefictionaliseerd praktijkvoorbeeld van de stad UBUNTU</a:t>
            </a:r>
          </a:p>
        </p:txBody>
      </p:sp>
    </p:spTree>
    <p:extLst>
      <p:ext uri="{BB962C8B-B14F-4D97-AF65-F5344CB8AC3E}">
        <p14:creationId xmlns:p14="http://schemas.microsoft.com/office/powerpoint/2010/main" val="994572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B12CC-4CCE-1CE9-EB71-DBD1F7CF45B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40496CC-36F0-40CC-5E46-0140E1A905B7}"/>
              </a:ext>
            </a:extLst>
          </p:cNvPr>
          <p:cNvSpPr>
            <a:spLocks noGrp="1"/>
          </p:cNvSpPr>
          <p:nvPr>
            <p:ph type="title"/>
          </p:nvPr>
        </p:nvSpPr>
        <p:spPr>
          <a:xfrm>
            <a:off x="457200" y="142291"/>
            <a:ext cx="8229600" cy="447257"/>
          </a:xfrm>
        </p:spPr>
        <p:txBody>
          <a:bodyPr>
            <a:noAutofit/>
          </a:bodyPr>
          <a:lstStyle/>
          <a:p>
            <a:r>
              <a:rPr lang="nl-BE" sz="3200" b="1" dirty="0">
                <a:solidFill>
                  <a:srgbClr val="005DAA"/>
                </a:solidFill>
              </a:rPr>
              <a:t>Bepalen van indicatoren</a:t>
            </a:r>
          </a:p>
        </p:txBody>
      </p:sp>
      <p:graphicFrame>
        <p:nvGraphicFramePr>
          <p:cNvPr id="4" name="Tijdelijke aanduiding voor inhoud 3">
            <a:extLst>
              <a:ext uri="{FF2B5EF4-FFF2-40B4-BE49-F238E27FC236}">
                <a16:creationId xmlns:a16="http://schemas.microsoft.com/office/drawing/2014/main" id="{90058E79-A632-4153-3921-C2D01899D969}"/>
              </a:ext>
            </a:extLst>
          </p:cNvPr>
          <p:cNvGraphicFramePr>
            <a:graphicFrameLocks noGrp="1"/>
          </p:cNvGraphicFramePr>
          <p:nvPr>
            <p:ph idx="1"/>
            <p:extLst>
              <p:ext uri="{D42A27DB-BD31-4B8C-83A1-F6EECF244321}">
                <p14:modId xmlns:p14="http://schemas.microsoft.com/office/powerpoint/2010/main" val="3766378566"/>
              </p:ext>
            </p:extLst>
          </p:nvPr>
        </p:nvGraphicFramePr>
        <p:xfrm>
          <a:off x="120316" y="860655"/>
          <a:ext cx="8795084" cy="5773055"/>
        </p:xfrm>
        <a:graphic>
          <a:graphicData uri="http://schemas.openxmlformats.org/drawingml/2006/table">
            <a:tbl>
              <a:tblPr firstRow="1" bandRow="1">
                <a:tableStyleId>{5C22544A-7EE6-4342-B048-85BDC9FD1C3A}</a:tableStyleId>
              </a:tblPr>
              <a:tblGrid>
                <a:gridCol w="2652308">
                  <a:extLst>
                    <a:ext uri="{9D8B030D-6E8A-4147-A177-3AD203B41FA5}">
                      <a16:colId xmlns:a16="http://schemas.microsoft.com/office/drawing/2014/main" val="4036561665"/>
                    </a:ext>
                  </a:extLst>
                </a:gridCol>
                <a:gridCol w="6142776">
                  <a:extLst>
                    <a:ext uri="{9D8B030D-6E8A-4147-A177-3AD203B41FA5}">
                      <a16:colId xmlns:a16="http://schemas.microsoft.com/office/drawing/2014/main" val="734130826"/>
                    </a:ext>
                  </a:extLst>
                </a:gridCol>
              </a:tblGrid>
              <a:tr h="713375">
                <a:tc>
                  <a:txBody>
                    <a:bodyPr/>
                    <a:lstStyle/>
                    <a:p>
                      <a:r>
                        <a:rPr lang="nl-BE" sz="1400" dirty="0"/>
                        <a:t>Overzicht informatienood (kan nog verder gepreciseerd worden)</a:t>
                      </a:r>
                    </a:p>
                  </a:txBody>
                  <a:tcPr/>
                </a:tc>
                <a:tc>
                  <a:txBody>
                    <a:bodyPr/>
                    <a:lstStyle/>
                    <a:p>
                      <a:r>
                        <a:rPr lang="nl-BE" sz="1400" dirty="0"/>
                        <a:t>indicator</a:t>
                      </a:r>
                    </a:p>
                  </a:txBody>
                  <a:tcPr/>
                </a:tc>
                <a:extLst>
                  <a:ext uri="{0D108BD9-81ED-4DB2-BD59-A6C34878D82A}">
                    <a16:rowId xmlns:a16="http://schemas.microsoft.com/office/drawing/2014/main" val="542201353"/>
                  </a:ext>
                </a:extLst>
              </a:tr>
              <a:tr h="40005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BE" sz="1400" dirty="0"/>
                        <a:t>Inhoud, bereik (jongeren en andere doelgroepen) en resultaten projecten</a:t>
                      </a:r>
                    </a:p>
                    <a:p>
                      <a:endParaRPr lang="nl-BE"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BE" sz="1400" b="1" dirty="0"/>
                        <a:t>Indicator resultaten projecten</a:t>
                      </a:r>
                      <a:r>
                        <a:rPr lang="nl-BE" sz="1400" dirty="0"/>
                        <a:t>: </a:t>
                      </a:r>
                      <a:r>
                        <a:rPr lang="nl-BE" sz="1400" i="1" dirty="0">
                          <a:solidFill>
                            <a:srgbClr val="FF00FF"/>
                          </a:solidFill>
                        </a:rPr>
                        <a:t>aantal acties waarbij jongeren zich op een positieve manier toonden in hun buurt, aantal acties met specifieke aandacht voor interactie met ouderen in de wijk, aantal projecten waarin jongeren concrete aanpakken voor overlast uitwerken</a:t>
                      </a:r>
                    </a:p>
                  </a:txBody>
                  <a:tcPr/>
                </a:tc>
                <a:extLst>
                  <a:ext uri="{0D108BD9-81ED-4DB2-BD59-A6C34878D82A}">
                    <a16:rowId xmlns:a16="http://schemas.microsoft.com/office/drawing/2014/main" val="1171029658"/>
                  </a:ext>
                </a:extLst>
              </a:tr>
              <a:tr h="153305">
                <a:tc>
                  <a:txBody>
                    <a:bodyPr/>
                    <a:lstStyle/>
                    <a:p>
                      <a:r>
                        <a:rPr lang="nl-BE" sz="1400" dirty="0"/>
                        <a:t>Ervaringen van jeugdwerkers, jongerenorganisaties, politie over samenwerking en nieuwe inzichten</a:t>
                      </a:r>
                    </a:p>
                  </a:txBody>
                  <a:tcPr/>
                </a:tc>
                <a:tc>
                  <a:txBody>
                    <a:bodyPr/>
                    <a:lstStyle/>
                    <a:p>
                      <a:r>
                        <a:rPr lang="nl-BE" sz="1400" b="1" dirty="0"/>
                        <a:t>Indicator samenwerking</a:t>
                      </a:r>
                      <a:r>
                        <a:rPr lang="nl-BE" sz="1400" dirty="0"/>
                        <a:t>: de verschillende actoren (per type actor) waarderen de interactie en samenwerking op een schaal van 1 tot 5 in grote mate als nuttig, efficiënt en effectief (tussentijds en op het einde)</a:t>
                      </a:r>
                    </a:p>
                    <a:p>
                      <a:endParaRPr lang="nl-BE" sz="1400" dirty="0"/>
                    </a:p>
                    <a:p>
                      <a:r>
                        <a:rPr lang="nl-BE" sz="1400" b="1" dirty="0"/>
                        <a:t>Streefwaarde</a:t>
                      </a:r>
                      <a:r>
                        <a:rPr lang="nl-BE" sz="1400" dirty="0"/>
                        <a:t>: de waardering gaat in stijgende lijn bij iedere groep ten aanzien van de tussentijdse meting, geen nulwaarde</a:t>
                      </a:r>
                    </a:p>
                  </a:txBody>
                  <a:tcPr/>
                </a:tc>
                <a:extLst>
                  <a:ext uri="{0D108BD9-81ED-4DB2-BD59-A6C34878D82A}">
                    <a16:rowId xmlns:a16="http://schemas.microsoft.com/office/drawing/2014/main" val="3919129572"/>
                  </a:ext>
                </a:extLst>
              </a:tr>
              <a:tr h="713375">
                <a:tc>
                  <a:txBody>
                    <a:bodyPr/>
                    <a:lstStyle/>
                    <a:p>
                      <a:r>
                        <a:rPr lang="nl-BE" sz="1400" dirty="0"/>
                        <a:t>Veranderingen bij jongeren bereikt door projecten (bewust van overlast, meer en betere contacten in buurt met ouderen en politie)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BE" sz="1400" b="1" dirty="0">
                          <a:solidFill>
                            <a:schemeClr val="tx1"/>
                          </a:solidFill>
                        </a:rPr>
                        <a:t>Indicator veranderingen:</a:t>
                      </a:r>
                      <a:r>
                        <a:rPr lang="nl-BE" sz="1400" b="1" dirty="0">
                          <a:solidFill>
                            <a:srgbClr val="FF0000"/>
                          </a:solidFill>
                        </a:rPr>
                        <a:t>  </a:t>
                      </a:r>
                      <a:r>
                        <a:rPr lang="nl-BE" sz="1400" b="0" dirty="0">
                          <a:solidFill>
                            <a:schemeClr val="tx1"/>
                          </a:solidFill>
                        </a:rPr>
                        <a:t>positieve evolutie (M/J) in zelfbeeld, competenties en gedrag (onder meer: jongeren hebben een positiever zelfbeeld; hebben beter inzicht in link tussen overlast, veiligheid en eenzaamheid; versterken </a:t>
                      </a:r>
                      <a:r>
                        <a:rPr lang="nl-BE" sz="1400" dirty="0"/>
                        <a:t>hun netwerk in de buurt; kunnen hun visie en oplossing inbrengen op een verbindende manier)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BE" sz="1400" dirty="0"/>
                    </a:p>
                    <a:p>
                      <a:pPr marL="0" marR="0" lvl="0" indent="0" algn="l" defTabSz="457200" rtl="0" eaLnBrk="1" fontAlgn="auto" latinLnBrk="0" hangingPunct="1">
                        <a:lnSpc>
                          <a:spcPct val="100000"/>
                        </a:lnSpc>
                        <a:spcBef>
                          <a:spcPts val="0"/>
                        </a:spcBef>
                        <a:spcAft>
                          <a:spcPts val="0"/>
                        </a:spcAft>
                        <a:buClrTx/>
                        <a:buSzTx/>
                        <a:buFontTx/>
                        <a:buNone/>
                        <a:tabLst/>
                        <a:defRPr/>
                      </a:pPr>
                      <a:r>
                        <a:rPr lang="nl-BE" sz="1400" b="1" dirty="0">
                          <a:solidFill>
                            <a:schemeClr val="tx1"/>
                          </a:solidFill>
                        </a:rPr>
                        <a:t>Streefwaarde</a:t>
                      </a:r>
                      <a:r>
                        <a:rPr lang="nl-BE" sz="1400" b="0" dirty="0">
                          <a:solidFill>
                            <a:schemeClr val="tx1"/>
                          </a:solidFill>
                        </a:rPr>
                        <a:t>: geen specifieke streefwaarde bepaald, geen nulwaarde </a:t>
                      </a:r>
                    </a:p>
                    <a:p>
                      <a:endParaRPr lang="nl-BE" sz="1400" b="1" dirty="0">
                        <a:solidFill>
                          <a:srgbClr val="FF0000"/>
                        </a:solidFill>
                      </a:endParaRPr>
                    </a:p>
                  </a:txBody>
                  <a:tcPr/>
                </a:tc>
                <a:extLst>
                  <a:ext uri="{0D108BD9-81ED-4DB2-BD59-A6C34878D82A}">
                    <a16:rowId xmlns:a16="http://schemas.microsoft.com/office/drawing/2014/main" val="256853771"/>
                  </a:ext>
                </a:extLst>
              </a:tr>
              <a:tr h="413305">
                <a:tc>
                  <a:txBody>
                    <a:bodyPr/>
                    <a:lstStyle/>
                    <a:p>
                      <a:r>
                        <a:rPr lang="nl-BE" sz="1400" dirty="0"/>
                        <a:t>Evolutie overlastcijfers </a:t>
                      </a:r>
                      <a:r>
                        <a:rPr lang="nl-BE" sz="1400" i="1" dirty="0">
                          <a:solidFill>
                            <a:srgbClr val="FF00FF"/>
                          </a:solidFill>
                        </a:rPr>
                        <a:t>en ervaringen inwoners</a:t>
                      </a:r>
                    </a:p>
                  </a:txBody>
                  <a:tcPr/>
                </a:tc>
                <a:tc>
                  <a:txBody>
                    <a:bodyPr/>
                    <a:lstStyle/>
                    <a:p>
                      <a:r>
                        <a:rPr lang="nl-BE" sz="1400" b="1" dirty="0"/>
                        <a:t>Indicator</a:t>
                      </a:r>
                      <a:r>
                        <a:rPr lang="nl-BE" sz="1400" dirty="0"/>
                        <a:t>: de overlastcijfers algemeen (en per wijk) en per soort overlast.</a:t>
                      </a:r>
                    </a:p>
                    <a:p>
                      <a:endParaRPr lang="nl-BE" sz="1400" dirty="0"/>
                    </a:p>
                    <a:p>
                      <a:r>
                        <a:rPr lang="nl-BE" sz="1400" b="1" dirty="0"/>
                        <a:t>Streefwaarde</a:t>
                      </a:r>
                      <a:r>
                        <a:rPr lang="nl-BE" sz="1400" dirty="0"/>
                        <a:t>: daling tussen 5 en 10 %  ten aanzien van de situatie in jaar X (ook afgezet tegen algemene cijfers criminaliteit om die evolutie mee in rekening te nemen)</a:t>
                      </a:r>
                    </a:p>
                  </a:txBody>
                  <a:tcPr/>
                </a:tc>
                <a:extLst>
                  <a:ext uri="{0D108BD9-81ED-4DB2-BD59-A6C34878D82A}">
                    <a16:rowId xmlns:a16="http://schemas.microsoft.com/office/drawing/2014/main" val="1342005634"/>
                  </a:ext>
                </a:extLst>
              </a:tr>
            </a:tbl>
          </a:graphicData>
        </a:graphic>
      </p:graphicFrame>
      <p:pic>
        <p:nvPicPr>
          <p:cNvPr id="3" name="Afbeelding 2">
            <a:extLst>
              <a:ext uri="{FF2B5EF4-FFF2-40B4-BE49-F238E27FC236}">
                <a16:creationId xmlns:a16="http://schemas.microsoft.com/office/drawing/2014/main" id="{67334CCB-7FFD-9E91-F05B-8BA656BEC032}"/>
              </a:ext>
            </a:extLst>
          </p:cNvPr>
          <p:cNvPicPr>
            <a:picLocks noChangeAspect="1"/>
          </p:cNvPicPr>
          <p:nvPr/>
        </p:nvPicPr>
        <p:blipFill>
          <a:blip r:embed="rId3"/>
          <a:stretch>
            <a:fillRect/>
          </a:stretch>
        </p:blipFill>
        <p:spPr>
          <a:xfrm>
            <a:off x="1676400" y="6737"/>
            <a:ext cx="713874" cy="718364"/>
          </a:xfrm>
          <a:prstGeom prst="rect">
            <a:avLst/>
          </a:prstGeom>
        </p:spPr>
      </p:pic>
    </p:spTree>
    <p:extLst>
      <p:ext uri="{BB962C8B-B14F-4D97-AF65-F5344CB8AC3E}">
        <p14:creationId xmlns:p14="http://schemas.microsoft.com/office/powerpoint/2010/main" val="942170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EFE6CC-A27C-2E6F-BED0-6D2BCBFE94BC}"/>
              </a:ext>
            </a:extLst>
          </p:cNvPr>
          <p:cNvSpPr>
            <a:spLocks noGrp="1"/>
          </p:cNvSpPr>
          <p:nvPr>
            <p:ph type="title"/>
          </p:nvPr>
        </p:nvSpPr>
        <p:spPr/>
        <p:txBody>
          <a:bodyPr>
            <a:normAutofit/>
          </a:bodyPr>
          <a:lstStyle/>
          <a:p>
            <a:r>
              <a:rPr lang="nl-BE" sz="3200" b="1" dirty="0">
                <a:solidFill>
                  <a:srgbClr val="005DAA"/>
                </a:solidFill>
              </a:rPr>
              <a:t>Oefening: instructies</a:t>
            </a:r>
          </a:p>
        </p:txBody>
      </p:sp>
      <p:sp>
        <p:nvSpPr>
          <p:cNvPr id="3" name="Tijdelijke aanduiding voor inhoud 2">
            <a:extLst>
              <a:ext uri="{FF2B5EF4-FFF2-40B4-BE49-F238E27FC236}">
                <a16:creationId xmlns:a16="http://schemas.microsoft.com/office/drawing/2014/main" id="{FCC74341-C590-5E67-B77F-4B697BCADCAC}"/>
              </a:ext>
            </a:extLst>
          </p:cNvPr>
          <p:cNvSpPr>
            <a:spLocks noGrp="1"/>
          </p:cNvSpPr>
          <p:nvPr>
            <p:ph idx="1"/>
          </p:nvPr>
        </p:nvSpPr>
        <p:spPr/>
        <p:txBody>
          <a:bodyPr>
            <a:normAutofit fontScale="85000" lnSpcReduction="10000"/>
          </a:bodyPr>
          <a:lstStyle/>
          <a:p>
            <a:r>
              <a:rPr lang="nl-BE" dirty="0"/>
              <a:t>Kijk naar de informatienoden die je hebt opgelijst</a:t>
            </a:r>
          </a:p>
          <a:p>
            <a:r>
              <a:rPr lang="nl-BE" dirty="0"/>
              <a:t>Bepaal waar indicatoren nuttig zijn om een uitspraak te doen over de realisatie van verandering</a:t>
            </a:r>
          </a:p>
          <a:p>
            <a:r>
              <a:rPr lang="nl-BE" dirty="0"/>
              <a:t>Begin met één verandering en formuleer 1 of meerdere indicatoren aan de hand van de SMART + diversiteit regel</a:t>
            </a:r>
          </a:p>
          <a:p>
            <a:r>
              <a:rPr lang="nl-BE" dirty="0"/>
              <a:t>Ga verder met een tweede verandering</a:t>
            </a:r>
          </a:p>
          <a:p>
            <a:r>
              <a:rPr lang="nl-BE" dirty="0"/>
              <a:t>Denk eventueel na over alternatieven, overweeg verschillende soorten indicatoren en streefwaarden (het moet niet altijd ‘meer’ zijn, minimumdrempels kunnen bijv. ook)</a:t>
            </a:r>
          </a:p>
        </p:txBody>
      </p:sp>
    </p:spTree>
    <p:extLst>
      <p:ext uri="{BB962C8B-B14F-4D97-AF65-F5344CB8AC3E}">
        <p14:creationId xmlns:p14="http://schemas.microsoft.com/office/powerpoint/2010/main" val="860458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21B31-D91C-7EC0-2529-D779B014694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029353A-68AE-A7C0-AE61-5063C513ED11}"/>
              </a:ext>
            </a:extLst>
          </p:cNvPr>
          <p:cNvSpPr>
            <a:spLocks noGrp="1"/>
          </p:cNvSpPr>
          <p:nvPr>
            <p:ph type="title"/>
          </p:nvPr>
        </p:nvSpPr>
        <p:spPr/>
        <p:txBody>
          <a:bodyPr>
            <a:normAutofit fontScale="90000"/>
          </a:bodyPr>
          <a:lstStyle/>
          <a:p>
            <a:r>
              <a:rPr lang="nl-BE" sz="3600" b="1" dirty="0">
                <a:solidFill>
                  <a:srgbClr val="005DAA"/>
                </a:solidFill>
              </a:rPr>
              <a:t>2.3 begrijpen hoe verandering gebeurt en wat de bijdrage is geweest van de stad?</a:t>
            </a:r>
          </a:p>
        </p:txBody>
      </p:sp>
      <p:sp>
        <p:nvSpPr>
          <p:cNvPr id="3" name="Tijdelijke aanduiding voor inhoud 2">
            <a:extLst>
              <a:ext uri="{FF2B5EF4-FFF2-40B4-BE49-F238E27FC236}">
                <a16:creationId xmlns:a16="http://schemas.microsoft.com/office/drawing/2014/main" id="{3444FFFF-860B-9BC2-848E-D2486D3D280A}"/>
              </a:ext>
            </a:extLst>
          </p:cNvPr>
          <p:cNvSpPr>
            <a:spLocks noGrp="1"/>
          </p:cNvSpPr>
          <p:nvPr>
            <p:ph idx="1"/>
          </p:nvPr>
        </p:nvSpPr>
        <p:spPr/>
        <p:txBody>
          <a:bodyPr>
            <a:normAutofit fontScale="85000" lnSpcReduction="20000"/>
          </a:bodyPr>
          <a:lstStyle/>
          <a:p>
            <a:endParaRPr lang="nl-BE" dirty="0"/>
          </a:p>
          <a:p>
            <a:r>
              <a:rPr lang="nl-BE" dirty="0"/>
              <a:t>Zie </a:t>
            </a:r>
            <a:r>
              <a:rPr lang="nl-BE" dirty="0" err="1"/>
              <a:t>handouts</a:t>
            </a:r>
            <a:r>
              <a:rPr lang="nl-BE" dirty="0"/>
              <a:t> en checklist 2,3,  ‘nadenken over mechanismen van verandering’</a:t>
            </a:r>
          </a:p>
          <a:p>
            <a:pPr marL="347472" indent="-347472" algn="l" rtl="0" eaLnBrk="1" latinLnBrk="0" hangingPunct="1">
              <a:spcBef>
                <a:spcPts val="720"/>
              </a:spcBef>
              <a:buClrTx/>
              <a:buSzPts val="3000"/>
              <a:buFont typeface="Arial" panose="020B0604020202020204" pitchFamily="34" charset="0"/>
              <a:buChar char="•"/>
            </a:pPr>
            <a:r>
              <a:rPr lang="nl-BE" sz="3200" kern="1200" dirty="0">
                <a:solidFill>
                  <a:srgbClr val="000000"/>
                </a:solidFill>
                <a:effectLst/>
                <a:latin typeface="Calibri" panose="020F0502020204030204" pitchFamily="34" charset="0"/>
                <a:ea typeface="+mn-ea"/>
                <a:cs typeface="+mn-cs"/>
              </a:rPr>
              <a:t>Werk individueel/per stad</a:t>
            </a:r>
            <a:endParaRPr lang="nl-BE" sz="3200" dirty="0">
              <a:effectLst/>
            </a:endParaRPr>
          </a:p>
          <a:p>
            <a:pPr marL="347472" indent="-347472" algn="l" rtl="0" eaLnBrk="1" latinLnBrk="0" hangingPunct="1">
              <a:spcBef>
                <a:spcPts val="720"/>
              </a:spcBef>
              <a:buNone/>
            </a:pPr>
            <a:endParaRPr lang="nl-BE" sz="3200" kern="1200" dirty="0">
              <a:solidFill>
                <a:srgbClr val="000000"/>
              </a:solidFill>
              <a:effectLst/>
              <a:latin typeface="Calibri" panose="020F0502020204030204" pitchFamily="34" charset="0"/>
              <a:ea typeface="+mn-ea"/>
              <a:cs typeface="+mn-cs"/>
            </a:endParaRPr>
          </a:p>
          <a:p>
            <a:pPr marL="0" indent="0" algn="l" rtl="0" eaLnBrk="1" latinLnBrk="0" hangingPunct="1">
              <a:spcBef>
                <a:spcPts val="720"/>
              </a:spcBef>
              <a:buNone/>
            </a:pPr>
            <a:r>
              <a:rPr lang="nl-BE" sz="3200" kern="1200" dirty="0">
                <a:solidFill>
                  <a:srgbClr val="000000"/>
                </a:solidFill>
                <a:effectLst/>
                <a:latin typeface="Calibri" panose="020F0502020204030204" pitchFamily="34" charset="0"/>
                <a:ea typeface="+mn-ea"/>
                <a:cs typeface="+mn-cs"/>
              </a:rPr>
              <a:t>Voorbeelden en discussie in plenaire</a:t>
            </a:r>
            <a:endParaRPr lang="nl-BE" dirty="0">
              <a:effectLst/>
            </a:endParaRPr>
          </a:p>
          <a:p>
            <a:pPr marL="0" indent="0" algn="l" rtl="0" eaLnBrk="1" latinLnBrk="0" hangingPunct="1">
              <a:spcBef>
                <a:spcPts val="720"/>
              </a:spcBef>
              <a:buNone/>
            </a:pPr>
            <a:r>
              <a:rPr lang="nl-BE" sz="3200" kern="1200" dirty="0">
                <a:solidFill>
                  <a:srgbClr val="000000"/>
                </a:solidFill>
                <a:effectLst/>
                <a:latin typeface="Calibri" panose="020F0502020204030204" pitchFamily="34" charset="0"/>
                <a:ea typeface="+mn-ea"/>
                <a:cs typeface="+mn-cs"/>
              </a:rPr>
              <a:t>Nu: een beetje theorie en een praktijkvoorbeeld </a:t>
            </a:r>
            <a:endParaRPr lang="nl-BE" dirty="0">
              <a:effectLst/>
            </a:endParaRPr>
          </a:p>
          <a:p>
            <a:endParaRPr lang="nl-BE" dirty="0"/>
          </a:p>
          <a:p>
            <a:pPr marL="0" indent="0">
              <a:buNone/>
            </a:pPr>
            <a:endParaRPr lang="nl-BE" dirty="0"/>
          </a:p>
          <a:p>
            <a:pPr marL="0" indent="0">
              <a:buNone/>
            </a:pPr>
            <a:endParaRPr lang="nl-BE" dirty="0"/>
          </a:p>
          <a:p>
            <a:pPr marL="0" indent="0" algn="r">
              <a:buNone/>
            </a:pPr>
            <a:r>
              <a:rPr lang="nl-BE" dirty="0">
                <a:solidFill>
                  <a:schemeClr val="accent1"/>
                </a:solidFill>
              </a:rPr>
              <a:t>tip</a:t>
            </a:r>
          </a:p>
        </p:txBody>
      </p:sp>
      <p:sp>
        <p:nvSpPr>
          <p:cNvPr id="4" name="Tekstballon: ovaal 1">
            <a:extLst>
              <a:ext uri="{FF2B5EF4-FFF2-40B4-BE49-F238E27FC236}">
                <a16:creationId xmlns:a16="http://schemas.microsoft.com/office/drawing/2014/main" id="{FBD1DC05-3295-A5F4-283C-1A7B93344A6E}"/>
              </a:ext>
            </a:extLst>
          </p:cNvPr>
          <p:cNvSpPr>
            <a:spLocks noChangeArrowheads="1"/>
          </p:cNvSpPr>
          <p:nvPr/>
        </p:nvSpPr>
        <p:spPr bwMode="auto">
          <a:xfrm>
            <a:off x="4736766" y="4868779"/>
            <a:ext cx="3384550" cy="1584325"/>
          </a:xfrm>
          <a:prstGeom prst="wedgeEllipseCallout">
            <a:avLst>
              <a:gd name="adj1" fmla="val -20833"/>
              <a:gd name="adj2" fmla="val 62500"/>
            </a:avLst>
          </a:prstGeom>
          <a:solidFill>
            <a:schemeClr val="accent1"/>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r>
              <a:rPr lang="nl-BE" altLang="nl-BE" sz="1800" b="0" dirty="0">
                <a:solidFill>
                  <a:schemeClr val="bg1"/>
                </a:solidFill>
                <a:latin typeface="Times New Roman" panose="02020603050405020304" pitchFamily="18" charset="0"/>
              </a:rPr>
              <a:t>Kwaliteit van uitvoering</a:t>
            </a:r>
          </a:p>
          <a:p>
            <a:pPr eaLnBrk="1" hangingPunct="1">
              <a:spcBef>
                <a:spcPct val="0"/>
              </a:spcBef>
              <a:buClrTx/>
              <a:buFontTx/>
              <a:buNone/>
            </a:pPr>
            <a:r>
              <a:rPr lang="nl-BE" altLang="nl-BE" sz="1800" b="0" dirty="0">
                <a:solidFill>
                  <a:schemeClr val="bg1"/>
                </a:solidFill>
                <a:latin typeface="Times New Roman" panose="02020603050405020304" pitchFamily="18" charset="0"/>
              </a:rPr>
              <a:t>en </a:t>
            </a:r>
          </a:p>
          <a:p>
            <a:pPr eaLnBrk="1" hangingPunct="1">
              <a:spcBef>
                <a:spcPct val="0"/>
              </a:spcBef>
              <a:buClrTx/>
              <a:buFontTx/>
              <a:buNone/>
            </a:pPr>
            <a:r>
              <a:rPr lang="nl-BE" altLang="nl-BE" sz="1800" b="0" dirty="0">
                <a:solidFill>
                  <a:schemeClr val="bg1"/>
                </a:solidFill>
                <a:latin typeface="Times New Roman" panose="02020603050405020304" pitchFamily="18" charset="0"/>
              </a:rPr>
              <a:t>Mechanismen (respons van </a:t>
            </a:r>
          </a:p>
          <a:p>
            <a:pPr eaLnBrk="1" hangingPunct="1">
              <a:spcBef>
                <a:spcPct val="0"/>
              </a:spcBef>
              <a:buClrTx/>
              <a:buFontTx/>
              <a:buNone/>
            </a:pPr>
            <a:r>
              <a:rPr lang="nl-BE" altLang="nl-BE" sz="1800" b="0" dirty="0">
                <a:solidFill>
                  <a:schemeClr val="bg1"/>
                </a:solidFill>
                <a:latin typeface="Times New Roman" panose="02020603050405020304" pitchFamily="18" charset="0"/>
              </a:rPr>
              <a:t>doelgroepen)</a:t>
            </a:r>
          </a:p>
        </p:txBody>
      </p:sp>
    </p:spTree>
    <p:extLst>
      <p:ext uri="{BB962C8B-B14F-4D97-AF65-F5344CB8AC3E}">
        <p14:creationId xmlns:p14="http://schemas.microsoft.com/office/powerpoint/2010/main" val="3992866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F0CD9-9FDD-81A4-77E3-5C2ADC72B2E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CD7E9FA-ECDC-0485-CB1E-1F951B2057EA}"/>
              </a:ext>
            </a:extLst>
          </p:cNvPr>
          <p:cNvSpPr>
            <a:spLocks noGrp="1"/>
          </p:cNvSpPr>
          <p:nvPr>
            <p:ph type="title"/>
          </p:nvPr>
        </p:nvSpPr>
        <p:spPr/>
        <p:txBody>
          <a:bodyPr>
            <a:normAutofit fontScale="90000"/>
          </a:bodyPr>
          <a:lstStyle/>
          <a:p>
            <a:r>
              <a:rPr lang="nl-BE" sz="3600" b="1" dirty="0">
                <a:solidFill>
                  <a:srgbClr val="005DAA"/>
                </a:solidFill>
              </a:rPr>
              <a:t>Hoe gebeurt verandering? Aandacht voor mechanismen en kwaliteit</a:t>
            </a:r>
          </a:p>
        </p:txBody>
      </p:sp>
      <p:sp>
        <p:nvSpPr>
          <p:cNvPr id="3" name="Tijdelijke aanduiding voor inhoud 2">
            <a:extLst>
              <a:ext uri="{FF2B5EF4-FFF2-40B4-BE49-F238E27FC236}">
                <a16:creationId xmlns:a16="http://schemas.microsoft.com/office/drawing/2014/main" id="{23E646C1-F76B-2A5D-2617-26AF27F5E604}"/>
              </a:ext>
            </a:extLst>
          </p:cNvPr>
          <p:cNvSpPr>
            <a:spLocks noGrp="1"/>
          </p:cNvSpPr>
          <p:nvPr>
            <p:ph idx="1"/>
          </p:nvPr>
        </p:nvSpPr>
        <p:spPr/>
        <p:txBody>
          <a:bodyPr>
            <a:normAutofit fontScale="77500" lnSpcReduction="20000"/>
          </a:bodyPr>
          <a:lstStyle/>
          <a:p>
            <a:r>
              <a:rPr lang="nl-BE" dirty="0"/>
              <a:t>Wat is een mechanisme? </a:t>
            </a:r>
          </a:p>
          <a:p>
            <a:pPr lvl="1"/>
            <a:r>
              <a:rPr lang="nl-BE" dirty="0"/>
              <a:t>Hoe de doelgroep(en) ingaan op wat de stad aanbiedt (hun respons) en welke ervaring maakt dat ze ermee aan de slag gaan.</a:t>
            </a:r>
          </a:p>
          <a:p>
            <a:pPr marL="457200" lvl="1" indent="0">
              <a:buNone/>
            </a:pPr>
            <a:endParaRPr lang="nl-BE" dirty="0"/>
          </a:p>
          <a:p>
            <a:r>
              <a:rPr lang="nl-BE" dirty="0"/>
              <a:t>Wat is kwaliteit?</a:t>
            </a:r>
          </a:p>
          <a:p>
            <a:pPr lvl="1"/>
            <a:r>
              <a:rPr lang="nl-BE" kern="1200" dirty="0">
                <a:solidFill>
                  <a:srgbClr val="000000"/>
                </a:solidFill>
                <a:effectLst/>
                <a:latin typeface="Calibri" panose="020F0502020204030204" pitchFamily="34" charset="0"/>
                <a:ea typeface="+mn-ea"/>
                <a:cs typeface="+mn-cs"/>
              </a:rPr>
              <a:t>Hoe de activit</a:t>
            </a:r>
            <a:r>
              <a:rPr lang="nl-BE" dirty="0">
                <a:solidFill>
                  <a:srgbClr val="000000"/>
                </a:solidFill>
                <a:latin typeface="Calibri" panose="020F0502020204030204" pitchFamily="34" charset="0"/>
              </a:rPr>
              <a:t>eiten gepland worden, op zo’n manier dat ze de gewenste respons bij de doelgroepen teweeg brengen</a:t>
            </a:r>
          </a:p>
          <a:p>
            <a:pPr lvl="1"/>
            <a:endParaRPr lang="nl-BE" kern="1200" dirty="0">
              <a:solidFill>
                <a:srgbClr val="000000"/>
              </a:solidFill>
              <a:effectLst/>
              <a:latin typeface="Calibri" panose="020F0502020204030204" pitchFamily="34" charset="0"/>
              <a:ea typeface="+mn-ea"/>
              <a:cs typeface="+mn-cs"/>
            </a:endParaRPr>
          </a:p>
          <a:p>
            <a:r>
              <a:rPr lang="nl-BE" dirty="0">
                <a:solidFill>
                  <a:srgbClr val="000000"/>
                </a:solidFill>
                <a:latin typeface="Calibri" panose="020F0502020204030204" pitchFamily="34" charset="0"/>
              </a:rPr>
              <a:t>Waarom belangrijk om dit expliciet te benoemen? </a:t>
            </a:r>
          </a:p>
          <a:p>
            <a:pPr lvl="1"/>
            <a:r>
              <a:rPr lang="nl-BE" dirty="0">
                <a:solidFill>
                  <a:srgbClr val="000000"/>
                </a:solidFill>
                <a:latin typeface="Calibri" panose="020F0502020204030204" pitchFamily="34" charset="0"/>
              </a:rPr>
              <a:t>omdat dit gaat over factoren die een effect hebben op de resultaten. Dit laat je toe om te begrijpen hoe verandering gebeurt en om te weten waar je precies kan/moet bijsturen</a:t>
            </a:r>
            <a:endParaRPr lang="nl-BE" kern="1200" dirty="0">
              <a:solidFill>
                <a:srgbClr val="000000"/>
              </a:solidFill>
              <a:effectLst/>
              <a:latin typeface="Calibri" panose="020F0502020204030204" pitchFamily="34" charset="0"/>
              <a:ea typeface="+mn-ea"/>
              <a:cs typeface="+mn-cs"/>
            </a:endParaRPr>
          </a:p>
          <a:p>
            <a:endParaRPr lang="nl-BE" dirty="0"/>
          </a:p>
          <a:p>
            <a:pPr marL="0" indent="0">
              <a:buNone/>
            </a:pPr>
            <a:endParaRPr lang="nl-BE" dirty="0"/>
          </a:p>
          <a:p>
            <a:pPr marL="0" indent="0">
              <a:buNone/>
            </a:pPr>
            <a:endParaRPr lang="nl-BE" dirty="0"/>
          </a:p>
        </p:txBody>
      </p:sp>
    </p:spTree>
    <p:extLst>
      <p:ext uri="{BB962C8B-B14F-4D97-AF65-F5344CB8AC3E}">
        <p14:creationId xmlns:p14="http://schemas.microsoft.com/office/powerpoint/2010/main" val="362831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el 1">
            <a:extLst>
              <a:ext uri="{FF2B5EF4-FFF2-40B4-BE49-F238E27FC236}">
                <a16:creationId xmlns:a16="http://schemas.microsoft.com/office/drawing/2014/main" id="{E15658A5-F330-85D6-3B48-69F0DD8EA27C}"/>
              </a:ext>
            </a:extLst>
          </p:cNvPr>
          <p:cNvSpPr>
            <a:spLocks noGrp="1" noChangeArrowheads="1"/>
          </p:cNvSpPr>
          <p:nvPr>
            <p:ph type="title"/>
          </p:nvPr>
        </p:nvSpPr>
        <p:spPr>
          <a:xfrm>
            <a:off x="395288" y="566738"/>
            <a:ext cx="7866062" cy="685800"/>
          </a:xfrm>
        </p:spPr>
        <p:txBody>
          <a:bodyPr>
            <a:noAutofit/>
          </a:bodyPr>
          <a:lstStyle/>
          <a:p>
            <a:r>
              <a:rPr lang="nl-BE" altLang="nl-BE" sz="3200" b="1" dirty="0">
                <a:solidFill>
                  <a:srgbClr val="005DAA"/>
                </a:solidFill>
              </a:rPr>
              <a:t>Mechanismen en kwaliteit: de ontbijtclub als voorbeeld</a:t>
            </a:r>
          </a:p>
        </p:txBody>
      </p:sp>
      <p:sp>
        <p:nvSpPr>
          <p:cNvPr id="89091" name="Tijdelijke aanduiding voor inhoud 2">
            <a:extLst>
              <a:ext uri="{FF2B5EF4-FFF2-40B4-BE49-F238E27FC236}">
                <a16:creationId xmlns:a16="http://schemas.microsoft.com/office/drawing/2014/main" id="{FD0009EB-4852-33B1-F337-DE3D24953276}"/>
              </a:ext>
            </a:extLst>
          </p:cNvPr>
          <p:cNvSpPr>
            <a:spLocks noGrp="1" noChangeArrowheads="1"/>
          </p:cNvSpPr>
          <p:nvPr>
            <p:ph idx="1"/>
          </p:nvPr>
        </p:nvSpPr>
        <p:spPr>
          <a:xfrm>
            <a:off x="958767" y="1858962"/>
            <a:ext cx="7505700" cy="2808288"/>
          </a:xfrm>
        </p:spPr>
        <p:txBody>
          <a:bodyPr>
            <a:normAutofit/>
          </a:bodyPr>
          <a:lstStyle/>
          <a:p>
            <a:r>
              <a:rPr lang="nl-BE" altLang="nl-BE" dirty="0"/>
              <a:t>Mechanisme (respons bij de doelgroep=kinderen)</a:t>
            </a:r>
          </a:p>
          <a:p>
            <a:r>
              <a:rPr lang="nl-BE" altLang="nl-BE" dirty="0"/>
              <a:t>Outcome: de verandering bij de kinderen</a:t>
            </a:r>
          </a:p>
        </p:txBody>
      </p:sp>
      <p:sp>
        <p:nvSpPr>
          <p:cNvPr id="89092" name="Tekstvak 1">
            <a:extLst>
              <a:ext uri="{FF2B5EF4-FFF2-40B4-BE49-F238E27FC236}">
                <a16:creationId xmlns:a16="http://schemas.microsoft.com/office/drawing/2014/main" id="{C86B19A3-DD78-E512-722B-CA337AB8E016}"/>
              </a:ext>
            </a:extLst>
          </p:cNvPr>
          <p:cNvSpPr txBox="1">
            <a:spLocks noChangeArrowheads="1"/>
          </p:cNvSpPr>
          <p:nvPr/>
        </p:nvSpPr>
        <p:spPr bwMode="auto">
          <a:xfrm>
            <a:off x="908385" y="4217392"/>
            <a:ext cx="1295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0"/>
              </a:spcBef>
              <a:buClrTx/>
              <a:buFontTx/>
              <a:buNone/>
            </a:pPr>
            <a:r>
              <a:rPr lang="nl-BE" altLang="nl-BE" sz="1800" b="0" dirty="0">
                <a:solidFill>
                  <a:schemeClr val="tx1"/>
                </a:solidFill>
                <a:latin typeface="Times New Roman" panose="02020603050405020304" pitchFamily="18" charset="0"/>
              </a:rPr>
              <a:t>Ontbijtclub op school: </a:t>
            </a:r>
            <a:r>
              <a:rPr lang="nl-BE" altLang="nl-BE" sz="1800" b="0" dirty="0">
                <a:solidFill>
                  <a:schemeClr val="accent1"/>
                </a:solidFill>
                <a:latin typeface="Times New Roman" panose="02020603050405020304" pitchFamily="18" charset="0"/>
              </a:rPr>
              <a:t>gezond</a:t>
            </a:r>
            <a:r>
              <a:rPr lang="nl-BE" altLang="nl-BE" sz="1800" b="0" dirty="0">
                <a:solidFill>
                  <a:schemeClr val="tx1"/>
                </a:solidFill>
                <a:latin typeface="Times New Roman" panose="02020603050405020304" pitchFamily="18" charset="0"/>
              </a:rPr>
              <a:t>, </a:t>
            </a:r>
            <a:r>
              <a:rPr lang="nl-BE" altLang="nl-BE" sz="1800" b="0" dirty="0">
                <a:solidFill>
                  <a:schemeClr val="accent1"/>
                </a:solidFill>
                <a:latin typeface="Times New Roman" panose="02020603050405020304" pitchFamily="18" charset="0"/>
              </a:rPr>
              <a:t>gezellig</a:t>
            </a:r>
            <a:r>
              <a:rPr lang="nl-BE" altLang="nl-BE" sz="1800" b="0" dirty="0">
                <a:solidFill>
                  <a:schemeClr val="tx1"/>
                </a:solidFill>
                <a:latin typeface="Times New Roman" panose="02020603050405020304" pitchFamily="18" charset="0"/>
              </a:rPr>
              <a:t>, </a:t>
            </a:r>
            <a:r>
              <a:rPr lang="nl-BE" altLang="nl-BE" sz="1800" b="0" dirty="0">
                <a:solidFill>
                  <a:schemeClr val="accent1"/>
                </a:solidFill>
                <a:latin typeface="Times New Roman" panose="02020603050405020304" pitchFamily="18" charset="0"/>
              </a:rPr>
              <a:t>supervisie </a:t>
            </a:r>
          </a:p>
        </p:txBody>
      </p:sp>
      <p:sp>
        <p:nvSpPr>
          <p:cNvPr id="89093" name="Tekstvak 2">
            <a:extLst>
              <a:ext uri="{FF2B5EF4-FFF2-40B4-BE49-F238E27FC236}">
                <a16:creationId xmlns:a16="http://schemas.microsoft.com/office/drawing/2014/main" id="{4301EE1B-244E-5C82-EFE4-E973E5A296BA}"/>
              </a:ext>
            </a:extLst>
          </p:cNvPr>
          <p:cNvSpPr txBox="1">
            <a:spLocks noChangeArrowheads="1"/>
          </p:cNvSpPr>
          <p:nvPr/>
        </p:nvSpPr>
        <p:spPr bwMode="auto">
          <a:xfrm>
            <a:off x="2481430" y="4775168"/>
            <a:ext cx="14763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0"/>
              </a:spcBef>
              <a:buClrTx/>
              <a:buFontTx/>
              <a:buNone/>
            </a:pPr>
            <a:r>
              <a:rPr lang="nl-BE" altLang="nl-BE" sz="1800" b="0" dirty="0">
                <a:solidFill>
                  <a:schemeClr val="tx1"/>
                </a:solidFill>
                <a:latin typeface="Times New Roman" panose="02020603050405020304" pitchFamily="18" charset="0"/>
              </a:rPr>
              <a:t>Context:</a:t>
            </a:r>
          </a:p>
          <a:p>
            <a:pPr>
              <a:spcBef>
                <a:spcPct val="0"/>
              </a:spcBef>
              <a:buClrTx/>
              <a:buFontTx/>
              <a:buNone/>
            </a:pPr>
            <a:r>
              <a:rPr lang="nl-BE" altLang="nl-BE" sz="1800" b="0" dirty="0">
                <a:solidFill>
                  <a:schemeClr val="tx1"/>
                </a:solidFill>
                <a:latin typeface="Times New Roman" panose="02020603050405020304" pitchFamily="18" charset="0"/>
              </a:rPr>
              <a:t>Armoede in gezinnen</a:t>
            </a:r>
          </a:p>
        </p:txBody>
      </p:sp>
      <p:sp>
        <p:nvSpPr>
          <p:cNvPr id="89094" name="Tekstvak 3">
            <a:extLst>
              <a:ext uri="{FF2B5EF4-FFF2-40B4-BE49-F238E27FC236}">
                <a16:creationId xmlns:a16="http://schemas.microsoft.com/office/drawing/2014/main" id="{3349FA0B-7D99-09D1-A1C9-36451DBEA017}"/>
              </a:ext>
            </a:extLst>
          </p:cNvPr>
          <p:cNvSpPr txBox="1">
            <a:spLocks noChangeArrowheads="1"/>
          </p:cNvSpPr>
          <p:nvPr/>
        </p:nvSpPr>
        <p:spPr bwMode="auto">
          <a:xfrm>
            <a:off x="4235450" y="5186363"/>
            <a:ext cx="2906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0"/>
              </a:spcBef>
              <a:buClrTx/>
              <a:buNone/>
            </a:pPr>
            <a:r>
              <a:rPr lang="nl-BE" altLang="nl-BE" sz="1800" b="0" dirty="0">
                <a:solidFill>
                  <a:schemeClr val="accent1"/>
                </a:solidFill>
                <a:latin typeface="Times New Roman" panose="02020603050405020304" pitchFamily="18" charset="0"/>
              </a:rPr>
              <a:t>Minder isolatie</a:t>
            </a:r>
          </a:p>
        </p:txBody>
      </p:sp>
      <p:sp>
        <p:nvSpPr>
          <p:cNvPr id="89095" name="Tekstvak 4">
            <a:extLst>
              <a:ext uri="{FF2B5EF4-FFF2-40B4-BE49-F238E27FC236}">
                <a16:creationId xmlns:a16="http://schemas.microsoft.com/office/drawing/2014/main" id="{D92EBA9C-C114-BF10-1132-912184B4A3A6}"/>
              </a:ext>
            </a:extLst>
          </p:cNvPr>
          <p:cNvSpPr txBox="1">
            <a:spLocks noChangeArrowheads="1"/>
          </p:cNvSpPr>
          <p:nvPr/>
        </p:nvSpPr>
        <p:spPr bwMode="auto">
          <a:xfrm>
            <a:off x="4235450" y="5661025"/>
            <a:ext cx="2906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0"/>
              </a:spcBef>
              <a:buClrTx/>
              <a:buNone/>
            </a:pPr>
            <a:r>
              <a:rPr lang="nl-BE" altLang="nl-BE" sz="1800" b="0" dirty="0">
                <a:solidFill>
                  <a:schemeClr val="accent1"/>
                </a:solidFill>
                <a:latin typeface="Times New Roman" panose="02020603050405020304" pitchFamily="18" charset="0"/>
              </a:rPr>
              <a:t>Kans om hulp te vragen</a:t>
            </a:r>
          </a:p>
        </p:txBody>
      </p:sp>
      <p:sp>
        <p:nvSpPr>
          <p:cNvPr id="89096" name="Tekstvak 5">
            <a:extLst>
              <a:ext uri="{FF2B5EF4-FFF2-40B4-BE49-F238E27FC236}">
                <a16:creationId xmlns:a16="http://schemas.microsoft.com/office/drawing/2014/main" id="{8AA50746-52BF-82C2-A5FC-B52A7D9C9957}"/>
              </a:ext>
            </a:extLst>
          </p:cNvPr>
          <p:cNvSpPr txBox="1">
            <a:spLocks noChangeArrowheads="1"/>
          </p:cNvSpPr>
          <p:nvPr/>
        </p:nvSpPr>
        <p:spPr bwMode="auto">
          <a:xfrm>
            <a:off x="7019925" y="4772025"/>
            <a:ext cx="20161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0"/>
              </a:spcBef>
              <a:buClrTx/>
              <a:buFontTx/>
              <a:buNone/>
            </a:pPr>
            <a:r>
              <a:rPr lang="nl-BE" altLang="nl-BE" sz="1800" b="0" dirty="0">
                <a:solidFill>
                  <a:schemeClr val="tx1"/>
                </a:solidFill>
                <a:latin typeface="Times New Roman" panose="02020603050405020304" pitchFamily="18" charset="0"/>
              </a:rPr>
              <a:t>Outcome:</a:t>
            </a:r>
          </a:p>
          <a:p>
            <a:pPr>
              <a:spcBef>
                <a:spcPct val="0"/>
              </a:spcBef>
              <a:buClrTx/>
              <a:buFontTx/>
              <a:buNone/>
            </a:pPr>
            <a:r>
              <a:rPr lang="nl-BE" altLang="nl-BE" sz="1800" b="0" dirty="0">
                <a:solidFill>
                  <a:schemeClr val="tx1"/>
                </a:solidFill>
                <a:latin typeface="Times New Roman" panose="02020603050405020304" pitchFamily="18" charset="0"/>
              </a:rPr>
              <a:t>Betere school-resultaten</a:t>
            </a:r>
          </a:p>
        </p:txBody>
      </p:sp>
      <p:sp>
        <p:nvSpPr>
          <p:cNvPr id="89097" name="Tekstvak 6">
            <a:extLst>
              <a:ext uri="{FF2B5EF4-FFF2-40B4-BE49-F238E27FC236}">
                <a16:creationId xmlns:a16="http://schemas.microsoft.com/office/drawing/2014/main" id="{6A9B3E07-8B81-6270-F94D-298ADF661342}"/>
              </a:ext>
            </a:extLst>
          </p:cNvPr>
          <p:cNvSpPr txBox="1">
            <a:spLocks noChangeArrowheads="1"/>
          </p:cNvSpPr>
          <p:nvPr/>
        </p:nvSpPr>
        <p:spPr bwMode="auto">
          <a:xfrm>
            <a:off x="4235450" y="4724400"/>
            <a:ext cx="2906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0"/>
              </a:spcBef>
              <a:buClrTx/>
              <a:buFontTx/>
              <a:buNone/>
            </a:pPr>
            <a:r>
              <a:rPr lang="nl-BE" altLang="nl-BE" sz="1800" b="0" dirty="0">
                <a:solidFill>
                  <a:schemeClr val="accent1"/>
                </a:solidFill>
                <a:latin typeface="Times New Roman" panose="02020603050405020304" pitchFamily="18" charset="0"/>
              </a:rPr>
              <a:t>Energie voor de dag</a:t>
            </a:r>
          </a:p>
        </p:txBody>
      </p:sp>
      <p:sp>
        <p:nvSpPr>
          <p:cNvPr id="2" name="Tekstvak 2">
            <a:extLst>
              <a:ext uri="{FF2B5EF4-FFF2-40B4-BE49-F238E27FC236}">
                <a16:creationId xmlns:a16="http://schemas.microsoft.com/office/drawing/2014/main" id="{194987DC-222F-165C-4EDE-758CC21EF6F8}"/>
              </a:ext>
            </a:extLst>
          </p:cNvPr>
          <p:cNvSpPr txBox="1">
            <a:spLocks noChangeArrowheads="1"/>
          </p:cNvSpPr>
          <p:nvPr/>
        </p:nvSpPr>
        <p:spPr bwMode="auto">
          <a:xfrm>
            <a:off x="4415589" y="3805333"/>
            <a:ext cx="16242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0"/>
              </a:spcBef>
              <a:buClrTx/>
              <a:buFontTx/>
              <a:buNone/>
            </a:pPr>
            <a:r>
              <a:rPr lang="nl-BE" altLang="nl-BE" sz="1800" dirty="0">
                <a:solidFill>
                  <a:schemeClr val="accent1"/>
                </a:solidFill>
                <a:latin typeface="Times New Roman" panose="02020603050405020304" pitchFamily="18" charset="0"/>
              </a:rPr>
              <a:t>Mechanismen</a:t>
            </a:r>
          </a:p>
        </p:txBody>
      </p:sp>
      <p:sp>
        <p:nvSpPr>
          <p:cNvPr id="3" name="Pijl: omlaag 2">
            <a:extLst>
              <a:ext uri="{FF2B5EF4-FFF2-40B4-BE49-F238E27FC236}">
                <a16:creationId xmlns:a16="http://schemas.microsoft.com/office/drawing/2014/main" id="{71AD379C-695D-74B5-BF38-B6B96595706D}"/>
              </a:ext>
            </a:extLst>
          </p:cNvPr>
          <p:cNvSpPr/>
          <p:nvPr/>
        </p:nvSpPr>
        <p:spPr>
          <a:xfrm>
            <a:off x="4860758" y="4174665"/>
            <a:ext cx="385010" cy="44496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p>
        </p:txBody>
      </p:sp>
      <p:sp>
        <p:nvSpPr>
          <p:cNvPr id="4" name="Tekstvak 2">
            <a:extLst>
              <a:ext uri="{FF2B5EF4-FFF2-40B4-BE49-F238E27FC236}">
                <a16:creationId xmlns:a16="http://schemas.microsoft.com/office/drawing/2014/main" id="{90CEDADF-A786-FC60-FFAF-80ACF4A1ABF1}"/>
              </a:ext>
            </a:extLst>
          </p:cNvPr>
          <p:cNvSpPr txBox="1">
            <a:spLocks noChangeArrowheads="1"/>
          </p:cNvSpPr>
          <p:nvPr/>
        </p:nvSpPr>
        <p:spPr bwMode="auto">
          <a:xfrm>
            <a:off x="1025525" y="6326700"/>
            <a:ext cx="14763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0"/>
              </a:spcBef>
              <a:buClrTx/>
              <a:buFontTx/>
              <a:buNone/>
            </a:pPr>
            <a:r>
              <a:rPr lang="nl-BE" altLang="nl-BE" sz="1800" dirty="0">
                <a:solidFill>
                  <a:schemeClr val="accent1"/>
                </a:solidFill>
                <a:latin typeface="Times New Roman" panose="02020603050405020304" pitchFamily="18" charset="0"/>
              </a:rPr>
              <a:t>Kwaliteit</a:t>
            </a:r>
          </a:p>
        </p:txBody>
      </p:sp>
      <p:sp>
        <p:nvSpPr>
          <p:cNvPr id="5" name="Pijl: omhoog 4">
            <a:extLst>
              <a:ext uri="{FF2B5EF4-FFF2-40B4-BE49-F238E27FC236}">
                <a16:creationId xmlns:a16="http://schemas.microsoft.com/office/drawing/2014/main" id="{873CD5F8-F8C6-E598-2241-F7AA861C3F8A}"/>
              </a:ext>
            </a:extLst>
          </p:cNvPr>
          <p:cNvSpPr/>
          <p:nvPr/>
        </p:nvSpPr>
        <p:spPr>
          <a:xfrm>
            <a:off x="1299410" y="5803859"/>
            <a:ext cx="288758" cy="45410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B673D-1D27-8009-A034-3A78C069A04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1CADF6A-CB79-690F-2B03-74C7A1C4EC6E}"/>
              </a:ext>
            </a:extLst>
          </p:cNvPr>
          <p:cNvSpPr>
            <a:spLocks noGrp="1"/>
          </p:cNvSpPr>
          <p:nvPr>
            <p:ph type="title"/>
          </p:nvPr>
        </p:nvSpPr>
        <p:spPr>
          <a:xfrm>
            <a:off x="457200" y="274638"/>
            <a:ext cx="8229600" cy="697219"/>
          </a:xfrm>
        </p:spPr>
        <p:txBody>
          <a:bodyPr>
            <a:noAutofit/>
          </a:bodyPr>
          <a:lstStyle/>
          <a:p>
            <a:r>
              <a:rPr lang="nl-BE" sz="3200" b="1" dirty="0">
                <a:solidFill>
                  <a:srgbClr val="005DAA"/>
                </a:solidFill>
              </a:rPr>
              <a:t>Ubuntu : mechanismen en kwaliteit</a:t>
            </a:r>
          </a:p>
        </p:txBody>
      </p:sp>
      <p:graphicFrame>
        <p:nvGraphicFramePr>
          <p:cNvPr id="4" name="Tijdelijke aanduiding voor inhoud 3">
            <a:extLst>
              <a:ext uri="{FF2B5EF4-FFF2-40B4-BE49-F238E27FC236}">
                <a16:creationId xmlns:a16="http://schemas.microsoft.com/office/drawing/2014/main" id="{2C708EF6-E168-ACB6-959A-7DDF83C9936E}"/>
              </a:ext>
            </a:extLst>
          </p:cNvPr>
          <p:cNvGraphicFramePr>
            <a:graphicFrameLocks noGrp="1"/>
          </p:cNvGraphicFramePr>
          <p:nvPr>
            <p:ph idx="1"/>
            <p:extLst>
              <p:ext uri="{D42A27DB-BD31-4B8C-83A1-F6EECF244321}">
                <p14:modId xmlns:p14="http://schemas.microsoft.com/office/powerpoint/2010/main" val="3639696880"/>
              </p:ext>
            </p:extLst>
          </p:nvPr>
        </p:nvGraphicFramePr>
        <p:xfrm>
          <a:off x="144780" y="1487381"/>
          <a:ext cx="8854440" cy="5124812"/>
        </p:xfrm>
        <a:graphic>
          <a:graphicData uri="http://schemas.openxmlformats.org/drawingml/2006/table">
            <a:tbl>
              <a:tblPr firstRow="1" bandRow="1">
                <a:tableStyleId>{5C22544A-7EE6-4342-B048-85BDC9FD1C3A}</a:tableStyleId>
              </a:tblPr>
              <a:tblGrid>
                <a:gridCol w="1938663">
                  <a:extLst>
                    <a:ext uri="{9D8B030D-6E8A-4147-A177-3AD203B41FA5}">
                      <a16:colId xmlns:a16="http://schemas.microsoft.com/office/drawing/2014/main" val="4036561665"/>
                    </a:ext>
                  </a:extLst>
                </a:gridCol>
                <a:gridCol w="6915777">
                  <a:extLst>
                    <a:ext uri="{9D8B030D-6E8A-4147-A177-3AD203B41FA5}">
                      <a16:colId xmlns:a16="http://schemas.microsoft.com/office/drawing/2014/main" val="734130826"/>
                    </a:ext>
                  </a:extLst>
                </a:gridCol>
              </a:tblGrid>
              <a:tr h="686338">
                <a:tc>
                  <a:txBody>
                    <a:bodyPr/>
                    <a:lstStyle/>
                    <a:p>
                      <a:r>
                        <a:rPr lang="nl-BE" sz="2000" dirty="0"/>
                        <a:t>Overzicht informatie-nood </a:t>
                      </a:r>
                    </a:p>
                  </a:txBody>
                  <a:tcPr/>
                </a:tc>
                <a:tc>
                  <a:txBody>
                    <a:bodyPr/>
                    <a:lstStyle/>
                    <a:p>
                      <a:r>
                        <a:rPr lang="nl-BE" sz="2000" dirty="0"/>
                        <a:t> informatie te verzamelen over onderstaande punten (shortlist)</a:t>
                      </a:r>
                    </a:p>
                  </a:txBody>
                  <a:tcPr/>
                </a:tc>
                <a:extLst>
                  <a:ext uri="{0D108BD9-81ED-4DB2-BD59-A6C34878D82A}">
                    <a16:rowId xmlns:a16="http://schemas.microsoft.com/office/drawing/2014/main" val="542201353"/>
                  </a:ext>
                </a:extLst>
              </a:tr>
              <a:tr h="2171517">
                <a:tc>
                  <a:txBody>
                    <a:bodyPr/>
                    <a:lstStyle/>
                    <a:p>
                      <a:r>
                        <a:rPr lang="nl-BE" sz="2000" dirty="0"/>
                        <a:t>Kwaliteit van uitvoering</a:t>
                      </a:r>
                    </a:p>
                  </a:txBody>
                  <a:tcPr/>
                </a:tc>
                <a:tc>
                  <a:txBody>
                    <a:bodyPr/>
                    <a:lstStyle/>
                    <a:p>
                      <a:pPr marL="285750" indent="-285750">
                        <a:buFont typeface="Arial" panose="020B0604020202020204" pitchFamily="34" charset="0"/>
                        <a:buChar char="•"/>
                      </a:pPr>
                      <a:r>
                        <a:rPr lang="nl-BE" sz="2000" b="0" dirty="0"/>
                        <a:t>Coördinatie is verbindend en responsief </a:t>
                      </a:r>
                    </a:p>
                    <a:p>
                      <a:pPr marL="285750" indent="-285750">
                        <a:buFont typeface="Arial" panose="020B0604020202020204" pitchFamily="34" charset="0"/>
                        <a:buChar char="•"/>
                      </a:pPr>
                      <a:r>
                        <a:rPr lang="nl-BE" sz="2000" b="0" dirty="0"/>
                        <a:t>Goede uitwerking (theoretisch) van thema door de stad: overlast, veiligheid, eenzaamheid en hoe dat door verschillende betrokkenen ervaren kan worden</a:t>
                      </a:r>
                    </a:p>
                    <a:p>
                      <a:pPr marL="285750" indent="-285750">
                        <a:buFont typeface="Arial" panose="020B0604020202020204" pitchFamily="34" charset="0"/>
                        <a:buChar char="•"/>
                      </a:pPr>
                      <a:r>
                        <a:rPr lang="nl-BE" sz="2000" b="0" dirty="0"/>
                        <a:t>Subsidiereglement stimuleert innovatie in activiteiten van jongerenorganisaties</a:t>
                      </a:r>
                    </a:p>
                  </a:txBody>
                  <a:tcPr/>
                </a:tc>
                <a:extLst>
                  <a:ext uri="{0D108BD9-81ED-4DB2-BD59-A6C34878D82A}">
                    <a16:rowId xmlns:a16="http://schemas.microsoft.com/office/drawing/2014/main" val="3774201605"/>
                  </a:ext>
                </a:extLst>
              </a:tr>
              <a:tr h="2252255">
                <a:tc>
                  <a:txBody>
                    <a:bodyPr/>
                    <a:lstStyle/>
                    <a:p>
                      <a:r>
                        <a:rPr lang="nl-BE" sz="2000" dirty="0"/>
                        <a:t>Mechanismen</a:t>
                      </a:r>
                    </a:p>
                  </a:txBody>
                  <a:tcPr/>
                </a:tc>
                <a:tc>
                  <a:txBody>
                    <a:bodyPr/>
                    <a:lstStyle/>
                    <a:p>
                      <a:pPr marL="285750" indent="-285750">
                        <a:buFont typeface="Arial" panose="020B0604020202020204" pitchFamily="34" charset="0"/>
                        <a:buChar char="•"/>
                      </a:pPr>
                      <a:r>
                        <a:rPr lang="nl-BE" sz="2000" b="0" dirty="0"/>
                        <a:t>Organisaties, jeugdwerkers, politie en jongeren voelen zich gehoord</a:t>
                      </a:r>
                    </a:p>
                    <a:p>
                      <a:pPr marL="285750" indent="-285750">
                        <a:buFont typeface="Arial" panose="020B0604020202020204" pitchFamily="34" charset="0"/>
                        <a:buChar char="•"/>
                      </a:pPr>
                      <a:r>
                        <a:rPr lang="nl-BE" sz="2000" b="0" dirty="0"/>
                        <a:t>Jongerenorganisaties zijn gemotiveerd door het subsidiereglement</a:t>
                      </a:r>
                    </a:p>
                    <a:p>
                      <a:pPr marL="285750" indent="-285750">
                        <a:buFont typeface="Arial" panose="020B0604020202020204" pitchFamily="34" charset="0"/>
                        <a:buChar char="•"/>
                      </a:pPr>
                      <a:r>
                        <a:rPr lang="nl-BE" sz="2000" b="0" dirty="0"/>
                        <a:t>Jongeren zijn enthousiast over het verkennen van oplossingen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2000" b="0" dirty="0"/>
                        <a:t>Organisaties, jeugdwerkers, politie en jongeren merken vooruitgang op </a:t>
                      </a:r>
                    </a:p>
                  </a:txBody>
                  <a:tcPr/>
                </a:tc>
                <a:extLst>
                  <a:ext uri="{0D108BD9-81ED-4DB2-BD59-A6C34878D82A}">
                    <a16:rowId xmlns:a16="http://schemas.microsoft.com/office/drawing/2014/main" val="673419808"/>
                  </a:ext>
                </a:extLst>
              </a:tr>
            </a:tbl>
          </a:graphicData>
        </a:graphic>
      </p:graphicFrame>
      <p:pic>
        <p:nvPicPr>
          <p:cNvPr id="3" name="Afbeelding 2">
            <a:extLst>
              <a:ext uri="{FF2B5EF4-FFF2-40B4-BE49-F238E27FC236}">
                <a16:creationId xmlns:a16="http://schemas.microsoft.com/office/drawing/2014/main" id="{0818C34F-99E0-CD03-E37D-5DF1F9A4D88A}"/>
              </a:ext>
            </a:extLst>
          </p:cNvPr>
          <p:cNvPicPr>
            <a:picLocks noChangeAspect="1"/>
          </p:cNvPicPr>
          <p:nvPr/>
        </p:nvPicPr>
        <p:blipFill>
          <a:blip r:embed="rId3"/>
          <a:stretch>
            <a:fillRect/>
          </a:stretch>
        </p:blipFill>
        <p:spPr>
          <a:xfrm>
            <a:off x="600350" y="60383"/>
            <a:ext cx="969348" cy="975445"/>
          </a:xfrm>
          <a:prstGeom prst="rect">
            <a:avLst/>
          </a:prstGeom>
        </p:spPr>
      </p:pic>
    </p:spTree>
    <p:extLst>
      <p:ext uri="{BB962C8B-B14F-4D97-AF65-F5344CB8AC3E}">
        <p14:creationId xmlns:p14="http://schemas.microsoft.com/office/powerpoint/2010/main" val="21778099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EDA01E-9470-7CA5-4554-7F0DB863AF23}"/>
              </a:ext>
            </a:extLst>
          </p:cNvPr>
          <p:cNvSpPr>
            <a:spLocks noGrp="1"/>
          </p:cNvSpPr>
          <p:nvPr>
            <p:ph type="title"/>
          </p:nvPr>
        </p:nvSpPr>
        <p:spPr/>
        <p:txBody>
          <a:bodyPr>
            <a:normAutofit/>
          </a:bodyPr>
          <a:lstStyle/>
          <a:p>
            <a:r>
              <a:rPr lang="nl-BE" sz="3200" b="1" dirty="0">
                <a:solidFill>
                  <a:srgbClr val="005DAA"/>
                </a:solidFill>
              </a:rPr>
              <a:t>Oefening: instructies</a:t>
            </a:r>
          </a:p>
        </p:txBody>
      </p:sp>
      <p:sp>
        <p:nvSpPr>
          <p:cNvPr id="3" name="Tijdelijke aanduiding voor inhoud 2">
            <a:extLst>
              <a:ext uri="{FF2B5EF4-FFF2-40B4-BE49-F238E27FC236}">
                <a16:creationId xmlns:a16="http://schemas.microsoft.com/office/drawing/2014/main" id="{85E38C75-91E5-3EB1-FA65-FB497FB5E4CE}"/>
              </a:ext>
            </a:extLst>
          </p:cNvPr>
          <p:cNvSpPr>
            <a:spLocks noGrp="1"/>
          </p:cNvSpPr>
          <p:nvPr>
            <p:ph idx="1"/>
          </p:nvPr>
        </p:nvSpPr>
        <p:spPr>
          <a:xfrm>
            <a:off x="457200" y="1600200"/>
            <a:ext cx="8229600" cy="4983162"/>
          </a:xfrm>
        </p:spPr>
        <p:txBody>
          <a:bodyPr>
            <a:normAutofit fontScale="92500" lnSpcReduction="10000"/>
          </a:bodyPr>
          <a:lstStyle/>
          <a:p>
            <a:r>
              <a:rPr lang="nl-BE" sz="2400" dirty="0"/>
              <a:t>Denk na over mechanismen en lijst ze op</a:t>
            </a:r>
          </a:p>
          <a:p>
            <a:pPr lvl="1"/>
            <a:r>
              <a:rPr lang="nl-BE" sz="2000" dirty="0"/>
              <a:t>Hoe wil je dat de doelgroep(en) zich voelt/denkt/zich gedraagt bij de uitvoering van de activiteiten?</a:t>
            </a:r>
          </a:p>
          <a:p>
            <a:pPr lvl="1"/>
            <a:r>
              <a:rPr lang="nl-BE" sz="2000" dirty="0"/>
              <a:t>Denk aan: gewaardeerd worden, gevoel hebben dat er geluisterd wordt, nadenken over hoe dingen anders kunnen, enthousiast zijn</a:t>
            </a:r>
          </a:p>
          <a:p>
            <a:pPr lvl="1"/>
            <a:r>
              <a:rPr lang="nl-BE" sz="2000" dirty="0"/>
              <a:t>Welke boodschap wil je dat de doelgroep onthoudt?</a:t>
            </a:r>
          </a:p>
          <a:p>
            <a:pPr lvl="1"/>
            <a:r>
              <a:rPr lang="nl-BE" sz="2000" dirty="0"/>
              <a:t>Etc.</a:t>
            </a:r>
          </a:p>
          <a:p>
            <a:endParaRPr lang="nl-BE" sz="2400" dirty="0"/>
          </a:p>
          <a:p>
            <a:r>
              <a:rPr lang="nl-BE" sz="2400" dirty="0"/>
              <a:t>Denk na over kwaliteit en lijst ze op</a:t>
            </a:r>
          </a:p>
          <a:p>
            <a:pPr lvl="1"/>
            <a:r>
              <a:rPr lang="nl-BE" sz="2000" dirty="0"/>
              <a:t>Wat zorgt ervoor dat de acties effect gaan hebben?</a:t>
            </a:r>
          </a:p>
          <a:p>
            <a:pPr lvl="1"/>
            <a:r>
              <a:rPr lang="nl-BE" sz="2000" dirty="0"/>
              <a:t>Wat is specifiek aan de acties (bijv. betrekken van onderzoekers, doordacht subsidiereglement, …)?</a:t>
            </a:r>
          </a:p>
          <a:p>
            <a:pPr lvl="1"/>
            <a:r>
              <a:rPr lang="nl-BE" sz="2000" dirty="0"/>
              <a:t>Hoe gaat de uitvoering gebeuren?</a:t>
            </a:r>
          </a:p>
          <a:p>
            <a:pPr lvl="1"/>
            <a:r>
              <a:rPr lang="nl-BE" sz="2000" dirty="0"/>
              <a:t>Wat is de attitude van de persoon (of het team) die de acties coördineert?</a:t>
            </a:r>
          </a:p>
          <a:p>
            <a:pPr lvl="1"/>
            <a:r>
              <a:rPr lang="nl-BE" sz="2000" dirty="0"/>
              <a:t>Etc.</a:t>
            </a:r>
          </a:p>
          <a:p>
            <a:endParaRPr lang="nl-BE" sz="2400" dirty="0"/>
          </a:p>
        </p:txBody>
      </p:sp>
    </p:spTree>
    <p:extLst>
      <p:ext uri="{BB962C8B-B14F-4D97-AF65-F5344CB8AC3E}">
        <p14:creationId xmlns:p14="http://schemas.microsoft.com/office/powerpoint/2010/main" val="19429125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711C-3179-EB9E-FF05-B5535C83E35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095E07B-D95B-99E1-A66E-DFA05CD4CB3E}"/>
              </a:ext>
            </a:extLst>
          </p:cNvPr>
          <p:cNvSpPr>
            <a:spLocks noGrp="1"/>
          </p:cNvSpPr>
          <p:nvPr>
            <p:ph type="title"/>
          </p:nvPr>
        </p:nvSpPr>
        <p:spPr>
          <a:xfrm>
            <a:off x="457200" y="274638"/>
            <a:ext cx="8229600" cy="280890"/>
          </a:xfrm>
        </p:spPr>
        <p:txBody>
          <a:bodyPr>
            <a:noAutofit/>
          </a:bodyPr>
          <a:lstStyle/>
          <a:p>
            <a:r>
              <a:rPr lang="nl-BE" sz="3200" b="1" dirty="0">
                <a:solidFill>
                  <a:srgbClr val="005DAA"/>
                </a:solidFill>
              </a:rPr>
              <a:t>Ubuntu</a:t>
            </a:r>
          </a:p>
        </p:txBody>
      </p:sp>
      <p:pic>
        <p:nvPicPr>
          <p:cNvPr id="4" name="Afbeelding 3">
            <a:extLst>
              <a:ext uri="{FF2B5EF4-FFF2-40B4-BE49-F238E27FC236}">
                <a16:creationId xmlns:a16="http://schemas.microsoft.com/office/drawing/2014/main" id="{875E195C-E9BF-33FA-F68C-B02949BCC302}"/>
              </a:ext>
            </a:extLst>
          </p:cNvPr>
          <p:cNvPicPr>
            <a:picLocks noChangeAspect="1"/>
          </p:cNvPicPr>
          <p:nvPr/>
        </p:nvPicPr>
        <p:blipFill>
          <a:blip r:embed="rId3"/>
          <a:stretch>
            <a:fillRect/>
          </a:stretch>
        </p:blipFill>
        <p:spPr>
          <a:xfrm>
            <a:off x="2715726" y="-29464"/>
            <a:ext cx="969348" cy="975445"/>
          </a:xfrm>
          <a:prstGeom prst="rect">
            <a:avLst/>
          </a:prstGeom>
        </p:spPr>
      </p:pic>
      <p:sp useBgFill="1">
        <p:nvSpPr>
          <p:cNvPr id="5" name="Rechthoek 4">
            <a:extLst>
              <a:ext uri="{FF2B5EF4-FFF2-40B4-BE49-F238E27FC236}">
                <a16:creationId xmlns:a16="http://schemas.microsoft.com/office/drawing/2014/main" id="{7AE3A47A-CD81-AA7C-3CA2-A2F2E8AA5918}"/>
              </a:ext>
            </a:extLst>
          </p:cNvPr>
          <p:cNvSpPr/>
          <p:nvPr/>
        </p:nvSpPr>
        <p:spPr>
          <a:xfrm>
            <a:off x="742950" y="1029262"/>
            <a:ext cx="7734300" cy="55541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p>
        </p:txBody>
      </p:sp>
      <p:sp>
        <p:nvSpPr>
          <p:cNvPr id="6" name="Tekstvak 5">
            <a:extLst>
              <a:ext uri="{FF2B5EF4-FFF2-40B4-BE49-F238E27FC236}">
                <a16:creationId xmlns:a16="http://schemas.microsoft.com/office/drawing/2014/main" id="{F4CF512A-9A29-F879-621B-FEBC72EC601E}"/>
              </a:ext>
            </a:extLst>
          </p:cNvPr>
          <p:cNvSpPr txBox="1"/>
          <p:nvPr/>
        </p:nvSpPr>
        <p:spPr>
          <a:xfrm>
            <a:off x="5467350" y="721485"/>
            <a:ext cx="3219450" cy="307777"/>
          </a:xfrm>
          <a:prstGeom prst="rect">
            <a:avLst/>
          </a:prstGeom>
          <a:noFill/>
        </p:spPr>
        <p:txBody>
          <a:bodyPr wrap="square" rtlCol="0">
            <a:spAutoFit/>
          </a:bodyPr>
          <a:lstStyle/>
          <a:p>
            <a:r>
              <a:rPr lang="nl-BE" sz="1400" dirty="0"/>
              <a:t>Context (maatschappij en inwoners)</a:t>
            </a:r>
          </a:p>
        </p:txBody>
      </p:sp>
      <p:sp>
        <p:nvSpPr>
          <p:cNvPr id="7" name="Rechthoek 6">
            <a:extLst>
              <a:ext uri="{FF2B5EF4-FFF2-40B4-BE49-F238E27FC236}">
                <a16:creationId xmlns:a16="http://schemas.microsoft.com/office/drawing/2014/main" id="{C6AF9EA6-97F3-1233-41F3-45BD6DC6888D}"/>
              </a:ext>
            </a:extLst>
          </p:cNvPr>
          <p:cNvSpPr/>
          <p:nvPr/>
        </p:nvSpPr>
        <p:spPr>
          <a:xfrm>
            <a:off x="838200" y="1345920"/>
            <a:ext cx="7562850" cy="505488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p>
        </p:txBody>
      </p:sp>
      <p:sp>
        <p:nvSpPr>
          <p:cNvPr id="8" name="Tekstvak 7">
            <a:extLst>
              <a:ext uri="{FF2B5EF4-FFF2-40B4-BE49-F238E27FC236}">
                <a16:creationId xmlns:a16="http://schemas.microsoft.com/office/drawing/2014/main" id="{03B047E6-6C8A-66FF-E462-34C38C2F9B26}"/>
              </a:ext>
            </a:extLst>
          </p:cNvPr>
          <p:cNvSpPr txBox="1"/>
          <p:nvPr/>
        </p:nvSpPr>
        <p:spPr>
          <a:xfrm>
            <a:off x="946150" y="1038143"/>
            <a:ext cx="2286000" cy="307777"/>
          </a:xfrm>
          <a:prstGeom prst="rect">
            <a:avLst/>
          </a:prstGeom>
          <a:noFill/>
        </p:spPr>
        <p:txBody>
          <a:bodyPr wrap="square" rtlCol="0">
            <a:spAutoFit/>
          </a:bodyPr>
          <a:lstStyle/>
          <a:p>
            <a:r>
              <a:rPr lang="nl-BE" sz="1400" dirty="0"/>
              <a:t>Context interventies</a:t>
            </a:r>
          </a:p>
        </p:txBody>
      </p:sp>
      <p:sp>
        <p:nvSpPr>
          <p:cNvPr id="11" name="Tekstvak 10">
            <a:extLst>
              <a:ext uri="{FF2B5EF4-FFF2-40B4-BE49-F238E27FC236}">
                <a16:creationId xmlns:a16="http://schemas.microsoft.com/office/drawing/2014/main" id="{F6C42D5A-0D80-15D3-BE10-A9972B636F02}"/>
              </a:ext>
            </a:extLst>
          </p:cNvPr>
          <p:cNvSpPr txBox="1"/>
          <p:nvPr/>
        </p:nvSpPr>
        <p:spPr>
          <a:xfrm>
            <a:off x="946150" y="2169219"/>
            <a:ext cx="2463800" cy="1846659"/>
          </a:xfrm>
          <a:prstGeom prst="rect">
            <a:avLst/>
          </a:prstGeom>
          <a:noFill/>
          <a:ln>
            <a:solidFill>
              <a:schemeClr val="accent1">
                <a:shade val="95000"/>
                <a:satMod val="105000"/>
              </a:schemeClr>
            </a:solidFill>
          </a:ln>
        </p:spPr>
        <p:txBody>
          <a:bodyPr wrap="square" rtlCol="0">
            <a:spAutoFit/>
          </a:bodyPr>
          <a:lstStyle/>
          <a:p>
            <a:r>
              <a:rPr lang="nl-BE" sz="1600" b="1" dirty="0"/>
              <a:t>Actoren van de stad</a:t>
            </a:r>
          </a:p>
          <a:p>
            <a:r>
              <a:rPr lang="nl-BE" sz="1400" dirty="0"/>
              <a:t>Strategische Cel</a:t>
            </a:r>
          </a:p>
          <a:p>
            <a:r>
              <a:rPr lang="nl-BE" sz="1400" dirty="0"/>
              <a:t>Dienst Omgeving</a:t>
            </a:r>
          </a:p>
          <a:p>
            <a:r>
              <a:rPr lang="nl-BE" sz="1400" dirty="0"/>
              <a:t>Dienst Sociale Zaken</a:t>
            </a:r>
          </a:p>
          <a:p>
            <a:r>
              <a:rPr lang="nl-BE" sz="1400" dirty="0"/>
              <a:t>Wijkpolitie</a:t>
            </a:r>
          </a:p>
          <a:p>
            <a:r>
              <a:rPr lang="nl-BE" sz="1400" dirty="0"/>
              <a:t>Buurtwerkers</a:t>
            </a:r>
          </a:p>
          <a:p>
            <a:r>
              <a:rPr lang="nl-BE" sz="1400" dirty="0"/>
              <a:t>Dienst Cultuur</a:t>
            </a:r>
          </a:p>
          <a:p>
            <a:r>
              <a:rPr lang="nl-BE" sz="1400" dirty="0"/>
              <a:t>Dienst Jeugd </a:t>
            </a:r>
            <a:endParaRPr lang="nl-BE" dirty="0"/>
          </a:p>
        </p:txBody>
      </p:sp>
      <p:sp>
        <p:nvSpPr>
          <p:cNvPr id="12" name="Tekstvak 11">
            <a:extLst>
              <a:ext uri="{FF2B5EF4-FFF2-40B4-BE49-F238E27FC236}">
                <a16:creationId xmlns:a16="http://schemas.microsoft.com/office/drawing/2014/main" id="{CFF60801-A0C5-49B6-AA3F-C60BC31C1404}"/>
              </a:ext>
            </a:extLst>
          </p:cNvPr>
          <p:cNvSpPr txBox="1"/>
          <p:nvPr/>
        </p:nvSpPr>
        <p:spPr>
          <a:xfrm>
            <a:off x="946150" y="4340058"/>
            <a:ext cx="4521200" cy="2062103"/>
          </a:xfrm>
          <a:prstGeom prst="rect">
            <a:avLst/>
          </a:prstGeom>
          <a:noFill/>
          <a:ln>
            <a:solidFill>
              <a:schemeClr val="accent1">
                <a:shade val="95000"/>
                <a:satMod val="105000"/>
              </a:schemeClr>
            </a:solidFill>
          </a:ln>
        </p:spPr>
        <p:txBody>
          <a:bodyPr wrap="square" rtlCol="0">
            <a:spAutoFit/>
          </a:bodyPr>
          <a:lstStyle/>
          <a:p>
            <a:r>
              <a:rPr lang="nl-BE" sz="1600" b="1" dirty="0"/>
              <a:t>Acties</a:t>
            </a:r>
          </a:p>
          <a:p>
            <a:r>
              <a:rPr lang="nl-BE" sz="1400" dirty="0"/>
              <a:t>Coördinatie (gericht op impact)</a:t>
            </a:r>
          </a:p>
          <a:p>
            <a:r>
              <a:rPr lang="nl-BE" sz="1400" dirty="0"/>
              <a:t>Stadsbeest</a:t>
            </a:r>
          </a:p>
          <a:p>
            <a:r>
              <a:rPr lang="nl-BE" sz="1400" dirty="0"/>
              <a:t>Aanpak overlast en wijkoverleg</a:t>
            </a:r>
          </a:p>
          <a:p>
            <a:r>
              <a:rPr lang="nl-BE" sz="1400" dirty="0"/>
              <a:t>Intergenerationeel project</a:t>
            </a:r>
          </a:p>
          <a:p>
            <a:r>
              <a:rPr lang="nl-BE" sz="1400" dirty="0">
                <a:solidFill>
                  <a:srgbClr val="00B050"/>
                </a:solidFill>
              </a:rPr>
              <a:t>Subsidiereglement jongerenorganisaties voor projecten veiligheid en/of eenzaamheid</a:t>
            </a:r>
          </a:p>
          <a:p>
            <a:r>
              <a:rPr lang="nl-BE" sz="1400" dirty="0"/>
              <a:t>Wijkbudget gericht op eenzaamheid</a:t>
            </a:r>
          </a:p>
          <a:p>
            <a:r>
              <a:rPr lang="nl-BE" sz="1400" dirty="0"/>
              <a:t>Groene ontmoetingsplekken</a:t>
            </a:r>
            <a:endParaRPr lang="nl-BE" sz="1600" dirty="0"/>
          </a:p>
        </p:txBody>
      </p:sp>
      <p:sp>
        <p:nvSpPr>
          <p:cNvPr id="13" name="Tekstvak 12">
            <a:extLst>
              <a:ext uri="{FF2B5EF4-FFF2-40B4-BE49-F238E27FC236}">
                <a16:creationId xmlns:a16="http://schemas.microsoft.com/office/drawing/2014/main" id="{DC1497C5-B4B3-ED71-C266-D4C879677A5F}"/>
              </a:ext>
            </a:extLst>
          </p:cNvPr>
          <p:cNvSpPr txBox="1"/>
          <p:nvPr/>
        </p:nvSpPr>
        <p:spPr>
          <a:xfrm>
            <a:off x="946150" y="1487190"/>
            <a:ext cx="7251700" cy="584775"/>
          </a:xfrm>
          <a:prstGeom prst="rect">
            <a:avLst/>
          </a:prstGeom>
          <a:noFill/>
          <a:ln>
            <a:solidFill>
              <a:schemeClr val="accent1">
                <a:shade val="95000"/>
                <a:satMod val="105000"/>
              </a:schemeClr>
            </a:solidFill>
          </a:ln>
        </p:spPr>
        <p:txBody>
          <a:bodyPr wrap="square" rtlCol="0">
            <a:spAutoFit/>
          </a:bodyPr>
          <a:lstStyle/>
          <a:p>
            <a:r>
              <a:rPr lang="nl-BE" sz="1600" dirty="0">
                <a:solidFill>
                  <a:schemeClr val="accent1"/>
                </a:solidFill>
              </a:rPr>
              <a:t>Inwoners, over de generaties heen, voelen zich veiliger in de wijk en in de stad (wat bijdraagt tot sociale cohesie), weten wat de stad doet en waarderen de aanpak</a:t>
            </a:r>
            <a:endParaRPr lang="nl-BE" sz="1600" dirty="0"/>
          </a:p>
        </p:txBody>
      </p:sp>
      <p:sp>
        <p:nvSpPr>
          <p:cNvPr id="14" name="Tekstvak 13">
            <a:extLst>
              <a:ext uri="{FF2B5EF4-FFF2-40B4-BE49-F238E27FC236}">
                <a16:creationId xmlns:a16="http://schemas.microsoft.com/office/drawing/2014/main" id="{561C4651-3690-1E0B-5EF4-102F5CC818CE}"/>
              </a:ext>
            </a:extLst>
          </p:cNvPr>
          <p:cNvSpPr txBox="1"/>
          <p:nvPr/>
        </p:nvSpPr>
        <p:spPr>
          <a:xfrm>
            <a:off x="6064250" y="4293891"/>
            <a:ext cx="2139950" cy="1723549"/>
          </a:xfrm>
          <a:prstGeom prst="rect">
            <a:avLst/>
          </a:prstGeom>
          <a:noFill/>
          <a:ln>
            <a:solidFill>
              <a:schemeClr val="accent1">
                <a:shade val="95000"/>
                <a:satMod val="105000"/>
              </a:schemeClr>
            </a:solidFill>
          </a:ln>
        </p:spPr>
        <p:txBody>
          <a:bodyPr wrap="square" rtlCol="0">
            <a:spAutoFit/>
          </a:bodyPr>
          <a:lstStyle/>
          <a:p>
            <a:r>
              <a:rPr lang="nl-BE" sz="1600" b="1" dirty="0"/>
              <a:t>Hypothesen: kwaliteit en mechanismen </a:t>
            </a:r>
            <a:r>
              <a:rPr lang="nl-BE" sz="1400" dirty="0"/>
              <a:t>(zie trainingsdag 2, volgend punt)</a:t>
            </a:r>
          </a:p>
          <a:p>
            <a:endParaRPr lang="nl-BE" sz="1400" dirty="0"/>
          </a:p>
          <a:p>
            <a:r>
              <a:rPr lang="nl-BE" sz="1400" dirty="0">
                <a:solidFill>
                  <a:srgbClr val="00B050"/>
                </a:solidFill>
              </a:rPr>
              <a:t>Zie uitwerking</a:t>
            </a:r>
          </a:p>
          <a:p>
            <a:endParaRPr lang="nl-BE" dirty="0"/>
          </a:p>
        </p:txBody>
      </p:sp>
      <p:sp>
        <p:nvSpPr>
          <p:cNvPr id="15" name="Plusteken 14">
            <a:extLst>
              <a:ext uri="{FF2B5EF4-FFF2-40B4-BE49-F238E27FC236}">
                <a16:creationId xmlns:a16="http://schemas.microsoft.com/office/drawing/2014/main" id="{2F622B44-EAFB-8241-C0C4-2D8F454DE81C}"/>
              </a:ext>
            </a:extLst>
          </p:cNvPr>
          <p:cNvSpPr/>
          <p:nvPr/>
        </p:nvSpPr>
        <p:spPr>
          <a:xfrm>
            <a:off x="5229225" y="4779952"/>
            <a:ext cx="914400" cy="914400"/>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p>
        </p:txBody>
      </p:sp>
      <p:sp>
        <p:nvSpPr>
          <p:cNvPr id="16" name="Pijl: omlaag 15">
            <a:extLst>
              <a:ext uri="{FF2B5EF4-FFF2-40B4-BE49-F238E27FC236}">
                <a16:creationId xmlns:a16="http://schemas.microsoft.com/office/drawing/2014/main" id="{F063FA07-AFBD-FA3C-28AD-7910C15B793D}"/>
              </a:ext>
            </a:extLst>
          </p:cNvPr>
          <p:cNvSpPr/>
          <p:nvPr/>
        </p:nvSpPr>
        <p:spPr>
          <a:xfrm>
            <a:off x="2715726" y="3915867"/>
            <a:ext cx="484674" cy="57794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p>
        </p:txBody>
      </p:sp>
      <p:sp>
        <p:nvSpPr>
          <p:cNvPr id="17" name="Pijl: omhoog 16">
            <a:extLst>
              <a:ext uri="{FF2B5EF4-FFF2-40B4-BE49-F238E27FC236}">
                <a16:creationId xmlns:a16="http://schemas.microsoft.com/office/drawing/2014/main" id="{0D234C68-AF5E-EFEA-FF10-32AB70468E18}"/>
              </a:ext>
            </a:extLst>
          </p:cNvPr>
          <p:cNvSpPr/>
          <p:nvPr/>
        </p:nvSpPr>
        <p:spPr>
          <a:xfrm>
            <a:off x="5523484" y="3958391"/>
            <a:ext cx="484632" cy="49289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p>
        </p:txBody>
      </p:sp>
      <p:sp>
        <p:nvSpPr>
          <p:cNvPr id="18" name="Tekstvak 17">
            <a:extLst>
              <a:ext uri="{FF2B5EF4-FFF2-40B4-BE49-F238E27FC236}">
                <a16:creationId xmlns:a16="http://schemas.microsoft.com/office/drawing/2014/main" id="{9C5065D6-EFFD-3C95-611C-C57EB043B63B}"/>
              </a:ext>
            </a:extLst>
          </p:cNvPr>
          <p:cNvSpPr txBox="1"/>
          <p:nvPr/>
        </p:nvSpPr>
        <p:spPr>
          <a:xfrm>
            <a:off x="3517900" y="2122327"/>
            <a:ext cx="4679950" cy="2277547"/>
          </a:xfrm>
          <a:prstGeom prst="rect">
            <a:avLst/>
          </a:prstGeom>
          <a:noFill/>
          <a:ln>
            <a:solidFill>
              <a:schemeClr val="accent1">
                <a:shade val="95000"/>
                <a:satMod val="105000"/>
              </a:schemeClr>
            </a:solidFill>
          </a:ln>
        </p:spPr>
        <p:txBody>
          <a:bodyPr wrap="square" rtlCol="0">
            <a:spAutoFit/>
          </a:bodyPr>
          <a:lstStyle/>
          <a:p>
            <a:r>
              <a:rPr lang="nl-BE" sz="1600" b="1" dirty="0"/>
              <a:t>Veranderingen</a:t>
            </a:r>
            <a:endParaRPr lang="nl-BE" b="1" dirty="0"/>
          </a:p>
          <a:p>
            <a:r>
              <a:rPr lang="nl-BE" sz="1400" dirty="0"/>
              <a:t>Eigenaars huisdieren minder eenzaam</a:t>
            </a:r>
          </a:p>
          <a:p>
            <a:r>
              <a:rPr lang="nl-BE" sz="1400" dirty="0">
                <a:solidFill>
                  <a:srgbClr val="00B050"/>
                </a:solidFill>
              </a:rPr>
              <a:t>Inwoners (jongeren) zijn zich bewust van gevolgen van overlast, overlast daalt, </a:t>
            </a:r>
          </a:p>
          <a:p>
            <a:r>
              <a:rPr lang="nl-BE" sz="1400" dirty="0"/>
              <a:t>Inwoners weten waarheen en hoe (vertrouwen)</a:t>
            </a:r>
          </a:p>
          <a:p>
            <a:r>
              <a:rPr lang="nl-BE" sz="1400" dirty="0"/>
              <a:t>Ouderen en </a:t>
            </a:r>
            <a:r>
              <a:rPr lang="nl-BE" sz="1400" dirty="0">
                <a:solidFill>
                  <a:srgbClr val="00B050"/>
                </a:solidFill>
              </a:rPr>
              <a:t>jongeren: positiever in het leven en verruimen netwerk</a:t>
            </a:r>
          </a:p>
          <a:p>
            <a:r>
              <a:rPr lang="nl-BE" sz="1400" dirty="0"/>
              <a:t>Jongeren: nieuwe competenties</a:t>
            </a:r>
          </a:p>
          <a:p>
            <a:r>
              <a:rPr lang="nl-BE" sz="1400" dirty="0"/>
              <a:t>Wijken en inwoners werken actief mee tegen eenzaamheid en groene ruimte</a:t>
            </a:r>
            <a:endParaRPr lang="nl-BE" dirty="0"/>
          </a:p>
        </p:txBody>
      </p:sp>
      <p:sp>
        <p:nvSpPr>
          <p:cNvPr id="3" name="Ovaal 2">
            <a:extLst>
              <a:ext uri="{FF2B5EF4-FFF2-40B4-BE49-F238E27FC236}">
                <a16:creationId xmlns:a16="http://schemas.microsoft.com/office/drawing/2014/main" id="{3036CB42-5FD4-C7F1-B489-272302C53BA1}"/>
              </a:ext>
            </a:extLst>
          </p:cNvPr>
          <p:cNvSpPr/>
          <p:nvPr/>
        </p:nvSpPr>
        <p:spPr>
          <a:xfrm>
            <a:off x="5179527" y="3808071"/>
            <a:ext cx="3621574" cy="2916561"/>
          </a:xfrm>
          <a:prstGeom prst="ellipse">
            <a:avLst/>
          </a:prstGeom>
          <a:noFill/>
          <a:ln w="47625">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p>
        </p:txBody>
      </p:sp>
      <p:cxnSp>
        <p:nvCxnSpPr>
          <p:cNvPr id="10" name="Rechte verbindingslijn met pijl 9">
            <a:extLst>
              <a:ext uri="{FF2B5EF4-FFF2-40B4-BE49-F238E27FC236}">
                <a16:creationId xmlns:a16="http://schemas.microsoft.com/office/drawing/2014/main" id="{A4F39778-56AE-A775-928F-D5473B66B54F}"/>
              </a:ext>
            </a:extLst>
          </p:cNvPr>
          <p:cNvCxnSpPr/>
          <p:nvPr/>
        </p:nvCxnSpPr>
        <p:spPr>
          <a:xfrm flipH="1">
            <a:off x="7361499" y="1134319"/>
            <a:ext cx="1325301" cy="1412111"/>
          </a:xfrm>
          <a:prstGeom prst="straightConnector1">
            <a:avLst/>
          </a:prstGeom>
          <a:ln>
            <a:solidFill>
              <a:srgbClr val="FF00FF"/>
            </a:solidFill>
            <a:tailEnd type="triangle"/>
          </a:ln>
        </p:spPr>
        <p:style>
          <a:lnRef idx="2">
            <a:schemeClr val="accent1"/>
          </a:lnRef>
          <a:fillRef idx="0">
            <a:schemeClr val="accent1"/>
          </a:fillRef>
          <a:effectRef idx="1">
            <a:schemeClr val="accent1"/>
          </a:effectRef>
          <a:fontRef idx="minor">
            <a:schemeClr val="tx1"/>
          </a:fontRef>
        </p:style>
      </p:cxnSp>
      <p:cxnSp>
        <p:nvCxnSpPr>
          <p:cNvPr id="20" name="Rechte verbindingslijn met pijl 19">
            <a:extLst>
              <a:ext uri="{FF2B5EF4-FFF2-40B4-BE49-F238E27FC236}">
                <a16:creationId xmlns:a16="http://schemas.microsoft.com/office/drawing/2014/main" id="{22BFEA92-F16B-88FA-79DD-3FE2D9F8E55E}"/>
              </a:ext>
            </a:extLst>
          </p:cNvPr>
          <p:cNvCxnSpPr/>
          <p:nvPr/>
        </p:nvCxnSpPr>
        <p:spPr>
          <a:xfrm>
            <a:off x="370390" y="4493813"/>
            <a:ext cx="694481" cy="1200539"/>
          </a:xfrm>
          <a:prstGeom prst="straightConnector1">
            <a:avLst/>
          </a:prstGeom>
          <a:ln>
            <a:solidFill>
              <a:srgbClr val="FF00FF"/>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78731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11B381-BFAA-0A1D-BB65-7DCDBF16690B}"/>
              </a:ext>
            </a:extLst>
          </p:cNvPr>
          <p:cNvSpPr>
            <a:spLocks noGrp="1"/>
          </p:cNvSpPr>
          <p:nvPr>
            <p:ph type="title"/>
          </p:nvPr>
        </p:nvSpPr>
        <p:spPr/>
        <p:txBody>
          <a:bodyPr>
            <a:noAutofit/>
          </a:bodyPr>
          <a:lstStyle/>
          <a:p>
            <a:r>
              <a:rPr lang="nl-BE" sz="3200" b="1" dirty="0">
                <a:solidFill>
                  <a:srgbClr val="005DAA"/>
                </a:solidFill>
              </a:rPr>
              <a:t>Resultaat dag 2:  deel van impactmetingtabel met informatienoden</a:t>
            </a:r>
          </a:p>
        </p:txBody>
      </p:sp>
      <p:graphicFrame>
        <p:nvGraphicFramePr>
          <p:cNvPr id="4" name="Tijdelijke aanduiding voor inhoud 3">
            <a:extLst>
              <a:ext uri="{FF2B5EF4-FFF2-40B4-BE49-F238E27FC236}">
                <a16:creationId xmlns:a16="http://schemas.microsoft.com/office/drawing/2014/main" id="{76908ED1-0EFE-4E61-CB21-331465285A83}"/>
              </a:ext>
            </a:extLst>
          </p:cNvPr>
          <p:cNvGraphicFramePr>
            <a:graphicFrameLocks noGrp="1"/>
          </p:cNvGraphicFramePr>
          <p:nvPr>
            <p:ph idx="1"/>
            <p:extLst>
              <p:ext uri="{D42A27DB-BD31-4B8C-83A1-F6EECF244321}">
                <p14:modId xmlns:p14="http://schemas.microsoft.com/office/powerpoint/2010/main" val="2026733538"/>
              </p:ext>
            </p:extLst>
          </p:nvPr>
        </p:nvGraphicFramePr>
        <p:xfrm>
          <a:off x="457200" y="2075337"/>
          <a:ext cx="8229599" cy="3969959"/>
        </p:xfrm>
        <a:graphic>
          <a:graphicData uri="http://schemas.openxmlformats.org/drawingml/2006/table">
            <a:tbl>
              <a:tblPr firstRow="1" firstCol="1" bandRow="1">
                <a:tableStyleId>{5C22544A-7EE6-4342-B048-85BDC9FD1C3A}</a:tableStyleId>
              </a:tblPr>
              <a:tblGrid>
                <a:gridCol w="1528340">
                  <a:extLst>
                    <a:ext uri="{9D8B030D-6E8A-4147-A177-3AD203B41FA5}">
                      <a16:colId xmlns:a16="http://schemas.microsoft.com/office/drawing/2014/main" val="411802033"/>
                    </a:ext>
                  </a:extLst>
                </a:gridCol>
                <a:gridCol w="1261115">
                  <a:extLst>
                    <a:ext uri="{9D8B030D-6E8A-4147-A177-3AD203B41FA5}">
                      <a16:colId xmlns:a16="http://schemas.microsoft.com/office/drawing/2014/main" val="777399306"/>
                    </a:ext>
                  </a:extLst>
                </a:gridCol>
                <a:gridCol w="1185168">
                  <a:extLst>
                    <a:ext uri="{9D8B030D-6E8A-4147-A177-3AD203B41FA5}">
                      <a16:colId xmlns:a16="http://schemas.microsoft.com/office/drawing/2014/main" val="1941980001"/>
                    </a:ext>
                  </a:extLst>
                </a:gridCol>
                <a:gridCol w="1241426">
                  <a:extLst>
                    <a:ext uri="{9D8B030D-6E8A-4147-A177-3AD203B41FA5}">
                      <a16:colId xmlns:a16="http://schemas.microsoft.com/office/drawing/2014/main" val="3972767209"/>
                    </a:ext>
                  </a:extLst>
                </a:gridCol>
                <a:gridCol w="1179542">
                  <a:extLst>
                    <a:ext uri="{9D8B030D-6E8A-4147-A177-3AD203B41FA5}">
                      <a16:colId xmlns:a16="http://schemas.microsoft.com/office/drawing/2014/main" val="2990929692"/>
                    </a:ext>
                  </a:extLst>
                </a:gridCol>
                <a:gridCol w="1071713">
                  <a:extLst>
                    <a:ext uri="{9D8B030D-6E8A-4147-A177-3AD203B41FA5}">
                      <a16:colId xmlns:a16="http://schemas.microsoft.com/office/drawing/2014/main" val="2361143099"/>
                    </a:ext>
                  </a:extLst>
                </a:gridCol>
                <a:gridCol w="762295">
                  <a:extLst>
                    <a:ext uri="{9D8B030D-6E8A-4147-A177-3AD203B41FA5}">
                      <a16:colId xmlns:a16="http://schemas.microsoft.com/office/drawing/2014/main" val="55488485"/>
                    </a:ext>
                  </a:extLst>
                </a:gridCol>
              </a:tblGrid>
              <a:tr h="182606">
                <a:tc gridSpan="7">
                  <a:txBody>
                    <a:bodyPr/>
                    <a:lstStyle/>
                    <a:p>
                      <a:pPr algn="just">
                        <a:lnSpc>
                          <a:spcPct val="150000"/>
                        </a:lnSpc>
                        <a:buNone/>
                      </a:pPr>
                      <a:r>
                        <a:rPr lang="nl-BE" sz="1100" dirty="0">
                          <a:effectLst/>
                        </a:rPr>
                        <a:t>De impactmeting tabel</a:t>
                      </a:r>
                    </a:p>
                    <a:p>
                      <a:pPr algn="just">
                        <a:lnSpc>
                          <a:spcPct val="150000"/>
                        </a:lnSpc>
                        <a:buNone/>
                      </a:pPr>
                      <a:endParaRPr lang="nl-BE" sz="1100" dirty="0">
                        <a:effectLst/>
                        <a:latin typeface="Gill SSi"/>
                        <a:ea typeface="Times New Roman" panose="02020603050405020304" pitchFamily="18" charset="0"/>
                        <a:cs typeface="Times New Roman" panose="02020603050405020304" pitchFamily="18" charset="0"/>
                      </a:endParaRPr>
                    </a:p>
                    <a:p>
                      <a:pPr algn="just">
                        <a:lnSpc>
                          <a:spcPct val="150000"/>
                        </a:lnSpc>
                        <a:buNone/>
                      </a:pP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886415808"/>
                  </a:ext>
                </a:extLst>
              </a:tr>
              <a:tr h="0">
                <a:tc>
                  <a:txBody>
                    <a:bodyPr/>
                    <a:lstStyle/>
                    <a:p>
                      <a:pPr algn="just">
                        <a:lnSpc>
                          <a:spcPct val="150000"/>
                        </a:lnSpc>
                        <a:buNone/>
                      </a:pPr>
                      <a:r>
                        <a:rPr lang="nl-BE" sz="1100" dirty="0">
                          <a:effectLst/>
                        </a:rPr>
                        <a:t>De informatienoden (indicatoren en mechanismen/kwaliteit)</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Waar of bij wie zit de informatie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Hoe wordt die verzameld (methode)</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Wie verzamelt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Wanneer + frequentie</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Hoe gebeurt de analyse en door wie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Wie schrijft een rapport voor wie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72472591"/>
                  </a:ext>
                </a:extLst>
              </a:tr>
              <a:tr h="0">
                <a:tc>
                  <a:txBody>
                    <a:bodyPr/>
                    <a:lstStyle/>
                    <a:p>
                      <a:pPr algn="just">
                        <a:lnSpc>
                          <a:spcPct val="150000"/>
                        </a:lnSpc>
                        <a:buNone/>
                      </a:pPr>
                      <a:r>
                        <a:rPr lang="nl-BE" sz="1100" dirty="0">
                          <a:effectLst/>
                        </a:rPr>
                        <a:t>(vermeld de indicator en andere informatie die je moet verzamelen – gebruik een nieuwe lijn per informatienood</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19423932"/>
                  </a:ext>
                </a:extLst>
              </a:tr>
              <a:tr h="0">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15313783"/>
                  </a:ext>
                </a:extLst>
              </a:tr>
              <a:tr h="0">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65992117"/>
                  </a:ext>
                </a:extLst>
              </a:tr>
              <a:tr h="0">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99360879"/>
                  </a:ext>
                </a:extLst>
              </a:tr>
            </a:tbl>
          </a:graphicData>
        </a:graphic>
      </p:graphicFrame>
      <p:sp>
        <p:nvSpPr>
          <p:cNvPr id="5" name="Ovaal 4">
            <a:extLst>
              <a:ext uri="{FF2B5EF4-FFF2-40B4-BE49-F238E27FC236}">
                <a16:creationId xmlns:a16="http://schemas.microsoft.com/office/drawing/2014/main" id="{DA931F6D-3222-02E2-8311-33BF2494E3F0}"/>
              </a:ext>
            </a:extLst>
          </p:cNvPr>
          <p:cNvSpPr/>
          <p:nvPr/>
        </p:nvSpPr>
        <p:spPr>
          <a:xfrm>
            <a:off x="192505" y="2454442"/>
            <a:ext cx="2358190" cy="4128920"/>
          </a:xfrm>
          <a:prstGeom prst="ellipse">
            <a:avLst/>
          </a:prstGeom>
          <a:noFill/>
          <a:ln w="34925">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p>
        </p:txBody>
      </p:sp>
      <p:cxnSp>
        <p:nvCxnSpPr>
          <p:cNvPr id="7" name="Rechte verbindingslijn met pijl 6">
            <a:extLst>
              <a:ext uri="{FF2B5EF4-FFF2-40B4-BE49-F238E27FC236}">
                <a16:creationId xmlns:a16="http://schemas.microsoft.com/office/drawing/2014/main" id="{A3576EA3-4A90-17B6-7137-617B5995E068}"/>
              </a:ext>
            </a:extLst>
          </p:cNvPr>
          <p:cNvCxnSpPr>
            <a:cxnSpLocks/>
          </p:cNvCxnSpPr>
          <p:nvPr/>
        </p:nvCxnSpPr>
        <p:spPr>
          <a:xfrm flipH="1">
            <a:off x="2095018" y="1417638"/>
            <a:ext cx="3738622" cy="1128792"/>
          </a:xfrm>
          <a:prstGeom prst="straightConnector1">
            <a:avLst/>
          </a:prstGeom>
          <a:ln>
            <a:solidFill>
              <a:srgbClr val="FF00FF"/>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14639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09068-4894-DB76-8EBF-BFBFFB56B61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E0B65ED-BFB3-9208-0583-66D7766228D5}"/>
              </a:ext>
            </a:extLst>
          </p:cNvPr>
          <p:cNvSpPr>
            <a:spLocks noGrp="1"/>
          </p:cNvSpPr>
          <p:nvPr>
            <p:ph type="title"/>
          </p:nvPr>
        </p:nvSpPr>
        <p:spPr/>
        <p:txBody>
          <a:bodyPr>
            <a:normAutofit fontScale="90000"/>
          </a:bodyPr>
          <a:lstStyle/>
          <a:p>
            <a:r>
              <a:rPr lang="nl-BE" sz="3600" b="1" dirty="0">
                <a:solidFill>
                  <a:srgbClr val="005DAA"/>
                </a:solidFill>
              </a:rPr>
              <a:t>Het resultaat van stap 2 = tabel met informatienoden</a:t>
            </a:r>
          </a:p>
        </p:txBody>
      </p:sp>
      <p:sp>
        <p:nvSpPr>
          <p:cNvPr id="3" name="Tijdelijke aanduiding voor inhoud 2">
            <a:extLst>
              <a:ext uri="{FF2B5EF4-FFF2-40B4-BE49-F238E27FC236}">
                <a16:creationId xmlns:a16="http://schemas.microsoft.com/office/drawing/2014/main" id="{0538B222-DE1F-086E-ACFA-F5A714872981}"/>
              </a:ext>
            </a:extLst>
          </p:cNvPr>
          <p:cNvSpPr>
            <a:spLocks noGrp="1"/>
          </p:cNvSpPr>
          <p:nvPr>
            <p:ph idx="1"/>
          </p:nvPr>
        </p:nvSpPr>
        <p:spPr/>
        <p:txBody>
          <a:bodyPr>
            <a:normAutofit fontScale="55000" lnSpcReduction="20000"/>
          </a:bodyPr>
          <a:lstStyle/>
          <a:p>
            <a:pPr marL="0" indent="0">
              <a:buNone/>
            </a:pPr>
            <a:r>
              <a:rPr lang="nl-BE" dirty="0"/>
              <a:t>En nu? </a:t>
            </a:r>
          </a:p>
          <a:p>
            <a:r>
              <a:rPr lang="nl-BE" dirty="0"/>
              <a:t>Doe een controle : denk je dat je de vraag kan beantwoorden? </a:t>
            </a:r>
          </a:p>
          <a:p>
            <a:r>
              <a:rPr lang="nl-BE" dirty="0"/>
              <a:t>Bespreek dit moet de betrokkenen</a:t>
            </a:r>
          </a:p>
          <a:p>
            <a:r>
              <a:rPr lang="nl-BE" dirty="0"/>
              <a:t>Vermeld eventuele risico’s en limieten van de evaluatie</a:t>
            </a:r>
          </a:p>
          <a:p>
            <a:pPr marL="0" indent="0">
              <a:buNone/>
            </a:pPr>
            <a:endParaRPr lang="nl-BE" dirty="0"/>
          </a:p>
          <a:p>
            <a:pPr marL="0" indent="0">
              <a:buNone/>
            </a:pPr>
            <a:endParaRPr lang="nl-BE" dirty="0"/>
          </a:p>
          <a:p>
            <a:pPr marL="0" indent="0">
              <a:buNone/>
            </a:pPr>
            <a:r>
              <a:rPr lang="nl-BE" dirty="0"/>
              <a:t>Controle:</a:t>
            </a:r>
          </a:p>
          <a:p>
            <a:pPr marL="0" indent="0">
              <a:buNone/>
            </a:pPr>
            <a:endParaRPr lang="nl-BE" dirty="0"/>
          </a:p>
          <a:p>
            <a:pPr marL="0" indent="0">
              <a:buNone/>
            </a:pPr>
            <a:r>
              <a:rPr lang="nl-BE" dirty="0"/>
              <a:t>Wat is er veranderd bij de jongeren, hoe draagt dat bij tot minder overlast, wat is hierin de rol geweest van het subsidiereglement en een betere coördinatie tussen strategische cel, jeugdwerkers en politie? </a:t>
            </a:r>
          </a:p>
          <a:p>
            <a:pPr marL="0" indent="0">
              <a:buNone/>
            </a:pPr>
            <a:endParaRPr lang="nl-BE" dirty="0"/>
          </a:p>
          <a:p>
            <a:pPr marL="0" indent="0">
              <a:buNone/>
            </a:pPr>
            <a:r>
              <a:rPr lang="nl-BE" dirty="0"/>
              <a:t>Conclusie: aanpassing in design is nog nodig: </a:t>
            </a:r>
          </a:p>
          <a:p>
            <a:r>
              <a:rPr lang="nl-BE" dirty="0"/>
              <a:t>Hoe inwoners de interactie ervaren met jongeren in bepaalde wijken en evolutie daarin = bijkomende informatienood (geen indicator)</a:t>
            </a:r>
          </a:p>
          <a:p>
            <a:r>
              <a:rPr lang="nl-BE" dirty="0"/>
              <a:t>indicator over resultaten van projecten </a:t>
            </a:r>
          </a:p>
          <a:p>
            <a:pPr marL="0" indent="0">
              <a:buNone/>
            </a:pPr>
            <a:endParaRPr lang="nl-BE" dirty="0"/>
          </a:p>
        </p:txBody>
      </p:sp>
      <p:pic>
        <p:nvPicPr>
          <p:cNvPr id="4" name="Afbeelding 3">
            <a:extLst>
              <a:ext uri="{FF2B5EF4-FFF2-40B4-BE49-F238E27FC236}">
                <a16:creationId xmlns:a16="http://schemas.microsoft.com/office/drawing/2014/main" id="{DEACE379-0551-FC16-C703-51A04E5663A2}"/>
              </a:ext>
            </a:extLst>
          </p:cNvPr>
          <p:cNvPicPr>
            <a:picLocks noChangeAspect="1"/>
          </p:cNvPicPr>
          <p:nvPr/>
        </p:nvPicPr>
        <p:blipFill>
          <a:blip r:embed="rId3"/>
          <a:stretch>
            <a:fillRect/>
          </a:stretch>
        </p:blipFill>
        <p:spPr>
          <a:xfrm>
            <a:off x="1522071" y="2887736"/>
            <a:ext cx="975445" cy="975445"/>
          </a:xfrm>
          <a:prstGeom prst="rect">
            <a:avLst/>
          </a:prstGeom>
        </p:spPr>
      </p:pic>
    </p:spTree>
    <p:extLst>
      <p:ext uri="{BB962C8B-B14F-4D97-AF65-F5344CB8AC3E}">
        <p14:creationId xmlns:p14="http://schemas.microsoft.com/office/powerpoint/2010/main" val="176440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29EFCC3-648E-2D52-8362-B43FA118AD53}"/>
              </a:ext>
            </a:extLst>
          </p:cNvPr>
          <p:cNvSpPr txBox="1"/>
          <p:nvPr/>
        </p:nvSpPr>
        <p:spPr>
          <a:xfrm>
            <a:off x="3870960" y="558944"/>
            <a:ext cx="5184140" cy="5228804"/>
          </a:xfrm>
          <a:prstGeom prst="rect">
            <a:avLst/>
          </a:prstGeom>
          <a:noFill/>
        </p:spPr>
        <p:txBody>
          <a:bodyPr wrap="square">
            <a:spAutoFit/>
          </a:bodyPr>
          <a:lstStyle/>
          <a:p>
            <a:pPr lvl="0" algn="just">
              <a:lnSpc>
                <a:spcPct val="150000"/>
              </a:lnSpc>
              <a:spcBef>
                <a:spcPts val="2400"/>
              </a:spcBef>
            </a:pPr>
            <a:r>
              <a:rPr lang="nl-BE" sz="3200" b="1" dirty="0">
                <a:solidFill>
                  <a:srgbClr val="005DAA"/>
                </a:solidFill>
                <a:latin typeface="+mj-lt"/>
                <a:ea typeface="+mj-ea"/>
                <a:cs typeface="+mj-cs"/>
              </a:rPr>
              <a:t>Overzicht 3 halve dagen </a:t>
            </a:r>
          </a:p>
          <a:p>
            <a:pPr algn="just">
              <a:lnSpc>
                <a:spcPct val="150000"/>
              </a:lnSpc>
              <a:buNone/>
            </a:pPr>
            <a:r>
              <a:rPr lang="nl-BE" sz="12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buNone/>
            </a:pPr>
            <a:r>
              <a:rPr lang="nl-BE" sz="1200" dirty="0">
                <a:effectLst/>
                <a:latin typeface="Arial" panose="020B0604020202020204" pitchFamily="34" charset="0"/>
                <a:ea typeface="Times New Roman" panose="02020603050405020304" pitchFamily="18" charset="0"/>
                <a:cs typeface="Arial" panose="020B0604020202020204" pitchFamily="34" charset="0"/>
              </a:rPr>
              <a:t>Dag 1 </a:t>
            </a:r>
          </a:p>
          <a:p>
            <a:pPr algn="just">
              <a:lnSpc>
                <a:spcPct val="150000"/>
              </a:lnSpc>
              <a:buNone/>
            </a:pPr>
            <a:r>
              <a:rPr lang="nl-BE" sz="1200" dirty="0">
                <a:effectLst/>
                <a:latin typeface="Arial" panose="020B0604020202020204" pitchFamily="34" charset="0"/>
                <a:ea typeface="Times New Roman" panose="02020603050405020304" pitchFamily="18" charset="0"/>
                <a:cs typeface="Arial" panose="020B0604020202020204" pitchFamily="34" charset="0"/>
              </a:rPr>
              <a:t>Intro : rewind van basisvorming aan de hand van een visuele voorstelling</a:t>
            </a:r>
          </a:p>
          <a:p>
            <a:pPr algn="just">
              <a:lnSpc>
                <a:spcPct val="150000"/>
              </a:lnSpc>
              <a:buNone/>
            </a:pPr>
            <a:r>
              <a:rPr lang="nl-BE" sz="1200" dirty="0">
                <a:effectLst/>
                <a:latin typeface="Arial" panose="020B0604020202020204" pitchFamily="34" charset="0"/>
                <a:ea typeface="Times New Roman" panose="02020603050405020304" pitchFamily="18" charset="0"/>
                <a:cs typeface="Arial" panose="020B0604020202020204" pitchFamily="34" charset="0"/>
              </a:rPr>
              <a:t>Stap 1 : naar welke impact willen we kijken (</a:t>
            </a:r>
            <a:r>
              <a:rPr lang="nl-BE" sz="12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impactdoel bepalen</a:t>
            </a:r>
            <a:r>
              <a:rPr lang="nl-BE" sz="12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buNone/>
            </a:pPr>
            <a:r>
              <a:rPr lang="nl-BE" sz="1200" dirty="0">
                <a:effectLst/>
                <a:latin typeface="Arial" panose="020B0604020202020204" pitchFamily="34" charset="0"/>
                <a:ea typeface="Times New Roman" panose="02020603050405020304" pitchFamily="18" charset="0"/>
                <a:cs typeface="Arial" panose="020B0604020202020204" pitchFamily="34" charset="0"/>
              </a:rPr>
              <a:t>Resultaat van deze stap : overzicht van de weg naar impact</a:t>
            </a:r>
          </a:p>
          <a:p>
            <a:pPr algn="just">
              <a:lnSpc>
                <a:spcPct val="150000"/>
              </a:lnSpc>
              <a:buNone/>
            </a:pPr>
            <a:r>
              <a:rPr lang="nl-BE" sz="12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buNone/>
            </a:pPr>
            <a:r>
              <a:rPr lang="nl-BE" sz="1200" dirty="0">
                <a:effectLst/>
                <a:latin typeface="Arial" panose="020B0604020202020204" pitchFamily="34" charset="0"/>
                <a:ea typeface="Times New Roman" panose="02020603050405020304" pitchFamily="18" charset="0"/>
                <a:cs typeface="Arial" panose="020B0604020202020204" pitchFamily="34" charset="0"/>
              </a:rPr>
              <a:t>Dag 2</a:t>
            </a:r>
          </a:p>
          <a:p>
            <a:pPr algn="just">
              <a:lnSpc>
                <a:spcPct val="150000"/>
              </a:lnSpc>
              <a:buNone/>
            </a:pPr>
            <a:r>
              <a:rPr lang="nl-BE" sz="1200" dirty="0">
                <a:effectLst/>
                <a:latin typeface="Arial" panose="020B0604020202020204" pitchFamily="34" charset="0"/>
                <a:ea typeface="Times New Roman" panose="02020603050405020304" pitchFamily="18" charset="0"/>
                <a:cs typeface="Arial" panose="020B0604020202020204" pitchFamily="34" charset="0"/>
              </a:rPr>
              <a:t>Stap 2 : wat willen we meten en weten </a:t>
            </a:r>
            <a:r>
              <a:rPr lang="nl-BE" sz="12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(evaluatiebereik </a:t>
            </a:r>
            <a:r>
              <a:rPr lang="nl-BE" sz="1200" dirty="0">
                <a:effectLst/>
                <a:latin typeface="Arial" panose="020B0604020202020204" pitchFamily="34" charset="0"/>
                <a:ea typeface="Times New Roman" panose="02020603050405020304" pitchFamily="18" charset="0"/>
                <a:cs typeface="Arial" panose="020B0604020202020204" pitchFamily="34" charset="0"/>
              </a:rPr>
              <a:t>definiëren) ?</a:t>
            </a:r>
          </a:p>
          <a:p>
            <a:pPr algn="just">
              <a:lnSpc>
                <a:spcPct val="150000"/>
              </a:lnSpc>
              <a:buNone/>
            </a:pPr>
            <a:r>
              <a:rPr lang="nl-BE" sz="1200" dirty="0">
                <a:effectLst/>
                <a:latin typeface="Arial" panose="020B0604020202020204" pitchFamily="34" charset="0"/>
                <a:ea typeface="Times New Roman" panose="02020603050405020304" pitchFamily="18" charset="0"/>
                <a:cs typeface="Arial" panose="020B0604020202020204" pitchFamily="34" charset="0"/>
              </a:rPr>
              <a:t>Resultaat van deze stap : lijst van informatienoden (indicatoren en impact-leervragen)</a:t>
            </a:r>
          </a:p>
          <a:p>
            <a:pPr algn="just">
              <a:lnSpc>
                <a:spcPct val="150000"/>
              </a:lnSpc>
              <a:buNone/>
            </a:pPr>
            <a:r>
              <a:rPr lang="nl-BE" sz="12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buNone/>
            </a:pPr>
            <a:r>
              <a:rPr lang="nl-BE" sz="1200" dirty="0">
                <a:effectLst/>
                <a:latin typeface="Arial" panose="020B0604020202020204" pitchFamily="34" charset="0"/>
                <a:ea typeface="Times New Roman" panose="02020603050405020304" pitchFamily="18" charset="0"/>
                <a:cs typeface="Arial" panose="020B0604020202020204" pitchFamily="34" charset="0"/>
              </a:rPr>
              <a:t>Dag 3</a:t>
            </a:r>
          </a:p>
          <a:p>
            <a:pPr algn="just">
              <a:lnSpc>
                <a:spcPct val="150000"/>
              </a:lnSpc>
              <a:buNone/>
            </a:pPr>
            <a:r>
              <a:rPr lang="nl-BE" sz="1200" dirty="0">
                <a:effectLst/>
                <a:latin typeface="Arial" panose="020B0604020202020204" pitchFamily="34" charset="0"/>
                <a:ea typeface="Times New Roman" panose="02020603050405020304" pitchFamily="18" charset="0"/>
                <a:cs typeface="Arial" panose="020B0604020202020204" pitchFamily="34" charset="0"/>
              </a:rPr>
              <a:t>Stap 3 : hoe gaan we informatie verzamelen en analyseren (</a:t>
            </a:r>
            <a:r>
              <a:rPr lang="nl-BE" sz="12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methoden</a:t>
            </a:r>
            <a:r>
              <a:rPr lang="nl-BE" sz="1200" dirty="0">
                <a:effectLst/>
                <a:latin typeface="Arial" panose="020B0604020202020204" pitchFamily="34" charset="0"/>
                <a:ea typeface="Times New Roman" panose="02020603050405020304" pitchFamily="18" charset="0"/>
                <a:cs typeface="Arial" panose="020B0604020202020204" pitchFamily="34" charset="0"/>
              </a:rPr>
              <a:t> identificeren + info over de toepassing ervan) ?</a:t>
            </a:r>
          </a:p>
          <a:p>
            <a:pPr algn="just">
              <a:lnSpc>
                <a:spcPct val="150000"/>
              </a:lnSpc>
              <a:buNone/>
            </a:pPr>
            <a:r>
              <a:rPr lang="nl-BE" sz="1200" dirty="0">
                <a:effectLst/>
                <a:latin typeface="Arial" panose="020B0604020202020204" pitchFamily="34" charset="0"/>
                <a:ea typeface="Times New Roman" panose="02020603050405020304" pitchFamily="18" charset="0"/>
                <a:cs typeface="Arial" panose="020B0604020202020204" pitchFamily="34" charset="0"/>
              </a:rPr>
              <a:t>Resultaat van deze stap : impactmeting tabel en topics voor coaching</a:t>
            </a:r>
          </a:p>
          <a:p>
            <a:pPr algn="just">
              <a:lnSpc>
                <a:spcPct val="150000"/>
              </a:lnSpc>
            </a:pPr>
            <a:r>
              <a:rPr lang="nl-BE" sz="1200" dirty="0">
                <a:effectLst/>
                <a:latin typeface="Arial" panose="020B0604020202020204" pitchFamily="34" charset="0"/>
                <a:ea typeface="Times New Roman" panose="02020603050405020304" pitchFamily="18" charset="0"/>
                <a:cs typeface="Arial" panose="020B0604020202020204" pitchFamily="34" charset="0"/>
              </a:rPr>
              <a:t>Outro : wat kunnen deelnemers van coaching verwachten ?</a:t>
            </a:r>
          </a:p>
        </p:txBody>
      </p:sp>
      <p:pic>
        <p:nvPicPr>
          <p:cNvPr id="4" name="Afbeelding 3">
            <a:extLst>
              <a:ext uri="{FF2B5EF4-FFF2-40B4-BE49-F238E27FC236}">
                <a16:creationId xmlns:a16="http://schemas.microsoft.com/office/drawing/2014/main" id="{CF6ADA79-D857-C046-4E07-D93DC653A7F9}"/>
              </a:ext>
            </a:extLst>
          </p:cNvPr>
          <p:cNvPicPr>
            <a:picLocks noChangeAspect="1"/>
          </p:cNvPicPr>
          <p:nvPr/>
        </p:nvPicPr>
        <p:blipFill>
          <a:blip r:embed="rId3"/>
          <a:stretch>
            <a:fillRect/>
          </a:stretch>
        </p:blipFill>
        <p:spPr>
          <a:xfrm>
            <a:off x="-1" y="1485751"/>
            <a:ext cx="3885129" cy="3441849"/>
          </a:xfrm>
          <a:prstGeom prst="rect">
            <a:avLst/>
          </a:prstGeom>
        </p:spPr>
      </p:pic>
      <p:sp>
        <p:nvSpPr>
          <p:cNvPr id="11" name="Rechteraccolade 10">
            <a:extLst>
              <a:ext uri="{FF2B5EF4-FFF2-40B4-BE49-F238E27FC236}">
                <a16:creationId xmlns:a16="http://schemas.microsoft.com/office/drawing/2014/main" id="{05D6A26D-D3E0-4C20-D407-F0CE075646E0}"/>
              </a:ext>
            </a:extLst>
          </p:cNvPr>
          <p:cNvSpPr/>
          <p:nvPr/>
        </p:nvSpPr>
        <p:spPr>
          <a:xfrm>
            <a:off x="2852928" y="2901696"/>
            <a:ext cx="499872" cy="163372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l-BE" dirty="0"/>
          </a:p>
        </p:txBody>
      </p:sp>
    </p:spTree>
    <p:extLst>
      <p:ext uri="{BB962C8B-B14F-4D97-AF65-F5344CB8AC3E}">
        <p14:creationId xmlns:p14="http://schemas.microsoft.com/office/powerpoint/2010/main" val="20217879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114B43-57BA-045A-C956-A0237BB10823}"/>
              </a:ext>
            </a:extLst>
          </p:cNvPr>
          <p:cNvSpPr>
            <a:spLocks noGrp="1"/>
          </p:cNvSpPr>
          <p:nvPr>
            <p:ph type="title"/>
          </p:nvPr>
        </p:nvSpPr>
        <p:spPr/>
        <p:txBody>
          <a:bodyPr>
            <a:noAutofit/>
          </a:bodyPr>
          <a:lstStyle/>
          <a:p>
            <a:r>
              <a:rPr lang="nl-BE" sz="3200" b="1" dirty="0">
                <a:solidFill>
                  <a:srgbClr val="005DAA"/>
                </a:solidFill>
              </a:rPr>
              <a:t>Aantal conclusies dag 2 : wat wil je meten en weten? (evaluatiebereik)</a:t>
            </a:r>
          </a:p>
        </p:txBody>
      </p:sp>
      <p:sp>
        <p:nvSpPr>
          <p:cNvPr id="3" name="Tijdelijke aanduiding voor inhoud 2">
            <a:extLst>
              <a:ext uri="{FF2B5EF4-FFF2-40B4-BE49-F238E27FC236}">
                <a16:creationId xmlns:a16="http://schemas.microsoft.com/office/drawing/2014/main" id="{33852641-C533-24DC-1F86-45E1DE8BBF48}"/>
              </a:ext>
            </a:extLst>
          </p:cNvPr>
          <p:cNvSpPr>
            <a:spLocks noGrp="1"/>
          </p:cNvSpPr>
          <p:nvPr>
            <p:ph idx="1"/>
          </p:nvPr>
        </p:nvSpPr>
        <p:spPr>
          <a:xfrm>
            <a:off x="457200" y="1979271"/>
            <a:ext cx="8229600" cy="4146892"/>
          </a:xfrm>
        </p:spPr>
        <p:txBody>
          <a:bodyPr>
            <a:normAutofit fontScale="70000" lnSpcReduction="20000"/>
          </a:bodyPr>
          <a:lstStyle/>
          <a:p>
            <a:pPr marL="0" indent="0">
              <a:buNone/>
              <a:defRPr/>
            </a:pPr>
            <a:r>
              <a:rPr lang="nl-BE" dirty="0"/>
              <a:t>Afbakening</a:t>
            </a:r>
          </a:p>
          <a:p>
            <a:pPr>
              <a:defRPr/>
            </a:pPr>
            <a:r>
              <a:rPr lang="nl-BE" dirty="0"/>
              <a:t>Verduidelijkt waar impact over kan gaan </a:t>
            </a:r>
          </a:p>
          <a:p>
            <a:pPr>
              <a:defRPr/>
            </a:pPr>
            <a:r>
              <a:rPr lang="nl-BE" dirty="0"/>
              <a:t>helpt om een realistische evaluatie-aanpak te ontwerpen</a:t>
            </a:r>
          </a:p>
          <a:p>
            <a:pPr>
              <a:defRPr/>
            </a:pPr>
            <a:r>
              <a:rPr lang="nl-BE" dirty="0"/>
              <a:t>Legt de basis voor efficiënte data verzameling (‘need’ to know informatie vs. ‘nice to know’)</a:t>
            </a:r>
          </a:p>
          <a:p>
            <a:pPr>
              <a:defRPr/>
            </a:pPr>
            <a:endParaRPr lang="nl-BE" dirty="0"/>
          </a:p>
          <a:p>
            <a:pPr marL="0" indent="0">
              <a:buNone/>
              <a:defRPr/>
            </a:pPr>
            <a:r>
              <a:rPr lang="nl-BE" dirty="0"/>
              <a:t>Is dit nu werkbaar?  De echte toets komt, als je gaat nadenken over hoe informatie zal verzameld worden (methoden)</a:t>
            </a:r>
          </a:p>
          <a:p>
            <a:pPr marL="0" indent="0">
              <a:buNone/>
            </a:pPr>
            <a:endParaRPr lang="nl-BE" dirty="0"/>
          </a:p>
          <a:p>
            <a:pPr marL="0" indent="0">
              <a:buNone/>
            </a:pPr>
            <a:r>
              <a:rPr lang="nl-BE" dirty="0"/>
              <a:t>Neem dus snel contact met de statistische dienst om te bekijken of en wat voor dashboard eventueel nuttig kan zijn (bestaande informatie en nieuw te verzamelen informatie)</a:t>
            </a:r>
          </a:p>
        </p:txBody>
      </p:sp>
    </p:spTree>
    <p:extLst>
      <p:ext uri="{BB962C8B-B14F-4D97-AF65-F5344CB8AC3E}">
        <p14:creationId xmlns:p14="http://schemas.microsoft.com/office/powerpoint/2010/main" val="22446871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807E80-F930-26AB-0884-6DE05A8D5178}"/>
              </a:ext>
            </a:extLst>
          </p:cNvPr>
          <p:cNvSpPr>
            <a:spLocks noGrp="1"/>
          </p:cNvSpPr>
          <p:nvPr>
            <p:ph type="title"/>
          </p:nvPr>
        </p:nvSpPr>
        <p:spPr/>
        <p:txBody>
          <a:bodyPr>
            <a:normAutofit/>
          </a:bodyPr>
          <a:lstStyle/>
          <a:p>
            <a:r>
              <a:rPr lang="nl-BE" sz="3200" b="1" dirty="0">
                <a:solidFill>
                  <a:srgbClr val="005DAA"/>
                </a:solidFill>
              </a:rPr>
              <a:t>De volgende training (en coaching)</a:t>
            </a:r>
          </a:p>
        </p:txBody>
      </p:sp>
      <p:sp>
        <p:nvSpPr>
          <p:cNvPr id="3" name="Tijdelijke aanduiding voor inhoud 2">
            <a:extLst>
              <a:ext uri="{FF2B5EF4-FFF2-40B4-BE49-F238E27FC236}">
                <a16:creationId xmlns:a16="http://schemas.microsoft.com/office/drawing/2014/main" id="{30E6FE2D-144C-7F2C-BCAA-4F4E3474EE35}"/>
              </a:ext>
            </a:extLst>
          </p:cNvPr>
          <p:cNvSpPr>
            <a:spLocks noGrp="1"/>
          </p:cNvSpPr>
          <p:nvPr>
            <p:ph idx="1"/>
          </p:nvPr>
        </p:nvSpPr>
        <p:spPr/>
        <p:txBody>
          <a:bodyPr>
            <a:normAutofit fontScale="70000" lnSpcReduction="20000"/>
          </a:bodyPr>
          <a:lstStyle/>
          <a:p>
            <a:pPr algn="just">
              <a:lnSpc>
                <a:spcPct val="150000"/>
              </a:lnSpc>
              <a:buNone/>
            </a:pPr>
            <a:r>
              <a:rPr lang="nl-BE" dirty="0">
                <a:latin typeface="Arial" panose="020B0604020202020204" pitchFamily="34" charset="0"/>
                <a:ea typeface="Times New Roman" panose="02020603050405020304" pitchFamily="18" charset="0"/>
                <a:cs typeface="Arial" panose="020B0604020202020204" pitchFamily="34" charset="0"/>
              </a:rPr>
              <a:t>Geen coaching bij afwerken van stap 2</a:t>
            </a:r>
          </a:p>
          <a:p>
            <a:pPr algn="just">
              <a:lnSpc>
                <a:spcPct val="150000"/>
              </a:lnSpc>
              <a:buNone/>
            </a:pPr>
            <a:r>
              <a:rPr lang="nl-BE" dirty="0">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buNone/>
            </a:pPr>
            <a:r>
              <a:rPr lang="nl-BE" dirty="0">
                <a:latin typeface="Arial" panose="020B0604020202020204" pitchFamily="34" charset="0"/>
                <a:ea typeface="Times New Roman" panose="02020603050405020304" pitchFamily="18" charset="0"/>
                <a:cs typeface="Arial" panose="020B0604020202020204" pitchFamily="34" charset="0"/>
              </a:rPr>
              <a:t>Dag 3 (9 oktober)</a:t>
            </a:r>
          </a:p>
          <a:p>
            <a:pPr algn="just">
              <a:lnSpc>
                <a:spcPct val="150000"/>
              </a:lnSpc>
              <a:buNone/>
            </a:pPr>
            <a:r>
              <a:rPr lang="nl-BE" dirty="0">
                <a:latin typeface="Arial" panose="020B0604020202020204" pitchFamily="34" charset="0"/>
                <a:ea typeface="Times New Roman" panose="02020603050405020304" pitchFamily="18" charset="0"/>
                <a:cs typeface="Arial" panose="020B0604020202020204" pitchFamily="34" charset="0"/>
              </a:rPr>
              <a:t>Stap 3 : hoe gaan we informatie verzamelen en analyseren (</a:t>
            </a:r>
            <a:r>
              <a:rPr lang="nl-BE" dirty="0">
                <a:solidFill>
                  <a:schemeClr val="accent1"/>
                </a:solidFill>
                <a:latin typeface="Arial" panose="020B0604020202020204" pitchFamily="34" charset="0"/>
                <a:ea typeface="Times New Roman" panose="02020603050405020304" pitchFamily="18" charset="0"/>
                <a:cs typeface="Arial" panose="020B0604020202020204" pitchFamily="34" charset="0"/>
              </a:rPr>
              <a:t>methoden</a:t>
            </a:r>
            <a:r>
              <a:rPr lang="nl-BE" dirty="0">
                <a:latin typeface="Arial" panose="020B0604020202020204" pitchFamily="34" charset="0"/>
                <a:ea typeface="Times New Roman" panose="02020603050405020304" pitchFamily="18" charset="0"/>
                <a:cs typeface="Arial" panose="020B0604020202020204" pitchFamily="34" charset="0"/>
              </a:rPr>
              <a:t> identificeren + info over de toepassing ervan) ?</a:t>
            </a:r>
          </a:p>
          <a:p>
            <a:pPr algn="just">
              <a:lnSpc>
                <a:spcPct val="150000"/>
              </a:lnSpc>
              <a:buNone/>
            </a:pPr>
            <a:endParaRPr lang="nl-BE"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buNone/>
            </a:pPr>
            <a:r>
              <a:rPr lang="nl-BE" dirty="0">
                <a:latin typeface="Arial" panose="020B0604020202020204" pitchFamily="34" charset="0"/>
                <a:ea typeface="Times New Roman" panose="02020603050405020304" pitchFamily="18" charset="0"/>
                <a:cs typeface="Arial" panose="020B0604020202020204" pitchFamily="34" charset="0"/>
              </a:rPr>
              <a:t>Resultaat van deze stap : impactmeting tabel en topics voor coaching bij de uitvoering</a:t>
            </a:r>
          </a:p>
          <a:p>
            <a:pPr algn="just">
              <a:lnSpc>
                <a:spcPct val="150000"/>
              </a:lnSpc>
            </a:pPr>
            <a:r>
              <a:rPr lang="nl-BE" dirty="0" err="1">
                <a:latin typeface="Arial" panose="020B0604020202020204" pitchFamily="34" charset="0"/>
                <a:ea typeface="Times New Roman" panose="02020603050405020304" pitchFamily="18" charset="0"/>
                <a:cs typeface="Arial" panose="020B0604020202020204" pitchFamily="34" charset="0"/>
              </a:rPr>
              <a:t>Outro</a:t>
            </a:r>
            <a:r>
              <a:rPr lang="nl-BE" dirty="0">
                <a:latin typeface="Arial" panose="020B0604020202020204" pitchFamily="34" charset="0"/>
                <a:ea typeface="Times New Roman" panose="02020603050405020304" pitchFamily="18" charset="0"/>
                <a:cs typeface="Arial" panose="020B0604020202020204" pitchFamily="34" charset="0"/>
              </a:rPr>
              <a:t> : wat kunnen deelnemers van coaching verwachten ?</a:t>
            </a:r>
          </a:p>
          <a:p>
            <a:endParaRPr lang="nl-BE" dirty="0"/>
          </a:p>
        </p:txBody>
      </p:sp>
    </p:spTree>
    <p:extLst>
      <p:ext uri="{BB962C8B-B14F-4D97-AF65-F5344CB8AC3E}">
        <p14:creationId xmlns:p14="http://schemas.microsoft.com/office/powerpoint/2010/main" val="3809003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DB985-81D9-AA44-4F11-3CE31C09214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9DA85D7-4A2F-0CC3-9694-C54AFB38BCAC}"/>
              </a:ext>
            </a:extLst>
          </p:cNvPr>
          <p:cNvSpPr>
            <a:spLocks noGrp="1"/>
          </p:cNvSpPr>
          <p:nvPr>
            <p:ph type="title"/>
          </p:nvPr>
        </p:nvSpPr>
        <p:spPr>
          <a:xfrm>
            <a:off x="774700" y="485055"/>
            <a:ext cx="7594600" cy="685800"/>
          </a:xfrm>
        </p:spPr>
        <p:txBody>
          <a:bodyPr>
            <a:normAutofit fontScale="90000"/>
          </a:bodyPr>
          <a:lstStyle/>
          <a:p>
            <a:r>
              <a:rPr lang="nl-BE" sz="3200" b="1" dirty="0">
                <a:solidFill>
                  <a:srgbClr val="005DAA"/>
                </a:solidFill>
              </a:rPr>
              <a:t>Even terugblikken: wat waren de </a:t>
            </a:r>
            <a:r>
              <a:rPr lang="nl-BE" sz="3200" b="1" dirty="0" err="1">
                <a:solidFill>
                  <a:srgbClr val="005DAA"/>
                </a:solidFill>
              </a:rPr>
              <a:t>key</a:t>
            </a:r>
            <a:r>
              <a:rPr lang="nl-BE" sz="3200" b="1" dirty="0">
                <a:solidFill>
                  <a:srgbClr val="005DAA"/>
                </a:solidFill>
              </a:rPr>
              <a:t> take-aways van dag 1  ‘naar welke impact gaan we kijken’?</a:t>
            </a:r>
          </a:p>
        </p:txBody>
      </p:sp>
      <p:sp>
        <p:nvSpPr>
          <p:cNvPr id="3" name="Tijdelijke aanduiding voor inhoud 2">
            <a:extLst>
              <a:ext uri="{FF2B5EF4-FFF2-40B4-BE49-F238E27FC236}">
                <a16:creationId xmlns:a16="http://schemas.microsoft.com/office/drawing/2014/main" id="{CCAF6A0A-42AC-208D-88FD-FD5FE13499DE}"/>
              </a:ext>
            </a:extLst>
          </p:cNvPr>
          <p:cNvSpPr>
            <a:spLocks noGrp="1"/>
          </p:cNvSpPr>
          <p:nvPr>
            <p:ph idx="1"/>
          </p:nvPr>
        </p:nvSpPr>
        <p:spPr>
          <a:xfrm>
            <a:off x="774700" y="1550084"/>
            <a:ext cx="7366000" cy="3797300"/>
          </a:xfrm>
        </p:spPr>
        <p:txBody>
          <a:bodyPr>
            <a:normAutofit lnSpcReduction="10000"/>
          </a:bodyPr>
          <a:lstStyle/>
          <a:p>
            <a:r>
              <a:rPr lang="nl-NL" sz="2000" dirty="0"/>
              <a:t>Een impactevaluatie is bij voorkeur al bepaald bij het design van het MJP – maar dat is meestal niet het geval</a:t>
            </a:r>
          </a:p>
          <a:p>
            <a:r>
              <a:rPr lang="nl-NL" sz="2000" dirty="0"/>
              <a:t>Als het MJP en de beleidsdoelstellingen vaag zijn, is het vaak nodig om de weg naar impact te reconstrueren</a:t>
            </a:r>
          </a:p>
          <a:p>
            <a:r>
              <a:rPr lang="nl-NL" sz="2000" dirty="0"/>
              <a:t>De reconstructie bestaat uit:</a:t>
            </a:r>
          </a:p>
          <a:p>
            <a:pPr lvl="1"/>
            <a:r>
              <a:rPr lang="nl-NL" sz="1600" dirty="0"/>
              <a:t>Herformuleren van de beleidsdoelstelling als een impact doelstelling</a:t>
            </a:r>
          </a:p>
          <a:p>
            <a:pPr lvl="1"/>
            <a:r>
              <a:rPr lang="nl-NL" sz="1600" dirty="0"/>
              <a:t>Oplijsten van activiteiten (en concreet maken: met wie en voor wie)</a:t>
            </a:r>
          </a:p>
          <a:p>
            <a:pPr lvl="1"/>
            <a:r>
              <a:rPr lang="nl-NL" sz="1600" dirty="0"/>
              <a:t>Beter en meer expliciet identificeren van de veranderingen als tussenstappen</a:t>
            </a:r>
          </a:p>
          <a:p>
            <a:pPr lvl="1"/>
            <a:endParaRPr lang="nl-NL" sz="1600" dirty="0"/>
          </a:p>
          <a:p>
            <a:r>
              <a:rPr lang="nl-NL" sz="2000" dirty="0"/>
              <a:t>Het product : een visuele weg naar impact</a:t>
            </a:r>
          </a:p>
          <a:p>
            <a:r>
              <a:rPr lang="nl-NL" sz="2000" dirty="0"/>
              <a:t>Vervolgens moet je het evaluatiebereik definiëren: wat willen we meten en weten? (= dag 2)</a:t>
            </a:r>
          </a:p>
          <a:p>
            <a:endParaRPr lang="nl-BE" sz="2000" dirty="0"/>
          </a:p>
        </p:txBody>
      </p:sp>
    </p:spTree>
    <p:extLst>
      <p:ext uri="{BB962C8B-B14F-4D97-AF65-F5344CB8AC3E}">
        <p14:creationId xmlns:p14="http://schemas.microsoft.com/office/powerpoint/2010/main" val="1587337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99FE5-02A4-D868-20B2-CD87D5CE4F5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B9C5227-779E-20A1-F55B-C12E55628738}"/>
              </a:ext>
            </a:extLst>
          </p:cNvPr>
          <p:cNvSpPr>
            <a:spLocks noGrp="1"/>
          </p:cNvSpPr>
          <p:nvPr>
            <p:ph type="title"/>
          </p:nvPr>
        </p:nvSpPr>
        <p:spPr>
          <a:xfrm>
            <a:off x="1203159" y="238932"/>
            <a:ext cx="7483641" cy="307777"/>
          </a:xfrm>
        </p:spPr>
        <p:txBody>
          <a:bodyPr>
            <a:noAutofit/>
          </a:bodyPr>
          <a:lstStyle/>
          <a:p>
            <a:r>
              <a:rPr lang="nl-BE" sz="2400" dirty="0"/>
              <a:t>Ubuntu: startpunt vandaag = weg naar impact</a:t>
            </a:r>
          </a:p>
        </p:txBody>
      </p:sp>
      <p:pic>
        <p:nvPicPr>
          <p:cNvPr id="4" name="Afbeelding 3">
            <a:extLst>
              <a:ext uri="{FF2B5EF4-FFF2-40B4-BE49-F238E27FC236}">
                <a16:creationId xmlns:a16="http://schemas.microsoft.com/office/drawing/2014/main" id="{9A56E6F2-4EA8-494B-6FFA-6E092467529A}"/>
              </a:ext>
            </a:extLst>
          </p:cNvPr>
          <p:cNvPicPr>
            <a:picLocks noChangeAspect="1"/>
          </p:cNvPicPr>
          <p:nvPr/>
        </p:nvPicPr>
        <p:blipFill>
          <a:blip r:embed="rId3"/>
          <a:stretch>
            <a:fillRect/>
          </a:stretch>
        </p:blipFill>
        <p:spPr>
          <a:xfrm>
            <a:off x="258276" y="226240"/>
            <a:ext cx="969348" cy="975445"/>
          </a:xfrm>
          <a:prstGeom prst="rect">
            <a:avLst/>
          </a:prstGeom>
        </p:spPr>
      </p:pic>
      <p:sp useBgFill="1">
        <p:nvSpPr>
          <p:cNvPr id="5" name="Rechthoek 4">
            <a:extLst>
              <a:ext uri="{FF2B5EF4-FFF2-40B4-BE49-F238E27FC236}">
                <a16:creationId xmlns:a16="http://schemas.microsoft.com/office/drawing/2014/main" id="{8797B9CF-6F28-7AD4-71BD-A82DBCCE15BF}"/>
              </a:ext>
            </a:extLst>
          </p:cNvPr>
          <p:cNvSpPr/>
          <p:nvPr/>
        </p:nvSpPr>
        <p:spPr>
          <a:xfrm>
            <a:off x="742950" y="1029262"/>
            <a:ext cx="7734300" cy="55541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p>
        </p:txBody>
      </p:sp>
      <p:sp>
        <p:nvSpPr>
          <p:cNvPr id="6" name="Tekstvak 5">
            <a:extLst>
              <a:ext uri="{FF2B5EF4-FFF2-40B4-BE49-F238E27FC236}">
                <a16:creationId xmlns:a16="http://schemas.microsoft.com/office/drawing/2014/main" id="{8BB7CEDD-FD63-5785-01B8-41649E581C4B}"/>
              </a:ext>
            </a:extLst>
          </p:cNvPr>
          <p:cNvSpPr txBox="1"/>
          <p:nvPr/>
        </p:nvSpPr>
        <p:spPr>
          <a:xfrm>
            <a:off x="5467350" y="721485"/>
            <a:ext cx="3219450" cy="307777"/>
          </a:xfrm>
          <a:prstGeom prst="rect">
            <a:avLst/>
          </a:prstGeom>
          <a:noFill/>
        </p:spPr>
        <p:txBody>
          <a:bodyPr wrap="square" rtlCol="0">
            <a:spAutoFit/>
          </a:bodyPr>
          <a:lstStyle/>
          <a:p>
            <a:r>
              <a:rPr lang="nl-BE" sz="1400" dirty="0"/>
              <a:t>Context (maatschappij en inwoners)</a:t>
            </a:r>
          </a:p>
        </p:txBody>
      </p:sp>
      <p:sp>
        <p:nvSpPr>
          <p:cNvPr id="7" name="Rechthoek 6">
            <a:extLst>
              <a:ext uri="{FF2B5EF4-FFF2-40B4-BE49-F238E27FC236}">
                <a16:creationId xmlns:a16="http://schemas.microsoft.com/office/drawing/2014/main" id="{98279739-52B2-D19F-C90A-2BC155E8725F}"/>
              </a:ext>
            </a:extLst>
          </p:cNvPr>
          <p:cNvSpPr/>
          <p:nvPr/>
        </p:nvSpPr>
        <p:spPr>
          <a:xfrm>
            <a:off x="838200" y="1345920"/>
            <a:ext cx="7562850" cy="505488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p>
        </p:txBody>
      </p:sp>
      <p:sp>
        <p:nvSpPr>
          <p:cNvPr id="8" name="Tekstvak 7">
            <a:extLst>
              <a:ext uri="{FF2B5EF4-FFF2-40B4-BE49-F238E27FC236}">
                <a16:creationId xmlns:a16="http://schemas.microsoft.com/office/drawing/2014/main" id="{16837FF2-57E2-D3C3-A303-58558B96007A}"/>
              </a:ext>
            </a:extLst>
          </p:cNvPr>
          <p:cNvSpPr txBox="1"/>
          <p:nvPr/>
        </p:nvSpPr>
        <p:spPr>
          <a:xfrm>
            <a:off x="946150" y="1038143"/>
            <a:ext cx="2286000" cy="307777"/>
          </a:xfrm>
          <a:prstGeom prst="rect">
            <a:avLst/>
          </a:prstGeom>
          <a:noFill/>
        </p:spPr>
        <p:txBody>
          <a:bodyPr wrap="square" rtlCol="0">
            <a:spAutoFit/>
          </a:bodyPr>
          <a:lstStyle/>
          <a:p>
            <a:r>
              <a:rPr lang="nl-BE" sz="1400" dirty="0"/>
              <a:t>Context interventies</a:t>
            </a:r>
          </a:p>
        </p:txBody>
      </p:sp>
      <p:sp>
        <p:nvSpPr>
          <p:cNvPr id="11" name="Tekstvak 10">
            <a:extLst>
              <a:ext uri="{FF2B5EF4-FFF2-40B4-BE49-F238E27FC236}">
                <a16:creationId xmlns:a16="http://schemas.microsoft.com/office/drawing/2014/main" id="{72407FE7-39AC-A16F-F15F-B4D012FA7DA0}"/>
              </a:ext>
            </a:extLst>
          </p:cNvPr>
          <p:cNvSpPr txBox="1"/>
          <p:nvPr/>
        </p:nvSpPr>
        <p:spPr>
          <a:xfrm>
            <a:off x="946150" y="2169219"/>
            <a:ext cx="2463800" cy="1846659"/>
          </a:xfrm>
          <a:prstGeom prst="rect">
            <a:avLst/>
          </a:prstGeom>
          <a:noFill/>
          <a:ln>
            <a:solidFill>
              <a:schemeClr val="accent1">
                <a:shade val="95000"/>
                <a:satMod val="105000"/>
              </a:schemeClr>
            </a:solidFill>
          </a:ln>
        </p:spPr>
        <p:txBody>
          <a:bodyPr wrap="square" rtlCol="0">
            <a:spAutoFit/>
          </a:bodyPr>
          <a:lstStyle/>
          <a:p>
            <a:r>
              <a:rPr lang="nl-BE" sz="1600" b="1" dirty="0"/>
              <a:t>Actoren van de stad</a:t>
            </a:r>
          </a:p>
          <a:p>
            <a:r>
              <a:rPr lang="nl-BE" sz="1400" dirty="0"/>
              <a:t>Strategische Cel</a:t>
            </a:r>
          </a:p>
          <a:p>
            <a:r>
              <a:rPr lang="nl-BE" sz="1400" dirty="0"/>
              <a:t>Dienst Omgeving</a:t>
            </a:r>
          </a:p>
          <a:p>
            <a:r>
              <a:rPr lang="nl-BE" sz="1400" dirty="0"/>
              <a:t>Dienst Sociale Zaken</a:t>
            </a:r>
          </a:p>
          <a:p>
            <a:r>
              <a:rPr lang="nl-BE" sz="1400" dirty="0"/>
              <a:t>Wijkpolitie</a:t>
            </a:r>
          </a:p>
          <a:p>
            <a:r>
              <a:rPr lang="nl-BE" sz="1400" dirty="0"/>
              <a:t>Buurtwerkers</a:t>
            </a:r>
          </a:p>
          <a:p>
            <a:r>
              <a:rPr lang="nl-BE" sz="1400" dirty="0"/>
              <a:t>Dienst Cultuur</a:t>
            </a:r>
          </a:p>
          <a:p>
            <a:r>
              <a:rPr lang="nl-BE" sz="1400" dirty="0"/>
              <a:t>Dienst Jeugd </a:t>
            </a:r>
            <a:endParaRPr lang="nl-BE" dirty="0"/>
          </a:p>
        </p:txBody>
      </p:sp>
      <p:sp>
        <p:nvSpPr>
          <p:cNvPr id="12" name="Tekstvak 11">
            <a:extLst>
              <a:ext uri="{FF2B5EF4-FFF2-40B4-BE49-F238E27FC236}">
                <a16:creationId xmlns:a16="http://schemas.microsoft.com/office/drawing/2014/main" id="{39A40311-95DA-1109-7D47-9D8295CACD8F}"/>
              </a:ext>
            </a:extLst>
          </p:cNvPr>
          <p:cNvSpPr txBox="1"/>
          <p:nvPr/>
        </p:nvSpPr>
        <p:spPr>
          <a:xfrm>
            <a:off x="946150" y="4340058"/>
            <a:ext cx="4521200" cy="2062103"/>
          </a:xfrm>
          <a:prstGeom prst="rect">
            <a:avLst/>
          </a:prstGeom>
          <a:noFill/>
          <a:ln>
            <a:solidFill>
              <a:schemeClr val="accent1">
                <a:shade val="95000"/>
                <a:satMod val="105000"/>
              </a:schemeClr>
            </a:solidFill>
          </a:ln>
        </p:spPr>
        <p:txBody>
          <a:bodyPr wrap="square" rtlCol="0">
            <a:spAutoFit/>
          </a:bodyPr>
          <a:lstStyle/>
          <a:p>
            <a:r>
              <a:rPr lang="nl-BE" sz="1600" b="1" dirty="0"/>
              <a:t>Acties</a:t>
            </a:r>
          </a:p>
          <a:p>
            <a:r>
              <a:rPr lang="nl-BE" sz="1400" dirty="0"/>
              <a:t>Coördinatie (gericht op impact)</a:t>
            </a:r>
          </a:p>
          <a:p>
            <a:r>
              <a:rPr lang="nl-BE" sz="1400" dirty="0"/>
              <a:t>Stadsbeest</a:t>
            </a:r>
          </a:p>
          <a:p>
            <a:r>
              <a:rPr lang="nl-BE" sz="1400" dirty="0"/>
              <a:t>Aanpak overlast en wijkoverleg</a:t>
            </a:r>
          </a:p>
          <a:p>
            <a:r>
              <a:rPr lang="nl-BE" sz="1400" dirty="0"/>
              <a:t>Intergenerationeel project</a:t>
            </a:r>
          </a:p>
          <a:p>
            <a:r>
              <a:rPr lang="nl-BE" sz="1400" dirty="0"/>
              <a:t>Subsidiereglement jongerenorganisaties voor projecten veiligheid en/of eenzaamheid</a:t>
            </a:r>
          </a:p>
          <a:p>
            <a:r>
              <a:rPr lang="nl-BE" sz="1400" dirty="0"/>
              <a:t>Wijkbudget gericht op eenzaamheid</a:t>
            </a:r>
          </a:p>
          <a:p>
            <a:r>
              <a:rPr lang="nl-BE" sz="1400" dirty="0"/>
              <a:t>Groene ontmoetingsplekken</a:t>
            </a:r>
            <a:endParaRPr lang="nl-BE" sz="1600" dirty="0"/>
          </a:p>
        </p:txBody>
      </p:sp>
      <p:sp>
        <p:nvSpPr>
          <p:cNvPr id="13" name="Tekstvak 12">
            <a:extLst>
              <a:ext uri="{FF2B5EF4-FFF2-40B4-BE49-F238E27FC236}">
                <a16:creationId xmlns:a16="http://schemas.microsoft.com/office/drawing/2014/main" id="{2CBB2043-3371-F162-9EB3-E9205749B2C7}"/>
              </a:ext>
            </a:extLst>
          </p:cNvPr>
          <p:cNvSpPr txBox="1"/>
          <p:nvPr/>
        </p:nvSpPr>
        <p:spPr>
          <a:xfrm>
            <a:off x="946150" y="1487190"/>
            <a:ext cx="7251700" cy="584775"/>
          </a:xfrm>
          <a:prstGeom prst="rect">
            <a:avLst/>
          </a:prstGeom>
          <a:noFill/>
          <a:ln>
            <a:solidFill>
              <a:schemeClr val="accent1">
                <a:shade val="95000"/>
                <a:satMod val="105000"/>
              </a:schemeClr>
            </a:solidFill>
          </a:ln>
        </p:spPr>
        <p:txBody>
          <a:bodyPr wrap="square" rtlCol="0">
            <a:spAutoFit/>
          </a:bodyPr>
          <a:lstStyle/>
          <a:p>
            <a:r>
              <a:rPr lang="nl-BE" sz="1600" dirty="0">
                <a:solidFill>
                  <a:schemeClr val="accent1"/>
                </a:solidFill>
              </a:rPr>
              <a:t>Inwoners, over de generaties heen, voelen zich veiliger in de wijk en in de stad (wat bijdraagt tot sociale cohesie), weten wat de stad doet en waarderen de aanpak</a:t>
            </a:r>
            <a:endParaRPr lang="nl-BE" sz="1600" dirty="0"/>
          </a:p>
        </p:txBody>
      </p:sp>
      <p:sp>
        <p:nvSpPr>
          <p:cNvPr id="14" name="Tekstvak 13">
            <a:extLst>
              <a:ext uri="{FF2B5EF4-FFF2-40B4-BE49-F238E27FC236}">
                <a16:creationId xmlns:a16="http://schemas.microsoft.com/office/drawing/2014/main" id="{13248CCD-798D-95B8-0C7C-82C17DD37F80}"/>
              </a:ext>
            </a:extLst>
          </p:cNvPr>
          <p:cNvSpPr txBox="1"/>
          <p:nvPr/>
        </p:nvSpPr>
        <p:spPr>
          <a:xfrm>
            <a:off x="6064250" y="4293891"/>
            <a:ext cx="2139950" cy="1969770"/>
          </a:xfrm>
          <a:prstGeom prst="rect">
            <a:avLst/>
          </a:prstGeom>
          <a:noFill/>
          <a:ln>
            <a:solidFill>
              <a:schemeClr val="accent1">
                <a:shade val="95000"/>
                <a:satMod val="105000"/>
              </a:schemeClr>
            </a:solidFill>
          </a:ln>
        </p:spPr>
        <p:txBody>
          <a:bodyPr wrap="square" rtlCol="0">
            <a:spAutoFit/>
          </a:bodyPr>
          <a:lstStyle/>
          <a:p>
            <a:r>
              <a:rPr lang="nl-BE" sz="1600" b="1" dirty="0"/>
              <a:t>Hypothesen: kwaliteit en mechanismen</a:t>
            </a:r>
          </a:p>
          <a:p>
            <a:endParaRPr lang="nl-BE" sz="1400" dirty="0"/>
          </a:p>
          <a:p>
            <a:r>
              <a:rPr lang="nl-BE" sz="1400" dirty="0"/>
              <a:t>Bijv. werken op eenzaamheid verlaagt onveiligheidsgevoel</a:t>
            </a:r>
          </a:p>
          <a:p>
            <a:endParaRPr lang="nl-BE" dirty="0"/>
          </a:p>
        </p:txBody>
      </p:sp>
      <p:sp>
        <p:nvSpPr>
          <p:cNvPr id="15" name="Plusteken 14">
            <a:extLst>
              <a:ext uri="{FF2B5EF4-FFF2-40B4-BE49-F238E27FC236}">
                <a16:creationId xmlns:a16="http://schemas.microsoft.com/office/drawing/2014/main" id="{ADE673D9-5ED0-3B85-B801-D5661D83C1CC}"/>
              </a:ext>
            </a:extLst>
          </p:cNvPr>
          <p:cNvSpPr/>
          <p:nvPr/>
        </p:nvSpPr>
        <p:spPr>
          <a:xfrm>
            <a:off x="5229225" y="4779952"/>
            <a:ext cx="914400" cy="914400"/>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p>
        </p:txBody>
      </p:sp>
      <p:sp>
        <p:nvSpPr>
          <p:cNvPr id="16" name="Pijl: omlaag 15">
            <a:extLst>
              <a:ext uri="{FF2B5EF4-FFF2-40B4-BE49-F238E27FC236}">
                <a16:creationId xmlns:a16="http://schemas.microsoft.com/office/drawing/2014/main" id="{E5845C0F-B03B-D8C9-FF60-C42A686F54C1}"/>
              </a:ext>
            </a:extLst>
          </p:cNvPr>
          <p:cNvSpPr/>
          <p:nvPr/>
        </p:nvSpPr>
        <p:spPr>
          <a:xfrm>
            <a:off x="2715726" y="3915867"/>
            <a:ext cx="484674" cy="57794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p>
        </p:txBody>
      </p:sp>
      <p:sp>
        <p:nvSpPr>
          <p:cNvPr id="17" name="Pijl: omhoog 16">
            <a:extLst>
              <a:ext uri="{FF2B5EF4-FFF2-40B4-BE49-F238E27FC236}">
                <a16:creationId xmlns:a16="http://schemas.microsoft.com/office/drawing/2014/main" id="{A6468530-878D-CBAB-510E-C25D267E91C9}"/>
              </a:ext>
            </a:extLst>
          </p:cNvPr>
          <p:cNvSpPr/>
          <p:nvPr/>
        </p:nvSpPr>
        <p:spPr>
          <a:xfrm>
            <a:off x="5523484" y="3958391"/>
            <a:ext cx="484632" cy="49289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p>
        </p:txBody>
      </p:sp>
      <p:sp>
        <p:nvSpPr>
          <p:cNvPr id="18" name="Tekstvak 17">
            <a:extLst>
              <a:ext uri="{FF2B5EF4-FFF2-40B4-BE49-F238E27FC236}">
                <a16:creationId xmlns:a16="http://schemas.microsoft.com/office/drawing/2014/main" id="{DF994AAE-FA7E-FD95-DAFC-DC9CE62A3022}"/>
              </a:ext>
            </a:extLst>
          </p:cNvPr>
          <p:cNvSpPr txBox="1"/>
          <p:nvPr/>
        </p:nvSpPr>
        <p:spPr>
          <a:xfrm>
            <a:off x="3517900" y="2122327"/>
            <a:ext cx="4679950" cy="2277547"/>
          </a:xfrm>
          <a:prstGeom prst="rect">
            <a:avLst/>
          </a:prstGeom>
          <a:noFill/>
          <a:ln>
            <a:solidFill>
              <a:schemeClr val="accent1">
                <a:shade val="95000"/>
                <a:satMod val="105000"/>
              </a:schemeClr>
            </a:solidFill>
          </a:ln>
        </p:spPr>
        <p:txBody>
          <a:bodyPr wrap="square" rtlCol="0">
            <a:spAutoFit/>
          </a:bodyPr>
          <a:lstStyle/>
          <a:p>
            <a:r>
              <a:rPr lang="nl-BE" sz="1600" b="1" dirty="0"/>
              <a:t>Veranderingen</a:t>
            </a:r>
            <a:endParaRPr lang="nl-BE" b="1" dirty="0"/>
          </a:p>
          <a:p>
            <a:r>
              <a:rPr lang="nl-BE" sz="1400" dirty="0"/>
              <a:t>Eigenaars huisdieren minder eenzaam</a:t>
            </a:r>
          </a:p>
          <a:p>
            <a:r>
              <a:rPr lang="nl-BE" sz="1400" dirty="0"/>
              <a:t>Inwoners (jongeren) zijn zich bewust van gevolgen van overlast, overlast daalt</a:t>
            </a:r>
          </a:p>
          <a:p>
            <a:r>
              <a:rPr lang="nl-BE" sz="1400" dirty="0"/>
              <a:t>Inwoners weten waarheen en hoe (vertrouwen)</a:t>
            </a:r>
          </a:p>
          <a:p>
            <a:r>
              <a:rPr lang="nl-BE" sz="1400" dirty="0"/>
              <a:t>Ouderen en jongeren: positiever in het leven en verruimen netwerk</a:t>
            </a:r>
          </a:p>
          <a:p>
            <a:r>
              <a:rPr lang="nl-BE" sz="1400" dirty="0"/>
              <a:t>Jongeren: nieuwe competenties</a:t>
            </a:r>
          </a:p>
          <a:p>
            <a:r>
              <a:rPr lang="nl-BE" sz="1400" dirty="0"/>
              <a:t>Wijken en inwoners werken actief mee tegen eenzaamheid en groene ruimte</a:t>
            </a:r>
            <a:endParaRPr lang="nl-BE" dirty="0"/>
          </a:p>
        </p:txBody>
      </p:sp>
    </p:spTree>
    <p:extLst>
      <p:ext uri="{BB962C8B-B14F-4D97-AF65-F5344CB8AC3E}">
        <p14:creationId xmlns:p14="http://schemas.microsoft.com/office/powerpoint/2010/main" val="3325856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B4249E-9DA4-BB20-E333-D4F733A015D4}"/>
              </a:ext>
            </a:extLst>
          </p:cNvPr>
          <p:cNvSpPr>
            <a:spLocks noGrp="1"/>
          </p:cNvSpPr>
          <p:nvPr>
            <p:ph type="title"/>
          </p:nvPr>
        </p:nvSpPr>
        <p:spPr>
          <a:xfrm>
            <a:off x="762000" y="588403"/>
            <a:ext cx="8153400" cy="685800"/>
          </a:xfrm>
        </p:spPr>
        <p:txBody>
          <a:bodyPr/>
          <a:lstStyle/>
          <a:p>
            <a:r>
              <a:rPr lang="nl-BE" sz="2800" dirty="0"/>
              <a:t>Even terugblikken: wat onthouden we uit het huiswerk?</a:t>
            </a:r>
          </a:p>
        </p:txBody>
      </p:sp>
      <p:sp>
        <p:nvSpPr>
          <p:cNvPr id="3" name="Tijdelijke aanduiding voor inhoud 2">
            <a:extLst>
              <a:ext uri="{FF2B5EF4-FFF2-40B4-BE49-F238E27FC236}">
                <a16:creationId xmlns:a16="http://schemas.microsoft.com/office/drawing/2014/main" id="{AA359E32-6330-7EDA-AC33-2E391E2C2ADC}"/>
              </a:ext>
            </a:extLst>
          </p:cNvPr>
          <p:cNvSpPr>
            <a:spLocks noGrp="1"/>
          </p:cNvSpPr>
          <p:nvPr>
            <p:ph idx="1"/>
          </p:nvPr>
        </p:nvSpPr>
        <p:spPr>
          <a:xfrm>
            <a:off x="1085850" y="1808163"/>
            <a:ext cx="7505700" cy="922337"/>
          </a:xfrm>
        </p:spPr>
        <p:txBody>
          <a:bodyPr/>
          <a:lstStyle/>
          <a:p>
            <a:r>
              <a:rPr lang="nl-BE" sz="2400" dirty="0"/>
              <a:t>Wat was de ervaring met uittekenen van de weg naar impact? Waren de hand-outs helpend?</a:t>
            </a:r>
          </a:p>
          <a:p>
            <a:endParaRPr lang="nl-BE" sz="2400" dirty="0"/>
          </a:p>
          <a:p>
            <a:pPr marL="457200" lvl="1" indent="0">
              <a:buNone/>
            </a:pPr>
            <a:endParaRPr lang="nl-BE" sz="1800" dirty="0">
              <a:solidFill>
                <a:srgbClr val="FF0000"/>
              </a:solidFill>
            </a:endParaRPr>
          </a:p>
        </p:txBody>
      </p:sp>
      <p:pic>
        <p:nvPicPr>
          <p:cNvPr id="7" name="Afbeelding 6">
            <a:extLst>
              <a:ext uri="{FF2B5EF4-FFF2-40B4-BE49-F238E27FC236}">
                <a16:creationId xmlns:a16="http://schemas.microsoft.com/office/drawing/2014/main" id="{DD681223-5F2F-5728-88C2-820CCC504B01}"/>
              </a:ext>
            </a:extLst>
          </p:cNvPr>
          <p:cNvPicPr>
            <a:picLocks noChangeAspect="1"/>
          </p:cNvPicPr>
          <p:nvPr/>
        </p:nvPicPr>
        <p:blipFill>
          <a:blip r:embed="rId3"/>
          <a:stretch>
            <a:fillRect/>
          </a:stretch>
        </p:blipFill>
        <p:spPr>
          <a:xfrm>
            <a:off x="480219" y="2835276"/>
            <a:ext cx="2466975" cy="1847850"/>
          </a:xfrm>
          <a:prstGeom prst="rect">
            <a:avLst/>
          </a:prstGeom>
        </p:spPr>
      </p:pic>
      <p:pic>
        <p:nvPicPr>
          <p:cNvPr id="1028" name="Picture 4" descr="Easy work | Free Vector">
            <a:extLst>
              <a:ext uri="{FF2B5EF4-FFF2-40B4-BE49-F238E27FC236}">
                <a16:creationId xmlns:a16="http://schemas.microsoft.com/office/drawing/2014/main" id="{B9D6E9EA-29EA-BFF2-EFDF-0E844FF6F7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8838" y="4213226"/>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flective Practice Cartoons and Comics - funny pictures from CartoonStock">
            <a:extLst>
              <a:ext uri="{FF2B5EF4-FFF2-40B4-BE49-F238E27FC236}">
                <a16:creationId xmlns:a16="http://schemas.microsoft.com/office/drawing/2014/main" id="{93239B75-B16F-C4BE-629E-71A73CC95E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8150" y="3079751"/>
            <a:ext cx="2019300" cy="226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304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9EDE2-0351-3EAA-283C-740ED1F3BF2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2C46A68-4551-E26F-72DB-7A785EE3D702}"/>
              </a:ext>
            </a:extLst>
          </p:cNvPr>
          <p:cNvSpPr>
            <a:spLocks noGrp="1"/>
          </p:cNvSpPr>
          <p:nvPr>
            <p:ph type="title"/>
          </p:nvPr>
        </p:nvSpPr>
        <p:spPr>
          <a:xfrm>
            <a:off x="762000" y="279400"/>
            <a:ext cx="8153400" cy="685800"/>
          </a:xfrm>
        </p:spPr>
        <p:txBody>
          <a:bodyPr/>
          <a:lstStyle/>
          <a:p>
            <a:r>
              <a:rPr lang="nl-BE" sz="2800" dirty="0"/>
              <a:t>Intro: wat onthouden we uit het huiswerk?</a:t>
            </a:r>
          </a:p>
        </p:txBody>
      </p:sp>
      <p:sp>
        <p:nvSpPr>
          <p:cNvPr id="3" name="Tijdelijke aanduiding voor inhoud 2">
            <a:extLst>
              <a:ext uri="{FF2B5EF4-FFF2-40B4-BE49-F238E27FC236}">
                <a16:creationId xmlns:a16="http://schemas.microsoft.com/office/drawing/2014/main" id="{BD033D28-65EC-0305-1F80-6ABFA03CA9F7}"/>
              </a:ext>
            </a:extLst>
          </p:cNvPr>
          <p:cNvSpPr>
            <a:spLocks noGrp="1"/>
          </p:cNvSpPr>
          <p:nvPr>
            <p:ph idx="1"/>
          </p:nvPr>
        </p:nvSpPr>
        <p:spPr>
          <a:xfrm>
            <a:off x="942975" y="1135063"/>
            <a:ext cx="7505700" cy="4343400"/>
          </a:xfrm>
        </p:spPr>
        <p:txBody>
          <a:bodyPr/>
          <a:lstStyle/>
          <a:p>
            <a:r>
              <a:rPr lang="nl-BE" sz="2400" dirty="0"/>
              <a:t>Algemene feedback: GOED GEDAAN!</a:t>
            </a:r>
          </a:p>
          <a:p>
            <a:endParaRPr lang="nl-BE" sz="2400" dirty="0"/>
          </a:p>
          <a:p>
            <a:pPr marL="0" indent="0">
              <a:buNone/>
            </a:pPr>
            <a:endParaRPr lang="nl-BE" sz="2400" dirty="0"/>
          </a:p>
          <a:p>
            <a:endParaRPr lang="nl-BE" sz="2400" dirty="0"/>
          </a:p>
          <a:p>
            <a:endParaRPr lang="nl-BE" sz="2400" dirty="0"/>
          </a:p>
          <a:p>
            <a:endParaRPr lang="nl-BE" sz="2400" dirty="0"/>
          </a:p>
          <a:p>
            <a:pPr marL="457200" lvl="1" indent="0">
              <a:buNone/>
            </a:pPr>
            <a:endParaRPr lang="nl-BE" sz="1800" dirty="0">
              <a:solidFill>
                <a:schemeClr val="tx1"/>
              </a:solidFill>
            </a:endParaRPr>
          </a:p>
          <a:p>
            <a:pPr lvl="1"/>
            <a:r>
              <a:rPr lang="nl-BE" sz="1800" dirty="0">
                <a:solidFill>
                  <a:schemeClr val="tx1"/>
                </a:solidFill>
              </a:rPr>
              <a:t>’</a:t>
            </a:r>
          </a:p>
          <a:p>
            <a:pPr marL="457200" lvl="1" indent="0">
              <a:buNone/>
            </a:pPr>
            <a:endParaRPr lang="nl-BE" sz="1800" dirty="0">
              <a:solidFill>
                <a:schemeClr val="tx1"/>
              </a:solidFill>
            </a:endParaRPr>
          </a:p>
          <a:p>
            <a:pPr lvl="1"/>
            <a:r>
              <a:rPr lang="nl-BE" sz="1800" dirty="0">
                <a:solidFill>
                  <a:schemeClr val="tx1"/>
                </a:solidFill>
              </a:rPr>
              <a:t>Actoren bij wie men veranderingen wil zien, zijn soms onvoldoende gedifferentieerd, bijv. ‘de inwoners’</a:t>
            </a:r>
          </a:p>
          <a:p>
            <a:pPr marL="457200" lvl="1" indent="0">
              <a:buNone/>
            </a:pPr>
            <a:r>
              <a:rPr lang="nl-BE" sz="1800" dirty="0">
                <a:solidFill>
                  <a:schemeClr val="tx1"/>
                </a:solidFill>
              </a:rPr>
              <a:t>&gt;</a:t>
            </a:r>
            <a:r>
              <a:rPr lang="nl-BE" sz="1800" b="1" dirty="0">
                <a:solidFill>
                  <a:schemeClr val="tx1"/>
                </a:solidFill>
              </a:rPr>
              <a:t>risico</a:t>
            </a:r>
            <a:r>
              <a:rPr lang="nl-BE" sz="1800" dirty="0">
                <a:solidFill>
                  <a:schemeClr val="tx1"/>
                </a:solidFill>
              </a:rPr>
              <a:t>:</a:t>
            </a:r>
            <a:endParaRPr lang="nl-BE" sz="1800" dirty="0">
              <a:solidFill>
                <a:srgbClr val="FF0000"/>
              </a:solidFill>
            </a:endParaRPr>
          </a:p>
        </p:txBody>
      </p:sp>
      <p:graphicFrame>
        <p:nvGraphicFramePr>
          <p:cNvPr id="4" name="Tabel 3">
            <a:extLst>
              <a:ext uri="{FF2B5EF4-FFF2-40B4-BE49-F238E27FC236}">
                <a16:creationId xmlns:a16="http://schemas.microsoft.com/office/drawing/2014/main" id="{C58BA449-4AE3-02E9-57A2-4879097653CC}"/>
              </a:ext>
            </a:extLst>
          </p:cNvPr>
          <p:cNvGraphicFramePr>
            <a:graphicFrameLocks noGrp="1"/>
          </p:cNvGraphicFramePr>
          <p:nvPr>
            <p:extLst>
              <p:ext uri="{D42A27DB-BD31-4B8C-83A1-F6EECF244321}">
                <p14:modId xmlns:p14="http://schemas.microsoft.com/office/powerpoint/2010/main" val="3749114760"/>
              </p:ext>
            </p:extLst>
          </p:nvPr>
        </p:nvGraphicFramePr>
        <p:xfrm>
          <a:off x="228600" y="1846580"/>
          <a:ext cx="8686800" cy="4577080"/>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1552375174"/>
                    </a:ext>
                  </a:extLst>
                </a:gridCol>
                <a:gridCol w="4343400">
                  <a:extLst>
                    <a:ext uri="{9D8B030D-6E8A-4147-A177-3AD203B41FA5}">
                      <a16:colId xmlns:a16="http://schemas.microsoft.com/office/drawing/2014/main" val="1539996657"/>
                    </a:ext>
                  </a:extLst>
                </a:gridCol>
              </a:tblGrid>
              <a:tr h="370840">
                <a:tc>
                  <a:txBody>
                    <a:bodyPr/>
                    <a:lstStyle/>
                    <a:p>
                      <a:r>
                        <a:rPr lang="nl-BE" dirty="0"/>
                        <a:t>Aandachtspunten</a:t>
                      </a:r>
                    </a:p>
                  </a:txBody>
                  <a:tcPr/>
                </a:tc>
                <a:tc>
                  <a:txBody>
                    <a:bodyPr/>
                    <a:lstStyle/>
                    <a:p>
                      <a:r>
                        <a:rPr lang="nl-BE" dirty="0"/>
                        <a:t>Want anders …</a:t>
                      </a:r>
                    </a:p>
                  </a:txBody>
                  <a:tcPr/>
                </a:tc>
                <a:extLst>
                  <a:ext uri="{0D108BD9-81ED-4DB2-BD59-A6C34878D82A}">
                    <a16:rowId xmlns:a16="http://schemas.microsoft.com/office/drawing/2014/main" val="2596168000"/>
                  </a:ext>
                </a:extLst>
              </a:tr>
              <a:tr h="370840">
                <a:tc>
                  <a:txBody>
                    <a:bodyPr/>
                    <a:lstStyle/>
                    <a:p>
                      <a:r>
                        <a:rPr lang="nl-BE" dirty="0"/>
                        <a:t>Preciseren van activiteiten: met wie, wanneer, hoe</a:t>
                      </a:r>
                    </a:p>
                  </a:txBody>
                  <a:tcPr/>
                </a:tc>
                <a:tc>
                  <a:txBody>
                    <a:bodyPr/>
                    <a:lstStyle/>
                    <a:p>
                      <a:r>
                        <a:rPr lang="nl-BE" dirty="0"/>
                        <a:t>is verandering ook te vaag beschreven</a:t>
                      </a:r>
                    </a:p>
                  </a:txBody>
                  <a:tcPr/>
                </a:tc>
                <a:extLst>
                  <a:ext uri="{0D108BD9-81ED-4DB2-BD59-A6C34878D82A}">
                    <a16:rowId xmlns:a16="http://schemas.microsoft.com/office/drawing/2014/main" val="1192840112"/>
                  </a:ext>
                </a:extLst>
              </a:tr>
              <a:tr h="370840">
                <a:tc>
                  <a:txBody>
                    <a:bodyPr/>
                    <a:lstStyle/>
                    <a:p>
                      <a:r>
                        <a:rPr lang="nl-BE" sz="1800" dirty="0">
                          <a:solidFill>
                            <a:schemeClr val="tx1"/>
                          </a:solidFill>
                        </a:rPr>
                        <a:t>Veranderingen die worden geformuleerd als activiteit, bijv. ‘het professionaliseren van X’, bijv. ‘jongeren worden opgevolgd’</a:t>
                      </a:r>
                      <a:endParaRPr lang="nl-BE" dirty="0"/>
                    </a:p>
                  </a:txBody>
                  <a:tcPr/>
                </a:tc>
                <a:tc>
                  <a:txBody>
                    <a:bodyPr/>
                    <a:lstStyle/>
                    <a:p>
                      <a:r>
                        <a:rPr lang="nl-BE" dirty="0"/>
                        <a:t>ga je mogelijk teveel meten wat je doet en niet wat er verandert</a:t>
                      </a:r>
                    </a:p>
                  </a:txBody>
                  <a:tcPr/>
                </a:tc>
                <a:extLst>
                  <a:ext uri="{0D108BD9-81ED-4DB2-BD59-A6C34878D82A}">
                    <a16:rowId xmlns:a16="http://schemas.microsoft.com/office/drawing/2014/main" val="2612724148"/>
                  </a:ext>
                </a:extLst>
              </a:tr>
              <a:tr h="370840">
                <a:tc>
                  <a:txBody>
                    <a:bodyPr/>
                    <a:lstStyle/>
                    <a:p>
                      <a:r>
                        <a:rPr lang="nl-BE" dirty="0"/>
                        <a:t>Beter formuleren van de verandering</a:t>
                      </a:r>
                    </a:p>
                  </a:txBody>
                  <a:tcPr/>
                </a:tc>
                <a:tc>
                  <a:txBody>
                    <a:bodyPr/>
                    <a:lstStyle/>
                    <a:p>
                      <a:r>
                        <a:rPr lang="nl-BE" dirty="0"/>
                        <a:t>Is het moeilijk om te weten wat je gaat meten, en lastig om indicatoren te vinden (of je gaat kiezen voor ‘makkelijke’ indicatoren)</a:t>
                      </a:r>
                    </a:p>
                  </a:txBody>
                  <a:tcPr/>
                </a:tc>
                <a:extLst>
                  <a:ext uri="{0D108BD9-81ED-4DB2-BD59-A6C34878D82A}">
                    <a16:rowId xmlns:a16="http://schemas.microsoft.com/office/drawing/2014/main" val="1241515701"/>
                  </a:ext>
                </a:extLst>
              </a:tr>
              <a:tr h="370840">
                <a:tc>
                  <a:txBody>
                    <a:bodyPr/>
                    <a:lstStyle/>
                    <a:p>
                      <a:r>
                        <a:rPr lang="nl-BE" dirty="0"/>
                        <a:t>De verandering koppelen aan een specifieke groep en die voldoende differentiëren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dirty="0">
                          <a:solidFill>
                            <a:schemeClr val="tx1"/>
                          </a:solidFill>
                        </a:rPr>
                        <a:t>Heb je mogelijk te weinig oog voor een aanpak op maat, en voor eventueel verschillend effect op (en eventueel uitsluiting van) bepaalde groepen)</a:t>
                      </a:r>
                    </a:p>
                    <a:p>
                      <a:endParaRPr lang="nl-BE" dirty="0"/>
                    </a:p>
                  </a:txBody>
                  <a:tcPr/>
                </a:tc>
                <a:extLst>
                  <a:ext uri="{0D108BD9-81ED-4DB2-BD59-A6C34878D82A}">
                    <a16:rowId xmlns:a16="http://schemas.microsoft.com/office/drawing/2014/main" val="4101496283"/>
                  </a:ext>
                </a:extLst>
              </a:tr>
            </a:tbl>
          </a:graphicData>
        </a:graphic>
      </p:graphicFrame>
    </p:spTree>
    <p:extLst>
      <p:ext uri="{BB962C8B-B14F-4D97-AF65-F5344CB8AC3E}">
        <p14:creationId xmlns:p14="http://schemas.microsoft.com/office/powerpoint/2010/main" val="2298405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EAAD3-0BF5-7BE1-96AC-6EB1DBB9F6F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B7BE3CF-DD5E-6617-157F-9AB420DAC17A}"/>
              </a:ext>
            </a:extLst>
          </p:cNvPr>
          <p:cNvSpPr>
            <a:spLocks noGrp="1"/>
          </p:cNvSpPr>
          <p:nvPr>
            <p:ph type="title"/>
          </p:nvPr>
        </p:nvSpPr>
        <p:spPr>
          <a:xfrm>
            <a:off x="457200" y="274638"/>
            <a:ext cx="8229600" cy="588962"/>
          </a:xfrm>
        </p:spPr>
        <p:txBody>
          <a:bodyPr>
            <a:noAutofit/>
          </a:bodyPr>
          <a:lstStyle/>
          <a:p>
            <a:r>
              <a:rPr lang="nl-BE" sz="2800" b="1" dirty="0">
                <a:solidFill>
                  <a:srgbClr val="005DAA"/>
                </a:solidFill>
                <a:latin typeface="Arial" panose="020B0604020202020204" pitchFamily="34" charset="0"/>
                <a:cs typeface="Arial" panose="020B0604020202020204" pitchFamily="34" charset="0"/>
              </a:rPr>
              <a:t>Stap 2 in design: bepalen wat je gaat meten (evaluatiebereik afbakenen)</a:t>
            </a:r>
          </a:p>
        </p:txBody>
      </p:sp>
      <p:sp>
        <p:nvSpPr>
          <p:cNvPr id="3" name="Tijdelijke aanduiding voor inhoud 2">
            <a:extLst>
              <a:ext uri="{FF2B5EF4-FFF2-40B4-BE49-F238E27FC236}">
                <a16:creationId xmlns:a16="http://schemas.microsoft.com/office/drawing/2014/main" id="{FA796672-67B5-916A-F433-AD09C33BC3C5}"/>
              </a:ext>
            </a:extLst>
          </p:cNvPr>
          <p:cNvSpPr>
            <a:spLocks noGrp="1"/>
          </p:cNvSpPr>
          <p:nvPr>
            <p:ph idx="1"/>
          </p:nvPr>
        </p:nvSpPr>
        <p:spPr>
          <a:xfrm>
            <a:off x="457200" y="1513149"/>
            <a:ext cx="8229600" cy="5630778"/>
          </a:xfrm>
        </p:spPr>
        <p:txBody>
          <a:bodyPr>
            <a:normAutofit fontScale="70000" lnSpcReduction="20000"/>
          </a:bodyPr>
          <a:lstStyle/>
          <a:p>
            <a:r>
              <a:rPr lang="nl-BE" b="1" dirty="0">
                <a:latin typeface="Arial" panose="020B0604020202020204" pitchFamily="34" charset="0"/>
                <a:cs typeface="Arial" panose="020B0604020202020204" pitchFamily="34" charset="0"/>
              </a:rPr>
              <a:t>Waarom</a:t>
            </a:r>
            <a:r>
              <a:rPr lang="nl-BE" dirty="0">
                <a:latin typeface="Arial" panose="020B0604020202020204" pitchFamily="34" charset="0"/>
                <a:cs typeface="Arial" panose="020B0604020202020204" pitchFamily="34" charset="0"/>
              </a:rPr>
              <a:t> is dit belangrijk: omdat je niet alles kan meten, omdat je sommige dingen al weet, omdat er in de weg naar impact kritieke stappen kunnen zijn die je beter moet begrijpen</a:t>
            </a:r>
          </a:p>
          <a:p>
            <a:endParaRPr lang="nl-BE" dirty="0">
              <a:latin typeface="Arial" panose="020B0604020202020204" pitchFamily="34" charset="0"/>
              <a:cs typeface="Arial" panose="020B0604020202020204" pitchFamily="34" charset="0"/>
            </a:endParaRPr>
          </a:p>
          <a:p>
            <a:r>
              <a:rPr lang="nl-BE" b="1" dirty="0">
                <a:latin typeface="Arial" panose="020B0604020202020204" pitchFamily="34" charset="0"/>
                <a:cs typeface="Arial" panose="020B0604020202020204" pitchFamily="34" charset="0"/>
              </a:rPr>
              <a:t>Hoe</a:t>
            </a:r>
            <a:r>
              <a:rPr lang="nl-BE" dirty="0">
                <a:latin typeface="Arial" panose="020B0604020202020204" pitchFamily="34" charset="0"/>
                <a:cs typeface="Arial" panose="020B0604020202020204" pitchFamily="34" charset="0"/>
              </a:rPr>
              <a:t>: evaluatievraag helder en verder uitwerken: bepalen van informatienoden, formuleren van indicatoren, expliciet maken van hypothesen</a:t>
            </a:r>
          </a:p>
          <a:p>
            <a:pPr marL="0" indent="0">
              <a:buNone/>
            </a:pPr>
            <a:endParaRPr lang="nl-BE" dirty="0">
              <a:latin typeface="Arial" panose="020B0604020202020204" pitchFamily="34" charset="0"/>
              <a:cs typeface="Arial" panose="020B0604020202020204" pitchFamily="34" charset="0"/>
            </a:endParaRPr>
          </a:p>
          <a:p>
            <a:r>
              <a:rPr lang="nl-BE" b="1" dirty="0">
                <a:latin typeface="Arial" panose="020B0604020202020204" pitchFamily="34" charset="0"/>
                <a:cs typeface="Arial" panose="020B0604020202020204" pitchFamily="34" charset="0"/>
              </a:rPr>
              <a:t>Met wie</a:t>
            </a:r>
            <a:r>
              <a:rPr lang="nl-BE" dirty="0">
                <a:latin typeface="Arial" panose="020B0604020202020204" pitchFamily="34" charset="0"/>
                <a:cs typeface="Arial" panose="020B0604020202020204" pitchFamily="34" charset="0"/>
              </a:rPr>
              <a:t>: denk aan de ‘klant’ van de evaluatie en hun vraag, betrokken dienst(en), strategische cel, data-expert, partners, en groepen/organisaties die je wilt veranderen (wat vinden zij van de indicatoren die je gaat meten?)</a:t>
            </a:r>
          </a:p>
          <a:p>
            <a:endParaRPr lang="nl-BE" dirty="0">
              <a:latin typeface="Arial" panose="020B0604020202020204" pitchFamily="34" charset="0"/>
              <a:cs typeface="Arial" panose="020B0604020202020204" pitchFamily="34" charset="0"/>
            </a:endParaRPr>
          </a:p>
          <a:p>
            <a:r>
              <a:rPr lang="nl-BE" b="1" dirty="0">
                <a:latin typeface="Arial" panose="020B0604020202020204" pitchFamily="34" charset="0"/>
                <a:cs typeface="Arial" panose="020B0604020202020204" pitchFamily="34" charset="0"/>
              </a:rPr>
              <a:t>Resultaat</a:t>
            </a:r>
            <a:r>
              <a:rPr lang="nl-BE" dirty="0">
                <a:latin typeface="Arial" panose="020B0604020202020204" pitchFamily="34" charset="0"/>
                <a:cs typeface="Arial" panose="020B0604020202020204" pitchFamily="34" charset="0"/>
              </a:rPr>
              <a:t>: zicht op welke informatie je moet verzamelen</a:t>
            </a:r>
          </a:p>
          <a:p>
            <a:pPr marL="0" indent="0">
              <a:buNone/>
            </a:pPr>
            <a:endParaRPr lang="nl-B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97006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0080616_ACE_presentationTemplate_001">
  <a:themeElements>
    <a:clrScheme name="Office-thema 7">
      <a:dk1>
        <a:srgbClr val="000000"/>
      </a:dk1>
      <a:lt1>
        <a:srgbClr val="FFFFFF"/>
      </a:lt1>
      <a:dk2>
        <a:srgbClr val="0099CC"/>
      </a:dk2>
      <a:lt2>
        <a:srgbClr val="000000"/>
      </a:lt2>
      <a:accent1>
        <a:srgbClr val="0099CC"/>
      </a:accent1>
      <a:accent2>
        <a:srgbClr val="56002B"/>
      </a:accent2>
      <a:accent3>
        <a:srgbClr val="FFFFFF"/>
      </a:accent3>
      <a:accent4>
        <a:srgbClr val="000000"/>
      </a:accent4>
      <a:accent5>
        <a:srgbClr val="AACAE2"/>
      </a:accent5>
      <a:accent6>
        <a:srgbClr val="4D0026"/>
      </a:accent6>
      <a:hlink>
        <a:srgbClr val="9C004E"/>
      </a:hlink>
      <a:folHlink>
        <a:srgbClr val="FF6600"/>
      </a:folHlink>
    </a:clrScheme>
    <a:fontScheme name="Office-thema">
      <a:majorFont>
        <a:latin typeface="Arial"/>
        <a:ea typeface=""/>
        <a:cs typeface="Times New Roman"/>
      </a:majorFont>
      <a:minorFont>
        <a:latin typeface="Arial"/>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Office-thema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Office-thema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Office-thema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Office-thema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Office-thema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Office-thema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
      <a:clrScheme name="Office-thema 7">
        <a:dk1>
          <a:srgbClr val="000000"/>
        </a:dk1>
        <a:lt1>
          <a:srgbClr val="FFFFFF"/>
        </a:lt1>
        <a:dk2>
          <a:srgbClr val="0099CC"/>
        </a:dk2>
        <a:lt2>
          <a:srgbClr val="000000"/>
        </a:lt2>
        <a:accent1>
          <a:srgbClr val="0099CC"/>
        </a:accent1>
        <a:accent2>
          <a:srgbClr val="56002B"/>
        </a:accent2>
        <a:accent3>
          <a:srgbClr val="FFFFFF"/>
        </a:accent3>
        <a:accent4>
          <a:srgbClr val="000000"/>
        </a:accent4>
        <a:accent5>
          <a:srgbClr val="AACAE2"/>
        </a:accent5>
        <a:accent6>
          <a:srgbClr val="4D0026"/>
        </a:accent6>
        <a:hlink>
          <a:srgbClr val="9C004E"/>
        </a:hlink>
        <a:folHlink>
          <a:srgbClr val="FF66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99CC"/>
    </a:dk2>
    <a:lt2>
      <a:srgbClr val="969696"/>
    </a:lt2>
    <a:accent1>
      <a:srgbClr val="0099CC"/>
    </a:accent1>
    <a:accent2>
      <a:srgbClr val="56002B"/>
    </a:accent2>
    <a:accent3>
      <a:srgbClr val="FFFFFF"/>
    </a:accent3>
    <a:accent4>
      <a:srgbClr val="000000"/>
    </a:accent4>
    <a:accent5>
      <a:srgbClr val="AACAE2"/>
    </a:accent5>
    <a:accent6>
      <a:srgbClr val="4D0026"/>
    </a:accent6>
    <a:hlink>
      <a:srgbClr val="9C004E"/>
    </a:hlink>
    <a:folHlink>
      <a:srgbClr val="FF66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90D1C07EFAD44A837FAC47390A1004" ma:contentTypeVersion="15" ma:contentTypeDescription="Een nieuw document maken." ma:contentTypeScope="" ma:versionID="b5072027bf4d09424a1cc57737f09e37">
  <xsd:schema xmlns:xsd="http://www.w3.org/2001/XMLSchema" xmlns:xs="http://www.w3.org/2001/XMLSchema" xmlns:p="http://schemas.microsoft.com/office/2006/metadata/properties" xmlns:ns2="f809cb3e-2ea6-473f-a740-38639a6d4e3a" xmlns:ns3="86dfc77a-0804-4b68-a6bf-6be7245a5d75" targetNamespace="http://schemas.microsoft.com/office/2006/metadata/properties" ma:root="true" ma:fieldsID="982f898753dc7b00b9fb05effefa6839" ns2:_="" ns3:_="">
    <xsd:import namespace="f809cb3e-2ea6-473f-a740-38639a6d4e3a"/>
    <xsd:import namespace="86dfc77a-0804-4b68-a6bf-6be7245a5d7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09cb3e-2ea6-473f-a740-38639a6d4e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Afbeeldingtags" ma:readOnly="false" ma:fieldId="{5cf76f15-5ced-4ddc-b409-7134ff3c332f}" ma:taxonomyMulti="true" ma:sspId="140874bb-005b-4a26-b085-598c00416ebb"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dfc77a-0804-4b68-a6bf-6be7245a5d7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3f9cb42-b6bf-438f-b851-4ad6bff99920}" ma:internalName="TaxCatchAll" ma:showField="CatchAllData" ma:web="86dfc77a-0804-4b68-a6bf-6be7245a5d7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809cb3e-2ea6-473f-a740-38639a6d4e3a">
      <Terms xmlns="http://schemas.microsoft.com/office/infopath/2007/PartnerControls"/>
    </lcf76f155ced4ddcb4097134ff3c332f>
    <TaxCatchAll xmlns="86dfc77a-0804-4b68-a6bf-6be7245a5d75" xsi:nil="true"/>
  </documentManagement>
</p:properties>
</file>

<file path=customXml/itemProps1.xml><?xml version="1.0" encoding="utf-8"?>
<ds:datastoreItem xmlns:ds="http://schemas.openxmlformats.org/officeDocument/2006/customXml" ds:itemID="{B2728A08-30D7-4894-90CC-87E0324A8F84}"/>
</file>

<file path=customXml/itemProps2.xml><?xml version="1.0" encoding="utf-8"?>
<ds:datastoreItem xmlns:ds="http://schemas.openxmlformats.org/officeDocument/2006/customXml" ds:itemID="{9162C2EA-A01E-4CD0-B675-B1346B542237}"/>
</file>

<file path=customXml/itemProps3.xml><?xml version="1.0" encoding="utf-8"?>
<ds:datastoreItem xmlns:ds="http://schemas.openxmlformats.org/officeDocument/2006/customXml" ds:itemID="{41F5BE82-C4D5-41C1-8E01-42CE05B3A621}"/>
</file>

<file path=docProps/app.xml><?xml version="1.0" encoding="utf-8"?>
<Properties xmlns="http://schemas.openxmlformats.org/officeDocument/2006/extended-properties" xmlns:vt="http://schemas.openxmlformats.org/officeDocument/2006/docPropsVTypes">
  <TotalTime>0</TotalTime>
  <Words>5789</Words>
  <Application>Microsoft Office PowerPoint</Application>
  <PresentationFormat>Diavoorstelling (4:3)</PresentationFormat>
  <Paragraphs>656</Paragraphs>
  <Slides>41</Slides>
  <Notes>25</Notes>
  <HiddenSlides>7</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41</vt:i4>
      </vt:variant>
    </vt:vector>
  </HeadingPairs>
  <TitlesOfParts>
    <vt:vector size="48" baseType="lpstr">
      <vt:lpstr>Arial</vt:lpstr>
      <vt:lpstr>Calibri</vt:lpstr>
      <vt:lpstr>Gill SSi</vt:lpstr>
      <vt:lpstr>Times New Roman</vt:lpstr>
      <vt:lpstr>Wingdings</vt:lpstr>
      <vt:lpstr>Office Theme</vt:lpstr>
      <vt:lpstr>20080616_ACE_presentationTemplate_001</vt:lpstr>
      <vt:lpstr>Traject impactmeting (Kenniscentrum Vlaamse Steden)</vt:lpstr>
      <vt:lpstr>Praktijkgerichte opvolgtrainingen: de opzet</vt:lpstr>
      <vt:lpstr>Agenda dag 2/stap 2: wat willen we meten en weten?</vt:lpstr>
      <vt:lpstr>PowerPoint-presentatie</vt:lpstr>
      <vt:lpstr>Even terugblikken: wat waren de key take-aways van dag 1  ‘naar welke impact gaan we kijken’?</vt:lpstr>
      <vt:lpstr>Ubuntu: startpunt vandaag = weg naar impact</vt:lpstr>
      <vt:lpstr>Even terugblikken: wat onthouden we uit het huiswerk?</vt:lpstr>
      <vt:lpstr>Intro: wat onthouden we uit het huiswerk?</vt:lpstr>
      <vt:lpstr>Stap 2 in design: bepalen wat je gaat meten (evaluatiebereik afbakenen)</vt:lpstr>
      <vt:lpstr>2.1 Beslis welke veranderingen je gaat meten (in de weg naar impact) door verder te peilen naar wat de ‘klant’ wil weten</vt:lpstr>
      <vt:lpstr>Voorbeeld KRAS jeugdwerk</vt:lpstr>
      <vt:lpstr>Verder verduidelijken van de vraag</vt:lpstr>
      <vt:lpstr>Wat wil ‘de klant’ eigenlijk weten?</vt:lpstr>
      <vt:lpstr>PowerPoint-presentatie</vt:lpstr>
      <vt:lpstr>Verder verduidelijken van de vraag en focus</vt:lpstr>
      <vt:lpstr>Ubuntu: impactevaluatievraag</vt:lpstr>
      <vt:lpstr>Ubuntu: focus (en wat niet evalueren)</vt:lpstr>
      <vt:lpstr>PowerPoint-presentatie</vt:lpstr>
      <vt:lpstr>De keuze van Ubuntu </vt:lpstr>
      <vt:lpstr>Ubuntu</vt:lpstr>
      <vt:lpstr>Ubuntu</vt:lpstr>
      <vt:lpstr>PowerPoint-presentatie</vt:lpstr>
      <vt:lpstr>Oefening - instructies</vt:lpstr>
      <vt:lpstr>2.2 bepaal welke indicatoren je zal gebruiken om (realisatie van) verandering vast te stellen</vt:lpstr>
      <vt:lpstr>Wat zijn indicatoren?</vt:lpstr>
      <vt:lpstr>Indicatoren</vt:lpstr>
      <vt:lpstr>Wat is een goede indicator?</vt:lpstr>
      <vt:lpstr> Types van Indicatoren</vt:lpstr>
      <vt:lpstr>Ubuntu: bepalen van indicatoren</vt:lpstr>
      <vt:lpstr>Bepalen van indicatoren</vt:lpstr>
      <vt:lpstr>Oefening: instructies</vt:lpstr>
      <vt:lpstr>2.3 begrijpen hoe verandering gebeurt en wat de bijdrage is geweest van de stad?</vt:lpstr>
      <vt:lpstr>Hoe gebeurt verandering? Aandacht voor mechanismen en kwaliteit</vt:lpstr>
      <vt:lpstr>Mechanismen en kwaliteit: de ontbijtclub als voorbeeld</vt:lpstr>
      <vt:lpstr>Ubuntu : mechanismen en kwaliteit</vt:lpstr>
      <vt:lpstr>Oefening: instructies</vt:lpstr>
      <vt:lpstr>Ubuntu</vt:lpstr>
      <vt:lpstr>Resultaat dag 2:  deel van impactmetingtabel met informatienoden</vt:lpstr>
      <vt:lpstr>Het resultaat van stap 2 = tabel met informatienoden</vt:lpstr>
      <vt:lpstr>Aantal conclusies dag 2 : wat wil je meten en weten? (evaluatiebereik)</vt:lpstr>
      <vt:lpstr>De volgende training (en coaching)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Corina</dc:creator>
  <cp:keywords/>
  <dc:description>generated using python-pptx</dc:description>
  <cp:lastModifiedBy>Femke De Proost</cp:lastModifiedBy>
  <cp:revision>26</cp:revision>
  <cp:lastPrinted>2025-06-18T15:25:34Z</cp:lastPrinted>
  <dcterms:created xsi:type="dcterms:W3CDTF">2013-01-27T09:14:16Z</dcterms:created>
  <dcterms:modified xsi:type="dcterms:W3CDTF">2026-01-06T13:04:53Z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0x0101006290D1C07EFAD44A837FAC47390A1004</vt:lpwstr>
  </property>
</Properties>
</file>