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4.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5.xml" ContentType="application/vnd.openxmlformats-officedocument.presentationml.notesSlide+xml"/>
  <Override PartName="/ppt/notesSlides/notesSlide28.xml" ContentType="application/vnd.openxmlformats-officedocument.presentationml.notesSlide+xml"/>
  <Override PartName="/ppt/notesSlides/notesSlide23.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4.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Override1.xml" ContentType="application/vnd.openxmlformats-officedocument.themeOverrid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61"/>
  </p:notesMasterIdLst>
  <p:sldIdLst>
    <p:sldId id="262" r:id="rId3"/>
    <p:sldId id="1033" r:id="rId4"/>
    <p:sldId id="263" r:id="rId5"/>
    <p:sldId id="259" r:id="rId6"/>
    <p:sldId id="1102" r:id="rId7"/>
    <p:sldId id="1101" r:id="rId8"/>
    <p:sldId id="264" r:id="rId9"/>
    <p:sldId id="1075" r:id="rId10"/>
    <p:sldId id="1037" r:id="rId11"/>
    <p:sldId id="1034" r:id="rId12"/>
    <p:sldId id="1047" r:id="rId13"/>
    <p:sldId id="1116" r:id="rId14"/>
    <p:sldId id="1105" r:id="rId15"/>
    <p:sldId id="1020" r:id="rId16"/>
    <p:sldId id="1064" r:id="rId17"/>
    <p:sldId id="329" r:id="rId18"/>
    <p:sldId id="288" r:id="rId19"/>
    <p:sldId id="1065" r:id="rId20"/>
    <p:sldId id="1119" r:id="rId21"/>
    <p:sldId id="1086" r:id="rId22"/>
    <p:sldId id="1094" r:id="rId23"/>
    <p:sldId id="1127" r:id="rId24"/>
    <p:sldId id="1124" r:id="rId25"/>
    <p:sldId id="1082" r:id="rId26"/>
    <p:sldId id="1129" r:id="rId27"/>
    <p:sldId id="1130" r:id="rId28"/>
    <p:sldId id="1131" r:id="rId29"/>
    <p:sldId id="1132" r:id="rId30"/>
    <p:sldId id="1126" r:id="rId31"/>
    <p:sldId id="320" r:id="rId32"/>
    <p:sldId id="1062" r:id="rId33"/>
    <p:sldId id="1035" r:id="rId34"/>
    <p:sldId id="1121" r:id="rId35"/>
    <p:sldId id="260" r:id="rId36"/>
    <p:sldId id="267" r:id="rId37"/>
    <p:sldId id="1056" r:id="rId38"/>
    <p:sldId id="1120" r:id="rId39"/>
    <p:sldId id="1125" r:id="rId40"/>
    <p:sldId id="1133" r:id="rId41"/>
    <p:sldId id="271" r:id="rId42"/>
    <p:sldId id="1128" r:id="rId43"/>
    <p:sldId id="1095" r:id="rId44"/>
    <p:sldId id="269" r:id="rId45"/>
    <p:sldId id="1103" r:id="rId46"/>
    <p:sldId id="1083" r:id="rId47"/>
    <p:sldId id="1122" r:id="rId48"/>
    <p:sldId id="614" r:id="rId49"/>
    <p:sldId id="1093" r:id="rId50"/>
    <p:sldId id="1071" r:id="rId51"/>
    <p:sldId id="1040" r:id="rId52"/>
    <p:sldId id="256" r:id="rId53"/>
    <p:sldId id="586" r:id="rId54"/>
    <p:sldId id="1061" r:id="rId55"/>
    <p:sldId id="310" r:id="rId56"/>
    <p:sldId id="1113" r:id="rId57"/>
    <p:sldId id="1112" r:id="rId58"/>
    <p:sldId id="1115" r:id="rId59"/>
    <p:sldId id="1114" r:id="rId60"/>
  </p:sldIdLst>
  <p:sldSz cx="9144000" cy="6858000" type="screen4x3"/>
  <p:notesSz cx="6797675"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10" autoAdjust="0"/>
    <p:restoredTop sz="77118" autoAdjust="0"/>
  </p:normalViewPr>
  <p:slideViewPr>
    <p:cSldViewPr snapToGrid="0" snapToObjects="1">
      <p:cViewPr varScale="1">
        <p:scale>
          <a:sx n="88" d="100"/>
          <a:sy n="88" d="100"/>
        </p:scale>
        <p:origin x="1350"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898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viewProps" Target="viewProps.xml"/><Relationship Id="rId68" Type="http://schemas.openxmlformats.org/officeDocument/2006/relationships/customXml" Target="../customXml/item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customXml" Target="../customXml/item1.xml"/><Relationship Id="rId5" Type="http://schemas.openxmlformats.org/officeDocument/2006/relationships/slide" Target="slides/slide3.xml"/><Relationship Id="rId61" Type="http://schemas.openxmlformats.org/officeDocument/2006/relationships/notesMaster" Target="notesMasters/notesMaster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customXml" Target="../customXml/item2.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8215"/>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50443" y="0"/>
            <a:ext cx="2945659" cy="498215"/>
          </a:xfrm>
          <a:prstGeom prst="rect">
            <a:avLst/>
          </a:prstGeom>
        </p:spPr>
        <p:txBody>
          <a:bodyPr vert="horz" lIns="91440" tIns="45720" rIns="91440" bIns="45720" rtlCol="0"/>
          <a:lstStyle>
            <a:lvl1pPr algn="r">
              <a:defRPr sz="1200"/>
            </a:lvl1pPr>
          </a:lstStyle>
          <a:p>
            <a:fld id="{AA6A85E9-07F6-47D3-8D72-27743D803598}" type="datetimeFigureOut">
              <a:rPr lang="nl-BE" smtClean="0"/>
              <a:t>8/10/2025</a:t>
            </a:fld>
            <a:endParaRPr lang="nl-BE"/>
          </a:p>
        </p:txBody>
      </p:sp>
      <p:sp>
        <p:nvSpPr>
          <p:cNvPr id="4" name="Tijdelijke aanduiding voor dia-afbeelding 3"/>
          <p:cNvSpPr>
            <a:spLocks noGrp="1" noRot="1" noChangeAspect="1"/>
          </p:cNvSpPr>
          <p:nvPr>
            <p:ph type="sldImg" idx="2"/>
          </p:nvPr>
        </p:nvSpPr>
        <p:spPr>
          <a:xfrm>
            <a:off x="1165225" y="1241425"/>
            <a:ext cx="4467225" cy="3351213"/>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79768" y="4778722"/>
            <a:ext cx="5438140" cy="3909864"/>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9431600"/>
            <a:ext cx="2945659" cy="498214"/>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50443" y="9431600"/>
            <a:ext cx="2945659" cy="498214"/>
          </a:xfrm>
          <a:prstGeom prst="rect">
            <a:avLst/>
          </a:prstGeom>
        </p:spPr>
        <p:txBody>
          <a:bodyPr vert="horz" lIns="91440" tIns="45720" rIns="91440" bIns="45720" rtlCol="0" anchor="b"/>
          <a:lstStyle>
            <a:lvl1pPr algn="r">
              <a:defRPr sz="1200"/>
            </a:lvl1pPr>
          </a:lstStyle>
          <a:p>
            <a:fld id="{CFE50E98-AAAC-48EB-9349-165D1EFF6EA9}" type="slidenum">
              <a:rPr lang="nl-BE" smtClean="0"/>
              <a:t>‹nr.›</a:t>
            </a:fld>
            <a:endParaRPr lang="nl-BE"/>
          </a:p>
        </p:txBody>
      </p:sp>
    </p:spTree>
    <p:extLst>
      <p:ext uri="{BB962C8B-B14F-4D97-AF65-F5344CB8AC3E}">
        <p14:creationId xmlns:p14="http://schemas.microsoft.com/office/powerpoint/2010/main" val="30804183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mvovlaanderen.be/sites/default/files/media/Project%20Mangement%20Gids.pdf"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Aangeven dat we de stappen van de basisvorming hebben herleid tot de essentie, dus alle processen eromheen (bijv. bepalen van motivatie hebben we weggelaten)</a:t>
            </a:r>
          </a:p>
        </p:txBody>
      </p:sp>
      <p:sp>
        <p:nvSpPr>
          <p:cNvPr id="4" name="Tijdelijke aanduiding voor dianummer 3"/>
          <p:cNvSpPr>
            <a:spLocks noGrp="1"/>
          </p:cNvSpPr>
          <p:nvPr>
            <p:ph type="sldNum" sz="quarter" idx="5"/>
          </p:nvPr>
        </p:nvSpPr>
        <p:spPr/>
        <p:txBody>
          <a:bodyPr/>
          <a:lstStyle/>
          <a:p>
            <a:fld id="{CFE50E98-AAAC-48EB-9349-165D1EFF6EA9}" type="slidenum">
              <a:rPr lang="nl-BE" smtClean="0"/>
              <a:t>4</a:t>
            </a:fld>
            <a:endParaRPr lang="nl-BE" dirty="0"/>
          </a:p>
        </p:txBody>
      </p:sp>
    </p:spTree>
    <p:extLst>
      <p:ext uri="{BB962C8B-B14F-4D97-AF65-F5344CB8AC3E}">
        <p14:creationId xmlns:p14="http://schemas.microsoft.com/office/powerpoint/2010/main" val="1255018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2"/>
        <p:cNvGrpSpPr/>
        <p:nvPr/>
      </p:nvGrpSpPr>
      <p:grpSpPr>
        <a:xfrm>
          <a:off x="0" y="0"/>
          <a:ext cx="0" cy="0"/>
          <a:chOff x="0" y="0"/>
          <a:chExt cx="0" cy="0"/>
        </a:xfrm>
      </p:grpSpPr>
      <p:sp>
        <p:nvSpPr>
          <p:cNvPr id="723" name="Google Shape;723;g235d917e3b6db6ee_77:notes"/>
          <p:cNvSpPr>
            <a:spLocks noGrp="1" noRot="1" noChangeAspect="1"/>
          </p:cNvSpPr>
          <p:nvPr>
            <p:ph type="sldImg" idx="2"/>
          </p:nvPr>
        </p:nvSpPr>
        <p:spPr>
          <a:xfrm>
            <a:off x="1373188" y="1143000"/>
            <a:ext cx="4111625" cy="30845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4" name="Google Shape;724;g235d917e3b6db6ee_77:notes"/>
          <p:cNvSpPr txBox="1">
            <a:spLocks noGrp="1"/>
          </p:cNvSpPr>
          <p:nvPr>
            <p:ph type="body" idx="1"/>
          </p:nvPr>
        </p:nvSpPr>
        <p:spPr>
          <a:xfrm>
            <a:off x="685801"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nl-BE" dirty="0"/>
              <a:t>Project management gids KBS</a:t>
            </a:r>
            <a:endParaRPr dirty="0"/>
          </a:p>
          <a:p>
            <a:pPr marL="457200" marR="0" lvl="0" indent="-228600" algn="l" rtl="0">
              <a:lnSpc>
                <a:spcPct val="100000"/>
              </a:lnSpc>
              <a:spcBef>
                <a:spcPts val="0"/>
              </a:spcBef>
              <a:spcAft>
                <a:spcPts val="0"/>
              </a:spcAft>
              <a:buClr>
                <a:srgbClr val="000000"/>
              </a:buClr>
              <a:buSzPts val="1400"/>
              <a:buFont typeface="Arial"/>
              <a:buNone/>
            </a:pPr>
            <a:r>
              <a:rPr lang="nl-BE" u="sng" dirty="0">
                <a:solidFill>
                  <a:schemeClr val="hlink"/>
                </a:solidFill>
                <a:hlinkClick r:id="rId3"/>
              </a:rPr>
              <a:t>https://www.mvovlaanderen.be/sites/default/files/media/Project%20Mangement%20Gids.pdf</a:t>
            </a:r>
            <a:r>
              <a:rPr lang="nl-BE" dirty="0"/>
              <a:t>  </a:t>
            </a:r>
          </a:p>
          <a:p>
            <a:pPr marL="457200" marR="0" lvl="0" indent="-228600" algn="l" rtl="0">
              <a:lnSpc>
                <a:spcPct val="100000"/>
              </a:lnSpc>
              <a:spcBef>
                <a:spcPts val="0"/>
              </a:spcBef>
              <a:spcAft>
                <a:spcPts val="0"/>
              </a:spcAft>
              <a:buClr>
                <a:srgbClr val="000000"/>
              </a:buClr>
              <a:buSzPts val="1400"/>
              <a:buFont typeface="Arial"/>
              <a:buNone/>
            </a:pPr>
            <a:r>
              <a:rPr lang="nl-BE" dirty="0">
                <a:solidFill>
                  <a:srgbClr val="FF0000"/>
                </a:solidFill>
              </a:rPr>
              <a:t>Gids van </a:t>
            </a:r>
            <a:r>
              <a:rPr lang="nl-BE" dirty="0" err="1">
                <a:solidFill>
                  <a:srgbClr val="FF0000"/>
                </a:solidFill>
              </a:rPr>
              <a:t>socius</a:t>
            </a:r>
            <a:r>
              <a:rPr lang="nl-BE" dirty="0">
                <a:solidFill>
                  <a:srgbClr val="FF0000"/>
                </a:solidFill>
              </a:rPr>
              <a:t>: https://socius.be/publicatie/peilen-naar-de-impact-van-sociaal-culturele-praktijken/   </a:t>
            </a:r>
            <a:endParaRPr dirty="0">
              <a:solidFill>
                <a:srgbClr val="FF0000"/>
              </a:solidFill>
            </a:endParaRPr>
          </a:p>
        </p:txBody>
      </p:sp>
      <p:sp>
        <p:nvSpPr>
          <p:cNvPr id="725" name="Google Shape;725;g235d917e3b6db6ee_7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nl-BE" sz="1200" b="0" i="0" u="none" strike="noStrike" cap="none">
                <a:solidFill>
                  <a:schemeClr val="dk1"/>
                </a:solidFill>
                <a:latin typeface="Calibri"/>
                <a:ea typeface="Calibri"/>
                <a:cs typeface="Calibri"/>
                <a:sym typeface="Calibri"/>
              </a:rPr>
              <a:t>16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jdelijke aanduiding voor dia-afbeelding 1">
            <a:extLst>
              <a:ext uri="{FF2B5EF4-FFF2-40B4-BE49-F238E27FC236}">
                <a16:creationId xmlns:a16="http://schemas.microsoft.com/office/drawing/2014/main" id="{41B2EE8F-BDE2-8F32-3461-CC5543697122}"/>
              </a:ext>
            </a:extLst>
          </p:cNvPr>
          <p:cNvSpPr>
            <a:spLocks noGrp="1" noRot="1" noChangeAspect="1" noChangeArrowheads="1" noTextEdit="1"/>
          </p:cNvSpPr>
          <p:nvPr>
            <p:ph type="sldImg"/>
          </p:nvPr>
        </p:nvSpPr>
        <p:spPr>
          <a:ln/>
        </p:spPr>
      </p:sp>
      <p:sp>
        <p:nvSpPr>
          <p:cNvPr id="75779" name="Tijdelijke aanduiding voor notities 2">
            <a:extLst>
              <a:ext uri="{FF2B5EF4-FFF2-40B4-BE49-F238E27FC236}">
                <a16:creationId xmlns:a16="http://schemas.microsoft.com/office/drawing/2014/main" id="{75C3A872-E591-E3CC-E9EF-9D93038331D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BE" altLang="nl-BE">
              <a:latin typeface="Arial" panose="020B0604020202020204" pitchFamily="34" charset="0"/>
            </a:endParaRPr>
          </a:p>
        </p:txBody>
      </p:sp>
      <p:sp>
        <p:nvSpPr>
          <p:cNvPr id="75780" name="Tijdelijke aanduiding voor dianummer 3">
            <a:extLst>
              <a:ext uri="{FF2B5EF4-FFF2-40B4-BE49-F238E27FC236}">
                <a16:creationId xmlns:a16="http://schemas.microsoft.com/office/drawing/2014/main" id="{B6C0B4C3-B908-03D8-C238-1F799F3F661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Times New Roman" panose="02020603050405020304" pitchFamily="18" charset="0"/>
              </a:defRPr>
            </a:lvl1pPr>
            <a:lvl2pPr marL="733425" indent="-280988">
              <a:defRPr sz="2400">
                <a:solidFill>
                  <a:schemeClr val="tx1"/>
                </a:solidFill>
                <a:latin typeface="Times New Roman" panose="02020603050405020304" pitchFamily="18" charset="0"/>
                <a:cs typeface="Times New Roman" panose="02020603050405020304" pitchFamily="18" charset="0"/>
              </a:defRPr>
            </a:lvl2pPr>
            <a:lvl3pPr marL="1128713" indent="-225425">
              <a:defRPr sz="2400">
                <a:solidFill>
                  <a:schemeClr val="tx1"/>
                </a:solidFill>
                <a:latin typeface="Times New Roman" panose="02020603050405020304" pitchFamily="18" charset="0"/>
                <a:cs typeface="Times New Roman" panose="02020603050405020304" pitchFamily="18" charset="0"/>
              </a:defRPr>
            </a:lvl3pPr>
            <a:lvl4pPr marL="1581150" indent="-225425">
              <a:defRPr sz="2400">
                <a:solidFill>
                  <a:schemeClr val="tx1"/>
                </a:solidFill>
                <a:latin typeface="Times New Roman" panose="02020603050405020304" pitchFamily="18" charset="0"/>
                <a:cs typeface="Times New Roman" panose="02020603050405020304" pitchFamily="18" charset="0"/>
              </a:defRPr>
            </a:lvl4pPr>
            <a:lvl5pPr marL="2032000" indent="-225425">
              <a:defRPr sz="2400">
                <a:solidFill>
                  <a:schemeClr val="tx1"/>
                </a:solidFill>
                <a:latin typeface="Times New Roman" panose="02020603050405020304" pitchFamily="18" charset="0"/>
                <a:cs typeface="Times New Roman" panose="02020603050405020304" pitchFamily="18" charset="0"/>
              </a:defRPr>
            </a:lvl5pPr>
            <a:lvl6pPr marL="2489200" indent="-225425"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46400" indent="-225425"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03600" indent="-225425"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60800" indent="-225425"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fld id="{37A0D781-575A-4AC9-A7D3-704D3C82E91E}" type="slidenum">
              <a:rPr lang="en-GB" altLang="nl-BE" sz="1200" smtClean="0">
                <a:latin typeface="Arial" panose="020B0604020202020204" pitchFamily="34" charset="0"/>
              </a:rPr>
              <a:pPr/>
              <a:t>17</a:t>
            </a:fld>
            <a:endParaRPr lang="en-GB" altLang="nl-BE" sz="1200">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jdelijke aanduiding voor dia-afbeelding 1">
            <a:extLst>
              <a:ext uri="{FF2B5EF4-FFF2-40B4-BE49-F238E27FC236}">
                <a16:creationId xmlns:a16="http://schemas.microsoft.com/office/drawing/2014/main" id="{19D2AE7F-30DA-8F32-3035-0BAC95E4E78C}"/>
              </a:ext>
            </a:extLst>
          </p:cNvPr>
          <p:cNvSpPr>
            <a:spLocks noGrp="1" noRot="1" noChangeAspect="1" noChangeArrowheads="1" noTextEdit="1"/>
          </p:cNvSpPr>
          <p:nvPr>
            <p:ph type="sldImg"/>
          </p:nvPr>
        </p:nvSpPr>
        <p:spPr>
          <a:ln/>
        </p:spPr>
      </p:sp>
      <p:sp>
        <p:nvSpPr>
          <p:cNvPr id="84995" name="Tijdelijke aanduiding voor notities 2">
            <a:extLst>
              <a:ext uri="{FF2B5EF4-FFF2-40B4-BE49-F238E27FC236}">
                <a16:creationId xmlns:a16="http://schemas.microsoft.com/office/drawing/2014/main" id="{D4DF3A3F-C9EC-D396-8B64-68808D1716E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BE" altLang="nl-BE" dirty="0">
                <a:latin typeface="Arial" panose="020B0604020202020204" pitchFamily="34" charset="0"/>
              </a:rPr>
              <a:t>Most significant change </a:t>
            </a:r>
            <a:r>
              <a:rPr lang="nl-BE" altLang="nl-BE" dirty="0" err="1">
                <a:latin typeface="Arial" panose="020B0604020202020204" pitchFamily="34" charset="0"/>
              </a:rPr>
              <a:t>stories</a:t>
            </a:r>
            <a:r>
              <a:rPr lang="nl-BE" altLang="nl-BE" dirty="0">
                <a:latin typeface="Arial" panose="020B0604020202020204" pitchFamily="34" charset="0"/>
              </a:rPr>
              <a:t>, </a:t>
            </a:r>
            <a:r>
              <a:rPr lang="nl-BE" altLang="nl-BE" dirty="0" err="1">
                <a:latin typeface="Arial" panose="020B0604020202020204" pitchFamily="34" charset="0"/>
              </a:rPr>
              <a:t>photovoice</a:t>
            </a:r>
            <a:r>
              <a:rPr lang="nl-BE" altLang="nl-BE" dirty="0">
                <a:latin typeface="Arial" panose="020B0604020202020204" pitchFamily="34" charset="0"/>
              </a:rPr>
              <a:t>, </a:t>
            </a:r>
            <a:r>
              <a:rPr lang="nl-BE" altLang="nl-BE" dirty="0" err="1">
                <a:latin typeface="Arial" panose="020B0604020202020204" pitchFamily="34" charset="0"/>
              </a:rPr>
              <a:t>sensemaking</a:t>
            </a:r>
            <a:r>
              <a:rPr lang="nl-BE" altLang="nl-BE" dirty="0">
                <a:latin typeface="Arial" panose="020B0604020202020204" pitchFamily="34" charset="0"/>
              </a:rPr>
              <a:t>, </a:t>
            </a:r>
            <a:r>
              <a:rPr lang="nl-BE" altLang="nl-BE" dirty="0" err="1">
                <a:latin typeface="Arial" panose="020B0604020202020204" pitchFamily="34" charset="0"/>
              </a:rPr>
              <a:t>outcome</a:t>
            </a:r>
            <a:r>
              <a:rPr lang="nl-BE" altLang="nl-BE" dirty="0">
                <a:latin typeface="Arial" panose="020B0604020202020204" pitchFamily="34" charset="0"/>
              </a:rPr>
              <a:t> </a:t>
            </a:r>
            <a:r>
              <a:rPr lang="nl-BE" altLang="nl-BE" dirty="0" err="1">
                <a:latin typeface="Arial" panose="020B0604020202020204" pitchFamily="34" charset="0"/>
              </a:rPr>
              <a:t>harvesting</a:t>
            </a:r>
            <a:endParaRPr lang="nl-BE" altLang="nl-BE" dirty="0">
              <a:latin typeface="Arial" panose="020B0604020202020204" pitchFamily="34" charset="0"/>
            </a:endParaRPr>
          </a:p>
        </p:txBody>
      </p:sp>
      <p:sp>
        <p:nvSpPr>
          <p:cNvPr id="84996" name="Tijdelijke aanduiding voor dianummer 3">
            <a:extLst>
              <a:ext uri="{FF2B5EF4-FFF2-40B4-BE49-F238E27FC236}">
                <a16:creationId xmlns:a16="http://schemas.microsoft.com/office/drawing/2014/main" id="{4D30CE40-8A5A-C1BE-5B0D-D87A5100E3F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fld id="{1C1974D5-EB56-44F2-9846-035FE18D26B3}" type="slidenum">
              <a:rPr lang="en-GB" altLang="nl-BE" sz="1200" smtClean="0">
                <a:latin typeface="Arial" panose="020B0604020202020204" pitchFamily="34" charset="0"/>
              </a:rPr>
              <a:pPr/>
              <a:t>18</a:t>
            </a:fld>
            <a:endParaRPr lang="en-GB" altLang="nl-BE" sz="1200">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0D4F33-EDCD-056D-F364-3590099B270C}"/>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FDC9429E-9CBC-55E2-8426-15F1FF4ED8E2}"/>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57844A78-EC07-B2B3-5DA9-B991A53AA380}"/>
              </a:ext>
            </a:extLst>
          </p:cNvPr>
          <p:cNvSpPr>
            <a:spLocks noGrp="1"/>
          </p:cNvSpPr>
          <p:nvPr>
            <p:ph type="body" idx="1"/>
          </p:nvPr>
        </p:nvSpPr>
        <p:spPr/>
        <p:txBody>
          <a:bodyPr/>
          <a:lstStyle/>
          <a:p>
            <a:r>
              <a:rPr lang="nl-BE" dirty="0"/>
              <a:t>Vraag aan deelnemers, stadmonitor geeft criminaliteitscijfers maar niet specifiek cijfers die met overlast hebben te maken? Gaat over aantal registraties, zie https://gemeente-stadsmonitor.vlaanderen.be/over-de-monitor/overzicht-indicatoren/criminaliteitsgraad</a:t>
            </a:r>
          </a:p>
        </p:txBody>
      </p:sp>
      <p:sp>
        <p:nvSpPr>
          <p:cNvPr id="4" name="Tijdelijke aanduiding voor dianummer 3">
            <a:extLst>
              <a:ext uri="{FF2B5EF4-FFF2-40B4-BE49-F238E27FC236}">
                <a16:creationId xmlns:a16="http://schemas.microsoft.com/office/drawing/2014/main" id="{722E8E86-8EEA-2EF4-C11D-8EF3D5B16E3F}"/>
              </a:ext>
            </a:extLst>
          </p:cNvPr>
          <p:cNvSpPr>
            <a:spLocks noGrp="1"/>
          </p:cNvSpPr>
          <p:nvPr>
            <p:ph type="sldNum" sz="quarter" idx="5"/>
          </p:nvPr>
        </p:nvSpPr>
        <p:spPr/>
        <p:txBody>
          <a:bodyPr/>
          <a:lstStyle/>
          <a:p>
            <a:fld id="{CFE50E98-AAAC-48EB-9349-165D1EFF6EA9}" type="slidenum">
              <a:rPr lang="nl-BE" smtClean="0"/>
              <a:t>20</a:t>
            </a:fld>
            <a:endParaRPr lang="nl-BE" dirty="0"/>
          </a:p>
        </p:txBody>
      </p:sp>
    </p:spTree>
    <p:extLst>
      <p:ext uri="{BB962C8B-B14F-4D97-AF65-F5344CB8AC3E}">
        <p14:creationId xmlns:p14="http://schemas.microsoft.com/office/powerpoint/2010/main" val="14744144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35EC20-F21A-25CE-BCEA-BE99302A1C6B}"/>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DFCEADD6-1BD2-04C6-A015-ACF2FD3DC466}"/>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1ADDA7C7-1319-C7A0-1987-98B9B12A991E}"/>
              </a:ext>
            </a:extLst>
          </p:cNvPr>
          <p:cNvSpPr>
            <a:spLocks noGrp="1"/>
          </p:cNvSpPr>
          <p:nvPr>
            <p:ph type="body" idx="1"/>
          </p:nvPr>
        </p:nvSpPr>
        <p:spPr/>
        <p:txBody>
          <a:bodyPr/>
          <a:lstStyle/>
          <a:p>
            <a:pPr rtl="0" eaLnBrk="1" fontAlgn="t" latinLnBrk="0" hangingPunct="1"/>
            <a:endParaRPr lang="nl-BE" sz="1200" b="0" i="0" u="none" strike="noStrike" kern="1200" dirty="0">
              <a:solidFill>
                <a:schemeClr val="tx1"/>
              </a:solidFill>
              <a:effectLst/>
              <a:latin typeface="+mn-lt"/>
              <a:ea typeface="+mn-ea"/>
              <a:cs typeface="+mn-cs"/>
            </a:endParaRPr>
          </a:p>
        </p:txBody>
      </p:sp>
      <p:sp>
        <p:nvSpPr>
          <p:cNvPr id="4" name="Tijdelijke aanduiding voor dianummer 3">
            <a:extLst>
              <a:ext uri="{FF2B5EF4-FFF2-40B4-BE49-F238E27FC236}">
                <a16:creationId xmlns:a16="http://schemas.microsoft.com/office/drawing/2014/main" id="{886C3AE3-A809-EF60-86FF-19E53F22AB3E}"/>
              </a:ext>
            </a:extLst>
          </p:cNvPr>
          <p:cNvSpPr>
            <a:spLocks noGrp="1"/>
          </p:cNvSpPr>
          <p:nvPr>
            <p:ph type="sldNum" sz="quarter" idx="5"/>
          </p:nvPr>
        </p:nvSpPr>
        <p:spPr/>
        <p:txBody>
          <a:bodyPr/>
          <a:lstStyle/>
          <a:p>
            <a:fld id="{CFE50E98-AAAC-48EB-9349-165D1EFF6EA9}" type="slidenum">
              <a:rPr lang="nl-BE" smtClean="0"/>
              <a:t>21</a:t>
            </a:fld>
            <a:endParaRPr lang="nl-BE" dirty="0"/>
          </a:p>
        </p:txBody>
      </p:sp>
    </p:spTree>
    <p:extLst>
      <p:ext uri="{BB962C8B-B14F-4D97-AF65-F5344CB8AC3E}">
        <p14:creationId xmlns:p14="http://schemas.microsoft.com/office/powerpoint/2010/main" val="6048435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Hier verticaal lezen</a:t>
            </a:r>
          </a:p>
        </p:txBody>
      </p:sp>
      <p:sp>
        <p:nvSpPr>
          <p:cNvPr id="4" name="Tijdelijke aanduiding voor dianummer 3"/>
          <p:cNvSpPr>
            <a:spLocks noGrp="1"/>
          </p:cNvSpPr>
          <p:nvPr>
            <p:ph type="sldNum" sz="quarter" idx="5"/>
          </p:nvPr>
        </p:nvSpPr>
        <p:spPr/>
        <p:txBody>
          <a:bodyPr/>
          <a:lstStyle/>
          <a:p>
            <a:fld id="{CFE50E98-AAAC-48EB-9349-165D1EFF6EA9}" type="slidenum">
              <a:rPr lang="nl-BE" smtClean="0"/>
              <a:t>23</a:t>
            </a:fld>
            <a:endParaRPr lang="nl-BE"/>
          </a:p>
        </p:txBody>
      </p:sp>
    </p:spTree>
    <p:extLst>
      <p:ext uri="{BB962C8B-B14F-4D97-AF65-F5344CB8AC3E}">
        <p14:creationId xmlns:p14="http://schemas.microsoft.com/office/powerpoint/2010/main" val="27886840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Wat ging goed/minder goed?</a:t>
            </a:r>
          </a:p>
          <a:p>
            <a:r>
              <a:rPr lang="nl-BE" dirty="0"/>
              <a:t>Minder ervaring met methoden (naast enquêtes en interviews</a:t>
            </a:r>
          </a:p>
          <a:p>
            <a:endParaRPr lang="nl-BE" dirty="0"/>
          </a:p>
          <a:p>
            <a:r>
              <a:rPr lang="nl-BE" dirty="0"/>
              <a:t>Wat ging goed:</a:t>
            </a:r>
          </a:p>
          <a:p>
            <a:r>
              <a:rPr lang="nl-BE" dirty="0"/>
              <a:t>Beseffen dat ook een overleg meeting, mits gestructureerde aanpak, een manier is om data te verzamelen</a:t>
            </a:r>
          </a:p>
          <a:p>
            <a:pPr lvl="1"/>
            <a:endParaRPr lang="nl-BE" dirty="0"/>
          </a:p>
          <a:p>
            <a:pPr lvl="0"/>
            <a:r>
              <a:rPr lang="nl-BE" dirty="0"/>
              <a:t>Hoe en met wie</a:t>
            </a:r>
          </a:p>
          <a:p>
            <a:pPr marL="628650" lvl="1" indent="-171450">
              <a:buFont typeface="Arial" panose="020B0604020202020204" pitchFamily="34" charset="0"/>
              <a:buChar char="•"/>
            </a:pPr>
            <a:r>
              <a:rPr lang="nl-BE" dirty="0"/>
              <a:t>Slechts enkele personen betrokken in het kiezen van de methoden. Tijd genomen voor een meeting met jongerenorganisaties om hun capaciteit te checken voor </a:t>
            </a:r>
            <a:r>
              <a:rPr lang="nl-BE" dirty="0" err="1"/>
              <a:t>outcome</a:t>
            </a:r>
            <a:r>
              <a:rPr lang="nl-BE" dirty="0"/>
              <a:t> </a:t>
            </a:r>
            <a:r>
              <a:rPr lang="nl-BE" dirty="0" err="1"/>
              <a:t>harvesting</a:t>
            </a:r>
            <a:r>
              <a:rPr lang="nl-BE" dirty="0"/>
              <a:t>.</a:t>
            </a:r>
          </a:p>
          <a:p>
            <a:pPr lvl="1"/>
            <a:endParaRPr lang="nl-BE" dirty="0"/>
          </a:p>
          <a:p>
            <a:pPr lvl="0"/>
            <a:r>
              <a:rPr lang="nl-BE" dirty="0"/>
              <a:t>Limieten van de evaluatie:</a:t>
            </a:r>
          </a:p>
          <a:p>
            <a:pPr marL="171450" lvl="0" indent="-171450">
              <a:buFont typeface="Arial" panose="020B0604020202020204" pitchFamily="34" charset="0"/>
              <a:buChar char="•"/>
            </a:pPr>
            <a:r>
              <a:rPr lang="nl-BE" dirty="0"/>
              <a:t>Inzetten op verzamelen van verhalen: toch trachten te komen tot een set van meer dan 50 verhalen</a:t>
            </a:r>
          </a:p>
          <a:p>
            <a:pPr marL="628650" lvl="1" indent="-171450">
              <a:buFont typeface="Arial" panose="020B0604020202020204" pitchFamily="34" charset="0"/>
              <a:buChar char="•"/>
            </a:pPr>
            <a:endParaRPr lang="nl-BE" dirty="0"/>
          </a:p>
          <a:p>
            <a:pPr marL="0" lvl="0" indent="0">
              <a:buFont typeface="Arial" panose="020B0604020202020204" pitchFamily="34" charset="0"/>
              <a:buNone/>
            </a:pPr>
            <a:r>
              <a:rPr lang="nl-BE" dirty="0"/>
              <a:t>Inzichten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dirty="0"/>
              <a:t>Geen directe </a:t>
            </a:r>
            <a:r>
              <a:rPr lang="nl-BE" dirty="0" err="1"/>
              <a:t>dataverzameling</a:t>
            </a:r>
            <a:r>
              <a:rPr lang="nl-BE" dirty="0"/>
              <a:t> bij jongeren gepland, maar dit bij nader inzien toch aangepast</a:t>
            </a:r>
          </a:p>
        </p:txBody>
      </p:sp>
      <p:sp>
        <p:nvSpPr>
          <p:cNvPr id="4" name="Tijdelijke aanduiding voor dianummer 3"/>
          <p:cNvSpPr>
            <a:spLocks noGrp="1"/>
          </p:cNvSpPr>
          <p:nvPr>
            <p:ph type="sldNum" sz="quarter" idx="5"/>
          </p:nvPr>
        </p:nvSpPr>
        <p:spPr/>
        <p:txBody>
          <a:bodyPr/>
          <a:lstStyle/>
          <a:p>
            <a:fld id="{CFE50E98-AAAC-48EB-9349-165D1EFF6EA9}" type="slidenum">
              <a:rPr lang="nl-BE" smtClean="0"/>
              <a:t>24</a:t>
            </a:fld>
            <a:endParaRPr lang="nl-BE" dirty="0"/>
          </a:p>
        </p:txBody>
      </p:sp>
    </p:spTree>
    <p:extLst>
      <p:ext uri="{BB962C8B-B14F-4D97-AF65-F5344CB8AC3E}">
        <p14:creationId xmlns:p14="http://schemas.microsoft.com/office/powerpoint/2010/main" val="8954666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8"/>
        <p:cNvGrpSpPr/>
        <p:nvPr/>
      </p:nvGrpSpPr>
      <p:grpSpPr>
        <a:xfrm>
          <a:off x="0" y="0"/>
          <a:ext cx="0" cy="0"/>
          <a:chOff x="0" y="0"/>
          <a:chExt cx="0" cy="0"/>
        </a:xfrm>
      </p:grpSpPr>
      <p:sp>
        <p:nvSpPr>
          <p:cNvPr id="659" name="Google Shape;659;p8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60" name="Google Shape;660;p8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C165EF-3367-01E1-4471-C3727E598BD8}"/>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0C6F6A86-0A1E-3BEC-4F38-0553387D96A8}"/>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28D23A02-F645-00A4-3E77-BBCF7AE5C376}"/>
              </a:ext>
            </a:extLst>
          </p:cNvPr>
          <p:cNvSpPr>
            <a:spLocks noGrp="1"/>
          </p:cNvSpPr>
          <p:nvPr>
            <p:ph type="body" idx="1"/>
          </p:nvPr>
        </p:nvSpPr>
        <p:spPr/>
        <p:txBody>
          <a:bodyPr/>
          <a:lstStyle/>
          <a:p>
            <a:endParaRPr lang="nl-BE" dirty="0"/>
          </a:p>
        </p:txBody>
      </p:sp>
      <p:sp>
        <p:nvSpPr>
          <p:cNvPr id="4" name="Tijdelijke aanduiding voor dianummer 3">
            <a:extLst>
              <a:ext uri="{FF2B5EF4-FFF2-40B4-BE49-F238E27FC236}">
                <a16:creationId xmlns:a16="http://schemas.microsoft.com/office/drawing/2014/main" id="{50307FF0-E874-EB97-71B1-83C010ACFCB0}"/>
              </a:ext>
            </a:extLst>
          </p:cNvPr>
          <p:cNvSpPr>
            <a:spLocks noGrp="1"/>
          </p:cNvSpPr>
          <p:nvPr>
            <p:ph type="sldNum" sz="quarter" idx="5"/>
          </p:nvPr>
        </p:nvSpPr>
        <p:spPr/>
        <p:txBody>
          <a:bodyPr/>
          <a:lstStyle/>
          <a:p>
            <a:fld id="{CFE50E98-AAAC-48EB-9349-165D1EFF6EA9}" type="slidenum">
              <a:rPr lang="nl-BE" smtClean="0"/>
              <a:t>32</a:t>
            </a:fld>
            <a:endParaRPr lang="nl-BE" dirty="0"/>
          </a:p>
        </p:txBody>
      </p:sp>
    </p:spTree>
    <p:extLst>
      <p:ext uri="{BB962C8B-B14F-4D97-AF65-F5344CB8AC3E}">
        <p14:creationId xmlns:p14="http://schemas.microsoft.com/office/powerpoint/2010/main" val="28673372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3" name="Google Shape;243;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153205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8CBAF2-BF69-7937-3860-4506A337DA17}"/>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8B0711D3-E8EE-200B-83F7-6F03D2698A8B}"/>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64BCDD43-BB71-9AF0-3CD4-A170876CAD70}"/>
              </a:ext>
            </a:extLst>
          </p:cNvPr>
          <p:cNvSpPr>
            <a:spLocks noGrp="1"/>
          </p:cNvSpPr>
          <p:nvPr>
            <p:ph type="body" idx="1"/>
          </p:nvPr>
        </p:nvSpPr>
        <p:spPr/>
        <p:txBody>
          <a:bodyPr/>
          <a:lstStyle/>
          <a:p>
            <a:endParaRPr lang="nl-BE" dirty="0"/>
          </a:p>
        </p:txBody>
      </p:sp>
      <p:sp>
        <p:nvSpPr>
          <p:cNvPr id="4" name="Tijdelijke aanduiding voor dianummer 3">
            <a:extLst>
              <a:ext uri="{FF2B5EF4-FFF2-40B4-BE49-F238E27FC236}">
                <a16:creationId xmlns:a16="http://schemas.microsoft.com/office/drawing/2014/main" id="{4558DFD3-6DEA-593B-8B31-DDA3E57D9E55}"/>
              </a:ext>
            </a:extLst>
          </p:cNvPr>
          <p:cNvSpPr>
            <a:spLocks noGrp="1"/>
          </p:cNvSpPr>
          <p:nvPr>
            <p:ph type="sldNum" sz="quarter" idx="5"/>
          </p:nvPr>
        </p:nvSpPr>
        <p:spPr/>
        <p:txBody>
          <a:bodyPr/>
          <a:lstStyle/>
          <a:p>
            <a:fld id="{CFE50E98-AAAC-48EB-9349-165D1EFF6EA9}" type="slidenum">
              <a:rPr lang="nl-BE" smtClean="0"/>
              <a:t>6</a:t>
            </a:fld>
            <a:endParaRPr lang="nl-BE" dirty="0"/>
          </a:p>
        </p:txBody>
      </p:sp>
    </p:spTree>
    <p:extLst>
      <p:ext uri="{BB962C8B-B14F-4D97-AF65-F5344CB8AC3E}">
        <p14:creationId xmlns:p14="http://schemas.microsoft.com/office/powerpoint/2010/main" val="25139798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165c0dba913_0_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165c0dba913_0_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nl-BE" dirty="0"/>
              <a:t>Waar het niet meer over gaan hebben = specifieke analyses zoals contributie-analyse (zie basis training)</a:t>
            </a:r>
            <a:endParaRPr dirty="0"/>
          </a:p>
        </p:txBody>
      </p:sp>
      <p:sp>
        <p:nvSpPr>
          <p:cNvPr id="304" name="Google Shape;304;g165c0dba913_0_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35</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Gebaseerd op: </a:t>
            </a:r>
            <a:r>
              <a:rPr lang="en-US" sz="1200" b="0" i="0" u="none" strike="noStrike" kern="1200" baseline="0" dirty="0">
                <a:solidFill>
                  <a:schemeClr val="tx1"/>
                </a:solidFill>
                <a:latin typeface="+mn-lt"/>
                <a:ea typeface="+mn-ea"/>
                <a:cs typeface="+mn-cs"/>
              </a:rPr>
              <a:t>©</a:t>
            </a:r>
            <a:r>
              <a:rPr lang="en-US" sz="1200" b="0" i="0" u="none" strike="noStrike" kern="1200" baseline="0" dirty="0" err="1">
                <a:solidFill>
                  <a:schemeClr val="tx1"/>
                </a:solidFill>
                <a:latin typeface="+mn-lt"/>
                <a:ea typeface="+mn-ea"/>
                <a:cs typeface="+mn-cs"/>
              </a:rPr>
              <a:t>JPMcMahon</a:t>
            </a:r>
            <a:r>
              <a:rPr lang="en-US" sz="1200" b="0" i="0" u="none" strike="noStrike" kern="1200" baseline="0" dirty="0">
                <a:solidFill>
                  <a:schemeClr val="tx1"/>
                </a:solidFill>
                <a:latin typeface="+mn-lt"/>
                <a:ea typeface="+mn-ea"/>
                <a:cs typeface="+mn-cs"/>
              </a:rPr>
              <a:t> 2008 all rights reserved</a:t>
            </a:r>
          </a:p>
          <a:p>
            <a:r>
              <a:rPr lang="en-US" sz="1200" b="0" i="0" u="none" strike="noStrike" kern="1200" baseline="0" dirty="0">
                <a:solidFill>
                  <a:schemeClr val="tx1"/>
                </a:solidFill>
                <a:latin typeface="+mn-lt"/>
                <a:ea typeface="+mn-ea"/>
                <a:cs typeface="+mn-cs"/>
              </a:rPr>
              <a:t>Concept sources: </a:t>
            </a:r>
            <a:r>
              <a:rPr lang="en-US" sz="1200" b="0" i="1" u="none" strike="noStrike" kern="1200" baseline="0" dirty="0" err="1">
                <a:solidFill>
                  <a:schemeClr val="tx1"/>
                </a:solidFill>
                <a:latin typeface="+mn-lt"/>
                <a:ea typeface="+mn-ea"/>
                <a:cs typeface="+mn-cs"/>
              </a:rPr>
              <a:t>TeamWork</a:t>
            </a:r>
            <a:r>
              <a:rPr lang="en-US" sz="1200" b="0" i="0" u="none" strike="noStrike" kern="1200" baseline="0" dirty="0">
                <a:solidFill>
                  <a:schemeClr val="tx1"/>
                </a:solidFill>
                <a:latin typeface="+mn-lt"/>
                <a:ea typeface="+mn-ea"/>
                <a:cs typeface="+mn-cs"/>
              </a:rPr>
              <a:t>, Larson &amp; </a:t>
            </a:r>
            <a:r>
              <a:rPr lang="en-US" sz="1200" b="0" i="0" u="none" strike="noStrike" kern="1200" baseline="0" dirty="0" err="1">
                <a:solidFill>
                  <a:schemeClr val="tx1"/>
                </a:solidFill>
                <a:latin typeface="+mn-lt"/>
                <a:ea typeface="+mn-ea"/>
                <a:cs typeface="+mn-cs"/>
              </a:rPr>
              <a:t>LaFasto</a:t>
            </a:r>
            <a:r>
              <a:rPr lang="en-US" sz="1200" b="0" i="0" u="none" strike="noStrike" kern="1200" baseline="0" dirty="0">
                <a:solidFill>
                  <a:schemeClr val="tx1"/>
                </a:solidFill>
                <a:latin typeface="+mn-lt"/>
                <a:ea typeface="+mn-ea"/>
                <a:cs typeface="+mn-cs"/>
              </a:rPr>
              <a:t>,</a:t>
            </a:r>
          </a:p>
          <a:p>
            <a:r>
              <a:rPr lang="nl-BE" sz="1200" b="0" i="0" u="none" strike="noStrike" kern="1200" baseline="0" dirty="0">
                <a:solidFill>
                  <a:schemeClr val="tx1"/>
                </a:solidFill>
                <a:latin typeface="+mn-lt"/>
                <a:ea typeface="+mn-ea"/>
                <a:cs typeface="+mn-cs"/>
              </a:rPr>
              <a:t>1990; </a:t>
            </a:r>
            <a:r>
              <a:rPr lang="nl-BE" sz="1200" b="0" i="0" u="none" strike="noStrike" kern="1200" baseline="0" dirty="0" err="1">
                <a:solidFill>
                  <a:schemeClr val="tx1"/>
                </a:solidFill>
                <a:latin typeface="+mn-lt"/>
                <a:ea typeface="+mn-ea"/>
                <a:cs typeface="+mn-cs"/>
              </a:rPr>
              <a:t>Collaborative</a:t>
            </a:r>
            <a:r>
              <a:rPr lang="nl-BE" sz="1200" b="0" i="0" u="none" strike="noStrike" kern="1200" baseline="0" dirty="0">
                <a:solidFill>
                  <a:schemeClr val="tx1"/>
                </a:solidFill>
                <a:latin typeface="+mn-lt"/>
                <a:ea typeface="+mn-ea"/>
                <a:cs typeface="+mn-cs"/>
              </a:rPr>
              <a:t> </a:t>
            </a:r>
            <a:r>
              <a:rPr lang="nl-BE" sz="1200" b="0" i="0" u="none" strike="noStrike" kern="1200" baseline="0" dirty="0" err="1">
                <a:solidFill>
                  <a:schemeClr val="tx1"/>
                </a:solidFill>
                <a:latin typeface="+mn-lt"/>
                <a:ea typeface="+mn-ea"/>
                <a:cs typeface="+mn-cs"/>
              </a:rPr>
              <a:t>Leadership</a:t>
            </a:r>
            <a:r>
              <a:rPr lang="nl-BE" sz="1200" b="0" i="0" u="none" strike="noStrike" kern="1200" baseline="0" dirty="0">
                <a:solidFill>
                  <a:schemeClr val="tx1"/>
                </a:solidFill>
                <a:latin typeface="+mn-lt"/>
                <a:ea typeface="+mn-ea"/>
                <a:cs typeface="+mn-cs"/>
              </a:rPr>
              <a:t>, </a:t>
            </a:r>
            <a:r>
              <a:rPr lang="nl-BE" sz="1200" b="0" i="0" u="none" strike="noStrike" kern="1200" baseline="0" dirty="0" err="1">
                <a:solidFill>
                  <a:schemeClr val="tx1"/>
                </a:solidFill>
                <a:latin typeface="+mn-lt"/>
                <a:ea typeface="+mn-ea"/>
                <a:cs typeface="+mn-cs"/>
              </a:rPr>
              <a:t>Chrislop</a:t>
            </a:r>
            <a:r>
              <a:rPr lang="nl-BE" sz="1200" b="0" i="0" u="none" strike="noStrike" kern="1200" baseline="0" dirty="0">
                <a:solidFill>
                  <a:schemeClr val="tx1"/>
                </a:solidFill>
                <a:latin typeface="+mn-lt"/>
                <a:ea typeface="+mn-ea"/>
                <a:cs typeface="+mn-cs"/>
              </a:rPr>
              <a:t> &amp;</a:t>
            </a:r>
          </a:p>
          <a:p>
            <a:r>
              <a:rPr lang="nl-BE" sz="1200" b="0" i="0" u="none" strike="noStrike" kern="1200" baseline="0" dirty="0">
                <a:solidFill>
                  <a:schemeClr val="tx1"/>
                </a:solidFill>
                <a:latin typeface="+mn-lt"/>
                <a:ea typeface="+mn-ea"/>
                <a:cs typeface="+mn-cs"/>
              </a:rPr>
              <a:t>Larson, 1994</a:t>
            </a:r>
            <a:endParaRPr lang="nl-BE" dirty="0"/>
          </a:p>
        </p:txBody>
      </p:sp>
      <p:sp>
        <p:nvSpPr>
          <p:cNvPr id="4" name="Tijdelijke aanduiding voor dianummer 3"/>
          <p:cNvSpPr>
            <a:spLocks noGrp="1"/>
          </p:cNvSpPr>
          <p:nvPr>
            <p:ph type="sldNum" sz="quarter" idx="5"/>
          </p:nvPr>
        </p:nvSpPr>
        <p:spPr/>
        <p:txBody>
          <a:bodyPr/>
          <a:lstStyle/>
          <a:p>
            <a:fld id="{CFE50E98-AAAC-48EB-9349-165D1EFF6EA9}" type="slidenum">
              <a:rPr lang="nl-BE" smtClean="0"/>
              <a:t>38</a:t>
            </a:fld>
            <a:endParaRPr lang="nl-BE"/>
          </a:p>
        </p:txBody>
      </p:sp>
    </p:spTree>
    <p:extLst>
      <p:ext uri="{BB962C8B-B14F-4D97-AF65-F5344CB8AC3E}">
        <p14:creationId xmlns:p14="http://schemas.microsoft.com/office/powerpoint/2010/main" val="23631941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a:extLst>
            <a:ext uri="{FF2B5EF4-FFF2-40B4-BE49-F238E27FC236}">
              <a16:creationId xmlns:a16="http://schemas.microsoft.com/office/drawing/2014/main" id="{F0DBBFB2-2F18-17DF-6EDD-A761259ECFDE}"/>
            </a:ext>
          </a:extLst>
        </p:cNvPr>
        <p:cNvGrpSpPr/>
        <p:nvPr/>
      </p:nvGrpSpPr>
      <p:grpSpPr>
        <a:xfrm>
          <a:off x="0" y="0"/>
          <a:ext cx="0" cy="0"/>
          <a:chOff x="0" y="0"/>
          <a:chExt cx="0" cy="0"/>
        </a:xfrm>
      </p:grpSpPr>
      <p:sp>
        <p:nvSpPr>
          <p:cNvPr id="330" name="Google Shape;330;p76:notes">
            <a:extLst>
              <a:ext uri="{FF2B5EF4-FFF2-40B4-BE49-F238E27FC236}">
                <a16:creationId xmlns:a16="http://schemas.microsoft.com/office/drawing/2014/main" id="{8F3BEE34-4DAA-AB34-EC09-2910DDE3858D}"/>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1" name="Google Shape;331;p76:notes">
            <a:extLst>
              <a:ext uri="{FF2B5EF4-FFF2-40B4-BE49-F238E27FC236}">
                <a16:creationId xmlns:a16="http://schemas.microsoft.com/office/drawing/2014/main" id="{3428220E-4317-1B5F-32C3-56346B52C181}"/>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398542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7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1" name="Google Shape;331;p7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141d26f9fc9_0_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141d26f9fc9_0_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9" name="Google Shape;319;g141d26f9fc9_0_15: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43</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4C8929-F573-F298-0840-3EFD7677B16F}"/>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6CE2A32-1D47-9B0C-1BAD-DE29E0A736AE}"/>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10193041-7917-83FF-7649-CF29DE431CC9}"/>
              </a:ext>
            </a:extLst>
          </p:cNvPr>
          <p:cNvSpPr>
            <a:spLocks noGrp="1"/>
          </p:cNvSpPr>
          <p:nvPr>
            <p:ph type="body" idx="1"/>
          </p:nvPr>
        </p:nvSpPr>
        <p:spPr/>
        <p:txBody>
          <a:bodyPr/>
          <a:lstStyle/>
          <a:p>
            <a:endParaRPr lang="nl-BE" dirty="0"/>
          </a:p>
        </p:txBody>
      </p:sp>
      <p:sp>
        <p:nvSpPr>
          <p:cNvPr id="4" name="Tijdelijke aanduiding voor dianummer 3">
            <a:extLst>
              <a:ext uri="{FF2B5EF4-FFF2-40B4-BE49-F238E27FC236}">
                <a16:creationId xmlns:a16="http://schemas.microsoft.com/office/drawing/2014/main" id="{8210D2C2-0C8F-C7DA-3803-6C013CEE326F}"/>
              </a:ext>
            </a:extLst>
          </p:cNvPr>
          <p:cNvSpPr>
            <a:spLocks noGrp="1"/>
          </p:cNvSpPr>
          <p:nvPr>
            <p:ph type="sldNum" sz="quarter" idx="5"/>
          </p:nvPr>
        </p:nvSpPr>
        <p:spPr/>
        <p:txBody>
          <a:bodyPr/>
          <a:lstStyle/>
          <a:p>
            <a:fld id="{CFE50E98-AAAC-48EB-9349-165D1EFF6EA9}" type="slidenum">
              <a:rPr lang="nl-BE" smtClean="0"/>
              <a:t>44</a:t>
            </a:fld>
            <a:endParaRPr lang="nl-BE" dirty="0"/>
          </a:p>
        </p:txBody>
      </p:sp>
    </p:spTree>
    <p:extLst>
      <p:ext uri="{BB962C8B-B14F-4D97-AF65-F5344CB8AC3E}">
        <p14:creationId xmlns:p14="http://schemas.microsoft.com/office/powerpoint/2010/main" val="14999167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CFE50E98-AAAC-48EB-9349-165D1EFF6EA9}" type="slidenum">
              <a:rPr lang="nl-BE" smtClean="0"/>
              <a:t>45</a:t>
            </a:fld>
            <a:endParaRPr lang="nl-BE" dirty="0"/>
          </a:p>
        </p:txBody>
      </p:sp>
    </p:spTree>
    <p:extLst>
      <p:ext uri="{BB962C8B-B14F-4D97-AF65-F5344CB8AC3E}">
        <p14:creationId xmlns:p14="http://schemas.microsoft.com/office/powerpoint/2010/main" val="7970862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14300" indent="0">
              <a:buNone/>
            </a:pPr>
            <a:endParaRPr lang="nl-BE" sz="1200" dirty="0">
              <a:solidFill>
                <a:srgbClr val="FF0000"/>
              </a:solidFill>
            </a:endParaRPr>
          </a:p>
          <a:p>
            <a:pPr marL="114300" indent="0">
              <a:buNone/>
            </a:pPr>
            <a:endParaRPr lang="nl-BE" sz="1200" dirty="0"/>
          </a:p>
          <a:p>
            <a:endParaRPr lang="nl-BE" dirty="0"/>
          </a:p>
        </p:txBody>
      </p:sp>
      <p:sp>
        <p:nvSpPr>
          <p:cNvPr id="4" name="Tijdelijke aanduiding voor dianumm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nl-BE" sz="1200" b="0" i="0" u="none" strike="noStrike" cap="none" smtClean="0">
                <a:solidFill>
                  <a:schemeClr val="dk1"/>
                </a:solidFill>
                <a:latin typeface="Calibri"/>
                <a:ea typeface="Calibri"/>
                <a:cs typeface="Calibri"/>
                <a:sym typeface="Calibri"/>
              </a:rPr>
              <a:t>47</a:t>
            </a:fld>
            <a:endParaRPr lang="nl-B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813807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Bron: Joint Committee on Standards for Educational evaluation</a:t>
            </a:r>
          </a:p>
        </p:txBody>
      </p:sp>
      <p:sp>
        <p:nvSpPr>
          <p:cNvPr id="4" name="Tijdelijke aanduiding voor dianummer 3"/>
          <p:cNvSpPr>
            <a:spLocks noGrp="1"/>
          </p:cNvSpPr>
          <p:nvPr>
            <p:ph type="sldNum" sz="quarter" idx="5"/>
          </p:nvPr>
        </p:nvSpPr>
        <p:spPr/>
        <p:txBody>
          <a:bodyPr/>
          <a:lstStyle/>
          <a:p>
            <a:fld id="{CFE50E98-AAAC-48EB-9349-165D1EFF6EA9}" type="slidenum">
              <a:rPr lang="nl-BE" smtClean="0"/>
              <a:t>49</a:t>
            </a:fld>
            <a:endParaRPr lang="nl-BE" dirty="0"/>
          </a:p>
        </p:txBody>
      </p:sp>
    </p:spTree>
    <p:extLst>
      <p:ext uri="{BB962C8B-B14F-4D97-AF65-F5344CB8AC3E}">
        <p14:creationId xmlns:p14="http://schemas.microsoft.com/office/powerpoint/2010/main" val="14323533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A5D8D8-2B86-4F6D-140C-3E41EF42DA82}"/>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C6EB015-69A1-440E-5865-41679244B63E}"/>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FC043341-872C-57E1-1566-4245C453CA83}"/>
              </a:ext>
            </a:extLst>
          </p:cNvPr>
          <p:cNvSpPr>
            <a:spLocks noGrp="1"/>
          </p:cNvSpPr>
          <p:nvPr>
            <p:ph type="body" idx="1"/>
          </p:nvPr>
        </p:nvSpPr>
        <p:spPr/>
        <p:txBody>
          <a:bodyPr/>
          <a:lstStyle/>
          <a:p>
            <a:endParaRPr lang="nl-BE" dirty="0"/>
          </a:p>
        </p:txBody>
      </p:sp>
      <p:sp>
        <p:nvSpPr>
          <p:cNvPr id="4" name="Tijdelijke aanduiding voor dianummer 3">
            <a:extLst>
              <a:ext uri="{FF2B5EF4-FFF2-40B4-BE49-F238E27FC236}">
                <a16:creationId xmlns:a16="http://schemas.microsoft.com/office/drawing/2014/main" id="{7BA9322F-21F6-7F66-6145-1AF229879998}"/>
              </a:ext>
            </a:extLst>
          </p:cNvPr>
          <p:cNvSpPr>
            <a:spLocks noGrp="1"/>
          </p:cNvSpPr>
          <p:nvPr>
            <p:ph type="sldNum" sz="quarter" idx="5"/>
          </p:nvPr>
        </p:nvSpPr>
        <p:spPr/>
        <p:txBody>
          <a:bodyPr/>
          <a:lstStyle/>
          <a:p>
            <a:fld id="{CFE50E98-AAAC-48EB-9349-165D1EFF6EA9}" type="slidenum">
              <a:rPr lang="nl-BE" smtClean="0"/>
              <a:t>50</a:t>
            </a:fld>
            <a:endParaRPr lang="nl-BE" dirty="0"/>
          </a:p>
        </p:txBody>
      </p:sp>
    </p:spTree>
    <p:extLst>
      <p:ext uri="{BB962C8B-B14F-4D97-AF65-F5344CB8AC3E}">
        <p14:creationId xmlns:p14="http://schemas.microsoft.com/office/powerpoint/2010/main" val="20343264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dirty="0">
                <a:solidFill>
                  <a:schemeClr val="tx1"/>
                </a:solidFill>
              </a:rPr>
              <a:t>3 antwoorden die allemaal te maken hebben met gebruik/tevredenheid van digitale</a:t>
            </a:r>
          </a:p>
          <a:p>
            <a:r>
              <a:rPr lang="nl-BE" sz="1200" dirty="0">
                <a:solidFill>
                  <a:schemeClr val="tx1"/>
                </a:solidFill>
              </a:rPr>
              <a:t>1 antwoord rond  jongeren en jongereninspecteurs</a:t>
            </a:r>
          </a:p>
          <a:p>
            <a:endParaRPr lang="nl-BE" sz="2400" b="1" dirty="0">
              <a:solidFill>
                <a:schemeClr val="tx1"/>
              </a:solidFill>
              <a:latin typeface="+mn-lt"/>
              <a:ea typeface="+mn-ea"/>
              <a:cs typeface="+mn-cs"/>
            </a:endParaRPr>
          </a:p>
        </p:txBody>
      </p:sp>
      <p:sp>
        <p:nvSpPr>
          <p:cNvPr id="4" name="Tijdelijke aanduiding voor dianummer 3"/>
          <p:cNvSpPr>
            <a:spLocks noGrp="1"/>
          </p:cNvSpPr>
          <p:nvPr>
            <p:ph type="sldNum" sz="quarter" idx="5"/>
          </p:nvPr>
        </p:nvSpPr>
        <p:spPr/>
        <p:txBody>
          <a:bodyPr/>
          <a:lstStyle/>
          <a:p>
            <a:fld id="{CFE50E98-AAAC-48EB-9349-165D1EFF6EA9}" type="slidenum">
              <a:rPr lang="nl-BE" smtClean="0"/>
              <a:t>7</a:t>
            </a:fld>
            <a:endParaRPr lang="nl-BE" dirty="0"/>
          </a:p>
        </p:txBody>
      </p:sp>
    </p:spTree>
    <p:extLst>
      <p:ext uri="{BB962C8B-B14F-4D97-AF65-F5344CB8AC3E}">
        <p14:creationId xmlns:p14="http://schemas.microsoft.com/office/powerpoint/2010/main" val="12697963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CFE50E98-AAAC-48EB-9349-165D1EFF6EA9}" type="slidenum">
              <a:rPr lang="nl-BE" smtClean="0"/>
              <a:t>51</a:t>
            </a:fld>
            <a:endParaRPr lang="nl-BE"/>
          </a:p>
        </p:txBody>
      </p:sp>
    </p:spTree>
    <p:extLst>
      <p:ext uri="{BB962C8B-B14F-4D97-AF65-F5344CB8AC3E}">
        <p14:creationId xmlns:p14="http://schemas.microsoft.com/office/powerpoint/2010/main" val="28503771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ijdelijke aanduiding voor dia-afbeelding 1">
            <a:extLst>
              <a:ext uri="{FF2B5EF4-FFF2-40B4-BE49-F238E27FC236}">
                <a16:creationId xmlns:a16="http://schemas.microsoft.com/office/drawing/2014/main" id="{31BC275B-D6B8-A24D-C988-EBDCEFCCF405}"/>
              </a:ext>
            </a:extLst>
          </p:cNvPr>
          <p:cNvSpPr>
            <a:spLocks noGrp="1" noRot="1" noChangeAspect="1" noTextEdit="1"/>
          </p:cNvSpPr>
          <p:nvPr>
            <p:ph type="sldImg"/>
          </p:nvPr>
        </p:nvSpPr>
        <p:spPr>
          <a:ln/>
        </p:spPr>
      </p:sp>
      <p:sp>
        <p:nvSpPr>
          <p:cNvPr id="128003" name="Tijdelijke aanduiding voor notities 2">
            <a:extLst>
              <a:ext uri="{FF2B5EF4-FFF2-40B4-BE49-F238E27FC236}">
                <a16:creationId xmlns:a16="http://schemas.microsoft.com/office/drawing/2014/main" id="{7F88E431-AAF7-3D5B-A696-E210B8B6BBB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BE" altLang="nl-BE" dirty="0">
              <a:latin typeface="Arial" panose="020B0604020202020204" pitchFamily="34" charset="0"/>
            </a:endParaRPr>
          </a:p>
        </p:txBody>
      </p:sp>
      <p:sp>
        <p:nvSpPr>
          <p:cNvPr id="128004" name="Tijdelijke aanduiding voor dianummer 3">
            <a:extLst>
              <a:ext uri="{FF2B5EF4-FFF2-40B4-BE49-F238E27FC236}">
                <a16:creationId xmlns:a16="http://schemas.microsoft.com/office/drawing/2014/main" id="{A8D2BD0C-A249-743D-64FB-EBB0219CF85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fld id="{EADEA659-377F-4D75-8B05-2EFC4A95ADB7}" type="slidenum">
              <a:rPr lang="en-GB" altLang="nl-BE" sz="1200">
                <a:latin typeface="Arial" panose="020B0604020202020204" pitchFamily="34" charset="0"/>
              </a:rPr>
              <a:pPr/>
              <a:t>52</a:t>
            </a:fld>
            <a:endParaRPr lang="en-GB" altLang="nl-BE" sz="1200">
              <a:latin typeface="Arial" panose="020B0604020202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CFE50E98-AAAC-48EB-9349-165D1EFF6EA9}" type="slidenum">
              <a:rPr lang="nl-BE" smtClean="0"/>
              <a:t>53</a:t>
            </a:fld>
            <a:endParaRPr lang="nl-BE"/>
          </a:p>
        </p:txBody>
      </p:sp>
    </p:spTree>
    <p:extLst>
      <p:ext uri="{BB962C8B-B14F-4D97-AF65-F5344CB8AC3E}">
        <p14:creationId xmlns:p14="http://schemas.microsoft.com/office/powerpoint/2010/main" val="26121140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6498" name="Google Shape;507;g18961f878c5_0_0:notes">
            <a:extLst>
              <a:ext uri="{FF2B5EF4-FFF2-40B4-BE49-F238E27FC236}">
                <a16:creationId xmlns:a16="http://schemas.microsoft.com/office/drawing/2014/main" id="{BDCF9C5A-468A-42A1-D92F-3AF48750BA4E}"/>
              </a:ext>
            </a:extLst>
          </p:cNvPr>
          <p:cNvSpPr>
            <a:spLocks noGrp="1" noChangeArrowheads="1"/>
          </p:cNvSpPr>
          <p:nvPr>
            <p:ph type="body" idx="1"/>
          </p:nvPr>
        </p:nvSpPr>
        <p:spPr>
          <a:xfrm>
            <a:off x="1323975" y="3228975"/>
            <a:ext cx="7280275" cy="30591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50" tIns="45275" rIns="90550" bIns="45275"/>
          <a:lstStyle/>
          <a:p>
            <a:pPr>
              <a:spcBef>
                <a:spcPct val="0"/>
              </a:spcBef>
              <a:buSzPts val="1400"/>
            </a:pPr>
            <a:endParaRPr lang="nl-BE" altLang="nl-BE">
              <a:latin typeface="Arial" panose="020B0604020202020204" pitchFamily="34" charset="0"/>
            </a:endParaRPr>
          </a:p>
        </p:txBody>
      </p:sp>
      <p:sp>
        <p:nvSpPr>
          <p:cNvPr id="106499" name="Google Shape;508;g18961f878c5_0_0:notes">
            <a:extLst>
              <a:ext uri="{FF2B5EF4-FFF2-40B4-BE49-F238E27FC236}">
                <a16:creationId xmlns:a16="http://schemas.microsoft.com/office/drawing/2014/main" id="{D10C6498-B7BC-8776-C908-68CCA1C39F78}"/>
              </a:ext>
            </a:extLst>
          </p:cNvPr>
          <p:cNvSpPr>
            <a:spLocks noGrp="1" noRot="1" noChangeAspect="1" noTextEdit="1"/>
          </p:cNvSpPr>
          <p:nvPr>
            <p:ph type="sldImg" idx="2"/>
          </p:nvPr>
        </p:nvSpPr>
        <p:spPr>
          <a:xfrm>
            <a:off x="3267075" y="509588"/>
            <a:ext cx="3398838" cy="2547937"/>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cap="flat">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6E34F2-4ACB-CD3B-4728-0B6C1D15EE19}"/>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40A11411-02D4-FBED-46C6-45904EC176C1}"/>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616758E9-1F26-E4F9-8A6F-4BE3AF284869}"/>
              </a:ext>
            </a:extLst>
          </p:cNvPr>
          <p:cNvSpPr>
            <a:spLocks noGrp="1"/>
          </p:cNvSpPr>
          <p:nvPr>
            <p:ph type="body" idx="1"/>
          </p:nvPr>
        </p:nvSpPr>
        <p:spPr/>
        <p:txBody>
          <a:bodyPr/>
          <a:lstStyle/>
          <a:p>
            <a:endParaRPr lang="nl-BE" dirty="0"/>
          </a:p>
        </p:txBody>
      </p:sp>
      <p:sp>
        <p:nvSpPr>
          <p:cNvPr id="4" name="Tijdelijke aanduiding voor dianummer 3">
            <a:extLst>
              <a:ext uri="{FF2B5EF4-FFF2-40B4-BE49-F238E27FC236}">
                <a16:creationId xmlns:a16="http://schemas.microsoft.com/office/drawing/2014/main" id="{798669B6-178F-AA35-4991-9FCFA0F18C3E}"/>
              </a:ext>
            </a:extLst>
          </p:cNvPr>
          <p:cNvSpPr>
            <a:spLocks noGrp="1"/>
          </p:cNvSpPr>
          <p:nvPr>
            <p:ph type="sldNum" sz="quarter" idx="5"/>
          </p:nvPr>
        </p:nvSpPr>
        <p:spPr/>
        <p:txBody>
          <a:bodyPr/>
          <a:lstStyle/>
          <a:p>
            <a:fld id="{CFE50E98-AAAC-48EB-9349-165D1EFF6EA9}" type="slidenum">
              <a:rPr lang="nl-BE" smtClean="0"/>
              <a:t>8</a:t>
            </a:fld>
            <a:endParaRPr lang="nl-BE" dirty="0"/>
          </a:p>
        </p:txBody>
      </p:sp>
    </p:spTree>
    <p:extLst>
      <p:ext uri="{BB962C8B-B14F-4D97-AF65-F5344CB8AC3E}">
        <p14:creationId xmlns:p14="http://schemas.microsoft.com/office/powerpoint/2010/main" val="27907891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5C25BC-366E-EDC0-B650-7C1A3BF44991}"/>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0BFCF038-0A10-1EDC-8985-C0DBF366B245}"/>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A634FA38-CDF8-5961-D012-7A4704D045C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200" dirty="0">
                <a:solidFill>
                  <a:schemeClr val="accent1"/>
                </a:solidFill>
                <a:latin typeface="Arial" panose="020B0604020202020204" pitchFamily="34" charset="0"/>
                <a:cs typeface="Arial" panose="020B0604020202020204" pitchFamily="34" charset="0"/>
              </a:rPr>
              <a:t>De keuze van deze training</a:t>
            </a:r>
            <a:r>
              <a:rPr lang="nl-BE" sz="1200" dirty="0">
                <a:latin typeface="Arial" panose="020B0604020202020204" pitchFamily="34" charset="0"/>
                <a:cs typeface="Arial" panose="020B0604020202020204" pitchFamily="34" charset="0"/>
              </a:rPr>
              <a:t>: vraag vanuit dienst om een beleidsdoelstelling uit het MJP te evalueren (of een doelstelling zo te formuleren dat </a:t>
            </a:r>
            <a:r>
              <a:rPr lang="nl-BE" sz="1200" dirty="0" err="1">
                <a:latin typeface="Arial" panose="020B0604020202020204" pitchFamily="34" charset="0"/>
                <a:cs typeface="Arial" panose="020B0604020202020204" pitchFamily="34" charset="0"/>
              </a:rPr>
              <a:t>impactevaluatie</a:t>
            </a:r>
            <a:r>
              <a:rPr lang="nl-BE" sz="1200" dirty="0">
                <a:latin typeface="Arial" panose="020B0604020202020204" pitchFamily="34" charset="0"/>
                <a:cs typeface="Arial" panose="020B0604020202020204" pitchFamily="34" charset="0"/>
              </a:rPr>
              <a:t> mogelijk wordt), waarbij meerdere diensten zijn betrokken</a:t>
            </a:r>
          </a:p>
          <a:p>
            <a:endParaRPr lang="nl-BE" dirty="0"/>
          </a:p>
        </p:txBody>
      </p:sp>
      <p:sp>
        <p:nvSpPr>
          <p:cNvPr id="4" name="Tijdelijke aanduiding voor dianummer 3">
            <a:extLst>
              <a:ext uri="{FF2B5EF4-FFF2-40B4-BE49-F238E27FC236}">
                <a16:creationId xmlns:a16="http://schemas.microsoft.com/office/drawing/2014/main" id="{38802CF5-6CA0-A035-155A-E7C30524C30E}"/>
              </a:ext>
            </a:extLst>
          </p:cNvPr>
          <p:cNvSpPr>
            <a:spLocks noGrp="1"/>
          </p:cNvSpPr>
          <p:nvPr>
            <p:ph type="sldNum" sz="quarter" idx="5"/>
          </p:nvPr>
        </p:nvSpPr>
        <p:spPr/>
        <p:txBody>
          <a:bodyPr/>
          <a:lstStyle/>
          <a:p>
            <a:fld id="{CFE50E98-AAAC-48EB-9349-165D1EFF6EA9}" type="slidenum">
              <a:rPr lang="nl-BE" smtClean="0"/>
              <a:t>9</a:t>
            </a:fld>
            <a:endParaRPr lang="nl-BE" dirty="0"/>
          </a:p>
        </p:txBody>
      </p:sp>
    </p:spTree>
    <p:extLst>
      <p:ext uri="{BB962C8B-B14F-4D97-AF65-F5344CB8AC3E}">
        <p14:creationId xmlns:p14="http://schemas.microsoft.com/office/powerpoint/2010/main" val="34850943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267310-A79E-93CD-FAF2-90364BACF853}"/>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E57E30F-6607-C3D8-FB5F-4E09E88EB699}"/>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8F78FB2D-D93B-1DD7-A115-F01091BA43CA}"/>
              </a:ext>
            </a:extLst>
          </p:cNvPr>
          <p:cNvSpPr>
            <a:spLocks noGrp="1"/>
          </p:cNvSpPr>
          <p:nvPr>
            <p:ph type="body" idx="1"/>
          </p:nvPr>
        </p:nvSpPr>
        <p:spPr/>
        <p:txBody>
          <a:bodyPr/>
          <a:lstStyle/>
          <a:p>
            <a:endParaRPr lang="nl-BE" dirty="0"/>
          </a:p>
        </p:txBody>
      </p:sp>
      <p:sp>
        <p:nvSpPr>
          <p:cNvPr id="4" name="Tijdelijke aanduiding voor dianummer 3">
            <a:extLst>
              <a:ext uri="{FF2B5EF4-FFF2-40B4-BE49-F238E27FC236}">
                <a16:creationId xmlns:a16="http://schemas.microsoft.com/office/drawing/2014/main" id="{B2988AB1-6DF8-E7C2-8EEC-BCE697EC6A37}"/>
              </a:ext>
            </a:extLst>
          </p:cNvPr>
          <p:cNvSpPr>
            <a:spLocks noGrp="1"/>
          </p:cNvSpPr>
          <p:nvPr>
            <p:ph type="sldNum" sz="quarter" idx="5"/>
          </p:nvPr>
        </p:nvSpPr>
        <p:spPr/>
        <p:txBody>
          <a:bodyPr/>
          <a:lstStyle/>
          <a:p>
            <a:fld id="{CFE50E98-AAAC-48EB-9349-165D1EFF6EA9}" type="slidenum">
              <a:rPr lang="nl-BE" smtClean="0"/>
              <a:t>10</a:t>
            </a:fld>
            <a:endParaRPr lang="nl-BE" dirty="0"/>
          </a:p>
        </p:txBody>
      </p:sp>
    </p:spTree>
    <p:extLst>
      <p:ext uri="{BB962C8B-B14F-4D97-AF65-F5344CB8AC3E}">
        <p14:creationId xmlns:p14="http://schemas.microsoft.com/office/powerpoint/2010/main" val="29522270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7826" name="Google Shape;400;p7:notes">
            <a:extLst>
              <a:ext uri="{FF2B5EF4-FFF2-40B4-BE49-F238E27FC236}">
                <a16:creationId xmlns:a16="http://schemas.microsoft.com/office/drawing/2014/main" id="{FE2CBD16-5E92-4F14-D778-6720FA794419}"/>
              </a:ext>
            </a:extLst>
          </p:cNvPr>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buSzPts val="1400"/>
            </a:pPr>
            <a:endParaRPr lang="nl-BE" altLang="nl-BE">
              <a:latin typeface="Arial" panose="020B0604020202020204" pitchFamily="34" charset="0"/>
            </a:endParaRPr>
          </a:p>
        </p:txBody>
      </p:sp>
      <p:sp>
        <p:nvSpPr>
          <p:cNvPr id="77827" name="Google Shape;401;p7:notes">
            <a:extLst>
              <a:ext uri="{FF2B5EF4-FFF2-40B4-BE49-F238E27FC236}">
                <a16:creationId xmlns:a16="http://schemas.microsoft.com/office/drawing/2014/main" id="{91982C6E-50B3-5FAF-C27D-43A599E7C49E}"/>
              </a:ext>
            </a:extLst>
          </p:cNvPr>
          <p:cNvSpPr>
            <a:spLocks noGrp="1" noRot="1" noChangeAspect="1" noTextEdit="1"/>
          </p:cNvSpPr>
          <p:nvPr>
            <p:ph type="sldImg" idx="2"/>
          </p:nvPr>
        </p:nvSpPr>
        <p:spPr>
          <a:xfrm>
            <a:off x="1143000" y="685800"/>
            <a:ext cx="4572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w="12700" cap="flat">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jdelijke aanduiding voor dia-afbeelding 1">
            <a:extLst>
              <a:ext uri="{FF2B5EF4-FFF2-40B4-BE49-F238E27FC236}">
                <a16:creationId xmlns:a16="http://schemas.microsoft.com/office/drawing/2014/main" id="{B83479EA-1116-1E94-22E6-CF5A5C74F807}"/>
              </a:ext>
            </a:extLst>
          </p:cNvPr>
          <p:cNvSpPr>
            <a:spLocks noGrp="1" noRot="1" noChangeAspect="1" noChangeArrowheads="1" noTextEdit="1"/>
          </p:cNvSpPr>
          <p:nvPr>
            <p:ph type="sldImg"/>
          </p:nvPr>
        </p:nvSpPr>
        <p:spPr>
          <a:ln/>
        </p:spPr>
      </p:sp>
      <p:sp>
        <p:nvSpPr>
          <p:cNvPr id="79875" name="Tijdelijke aanduiding voor notities 2">
            <a:extLst>
              <a:ext uri="{FF2B5EF4-FFF2-40B4-BE49-F238E27FC236}">
                <a16:creationId xmlns:a16="http://schemas.microsoft.com/office/drawing/2014/main" id="{BB7451FD-5093-BF4A-36B9-F1E95744954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BE" altLang="nl-BE" dirty="0">
                <a:latin typeface="Arial" panose="020B0604020202020204" pitchFamily="34" charset="0"/>
              </a:rPr>
              <a:t>Uit gids </a:t>
            </a:r>
            <a:r>
              <a:rPr lang="nl-BE" altLang="nl-BE" dirty="0" err="1">
                <a:latin typeface="Arial" panose="020B0604020202020204" pitchFamily="34" charset="0"/>
              </a:rPr>
              <a:t>Socius</a:t>
            </a:r>
            <a:r>
              <a:rPr lang="nl-BE" altLang="nl-BE" dirty="0">
                <a:latin typeface="Arial" panose="020B0604020202020204" pitchFamily="34" charset="0"/>
              </a:rPr>
              <a:t> – ze scoren al deze domeinen voor de verschillende methodes die ze bespreken in hun gids voor evaluatie.</a:t>
            </a:r>
          </a:p>
          <a:p>
            <a:pPr marL="0" marR="0" lvl="0" indent="0" algn="l" defTabSz="914400" rtl="0" eaLnBrk="1" fontAlgn="auto" latinLnBrk="0" hangingPunct="1">
              <a:lnSpc>
                <a:spcPct val="100000"/>
              </a:lnSpc>
              <a:spcBef>
                <a:spcPts val="0"/>
              </a:spcBef>
              <a:spcAft>
                <a:spcPts val="0"/>
              </a:spcAft>
              <a:buClrTx/>
              <a:buSzTx/>
              <a:buFontTx/>
              <a:buNone/>
              <a:tabLst/>
              <a:defRPr/>
            </a:pPr>
            <a:r>
              <a:rPr lang="nl-BE" dirty="0">
                <a:solidFill>
                  <a:srgbClr val="FF0000"/>
                </a:solidFill>
              </a:rPr>
              <a:t>Gids van </a:t>
            </a:r>
            <a:r>
              <a:rPr lang="nl-BE" dirty="0" err="1">
                <a:solidFill>
                  <a:srgbClr val="FF0000"/>
                </a:solidFill>
              </a:rPr>
              <a:t>socius</a:t>
            </a:r>
            <a:r>
              <a:rPr lang="nl-BE" dirty="0">
                <a:solidFill>
                  <a:srgbClr val="FF0000"/>
                </a:solidFill>
              </a:rPr>
              <a:t>: https://socius.be/publicatie/peilen-naar-de-impact-van-sociaal-culturele-praktijken/     </a:t>
            </a:r>
          </a:p>
          <a:p>
            <a:endParaRPr lang="nl-BE" altLang="nl-BE" dirty="0">
              <a:latin typeface="Arial" panose="020B0604020202020204" pitchFamily="34" charset="0"/>
            </a:endParaRPr>
          </a:p>
        </p:txBody>
      </p:sp>
      <p:sp>
        <p:nvSpPr>
          <p:cNvPr id="79876" name="Tijdelijke aanduiding voor dianummer 3">
            <a:extLst>
              <a:ext uri="{FF2B5EF4-FFF2-40B4-BE49-F238E27FC236}">
                <a16:creationId xmlns:a16="http://schemas.microsoft.com/office/drawing/2014/main" id="{2A85B520-26BC-7CB9-D261-FC9EC15B3C7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fld id="{DE021742-1DF7-4DA0-AF7E-3314465D6E21}" type="slidenum">
              <a:rPr lang="en-GB" altLang="nl-BE" sz="1200" smtClean="0">
                <a:latin typeface="Arial" panose="020B0604020202020204" pitchFamily="34" charset="0"/>
              </a:rPr>
              <a:pPr/>
              <a:t>14</a:t>
            </a:fld>
            <a:endParaRPr lang="en-GB" altLang="nl-BE" sz="1200">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jdelijke aanduiding voor dia-afbeelding 1">
            <a:extLst>
              <a:ext uri="{FF2B5EF4-FFF2-40B4-BE49-F238E27FC236}">
                <a16:creationId xmlns:a16="http://schemas.microsoft.com/office/drawing/2014/main" id="{65412683-0BCB-0A3F-6F51-A7DAB7C52029}"/>
              </a:ext>
            </a:extLst>
          </p:cNvPr>
          <p:cNvSpPr>
            <a:spLocks noGrp="1" noRot="1" noChangeAspect="1" noChangeArrowheads="1" noTextEdit="1"/>
          </p:cNvSpPr>
          <p:nvPr>
            <p:ph type="sldImg"/>
          </p:nvPr>
        </p:nvSpPr>
        <p:spPr>
          <a:ln/>
        </p:spPr>
      </p:sp>
      <p:sp>
        <p:nvSpPr>
          <p:cNvPr id="82947" name="Tijdelijke aanduiding voor notities 2">
            <a:extLst>
              <a:ext uri="{FF2B5EF4-FFF2-40B4-BE49-F238E27FC236}">
                <a16:creationId xmlns:a16="http://schemas.microsoft.com/office/drawing/2014/main" id="{685F6290-990A-6C37-BA30-9F96EF65AB9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BE" altLang="nl-BE" dirty="0">
                <a:latin typeface="Arial" panose="020B0604020202020204" pitchFamily="34" charset="0"/>
              </a:rPr>
              <a:t>Zie OBMI werkgroep: veel informatie rond kwantitatieve data-analyse, enquêtes en samples</a:t>
            </a:r>
          </a:p>
          <a:p>
            <a:r>
              <a:rPr lang="nl-BE" altLang="nl-BE" dirty="0">
                <a:latin typeface="Arial" panose="020B0604020202020204" pitchFamily="34" charset="0"/>
              </a:rPr>
              <a:t>Vragen naar hun ervaringen, delen van ervaring, vaker wel ervaring met enquêtes en interviews of gesprekken met externen, eerder niet intern of met doelgroepen (tenzij in kader van </a:t>
            </a:r>
            <a:r>
              <a:rPr lang="nl-BE" altLang="nl-BE" dirty="0" err="1">
                <a:latin typeface="Arial" panose="020B0604020202020204" pitchFamily="34" charset="0"/>
              </a:rPr>
              <a:t>participatietrajectn</a:t>
            </a:r>
            <a:r>
              <a:rPr lang="nl-BE" altLang="nl-BE" dirty="0">
                <a:latin typeface="Arial" panose="020B0604020202020204" pitchFamily="34" charset="0"/>
              </a:rPr>
              <a:t>)</a:t>
            </a:r>
          </a:p>
        </p:txBody>
      </p:sp>
      <p:sp>
        <p:nvSpPr>
          <p:cNvPr id="82948" name="Tijdelijke aanduiding voor dianummer 3">
            <a:extLst>
              <a:ext uri="{FF2B5EF4-FFF2-40B4-BE49-F238E27FC236}">
                <a16:creationId xmlns:a16="http://schemas.microsoft.com/office/drawing/2014/main" id="{FF9362ED-55FB-176D-F077-6788573A3A1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fld id="{5FB3AF08-F4D5-4C7F-AF49-FDF95E80042D}" type="slidenum">
              <a:rPr lang="en-GB" altLang="nl-BE" sz="1200" smtClean="0">
                <a:latin typeface="Arial" panose="020B0604020202020204" pitchFamily="34" charset="0"/>
              </a:rPr>
              <a:pPr/>
              <a:t>15</a:t>
            </a:fld>
            <a:endParaRPr lang="en-GB" altLang="nl-BE" sz="1200">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10/8/2025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FF6DA9-008F-8B48-92A6-B652298478BF}" type="slidenum">
              <a:rPr lang="en-US" smtClean="0"/>
              <a:t>‹nr.›</a:t>
            </a:fld>
            <a:endParaRPr lang="en-US" dirty="0"/>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10/8/2025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FF6DA9-008F-8B48-92A6-B652298478BF}" type="slidenum">
              <a:rPr lang="en-US" smtClean="0"/>
              <a:t>‹nr.›</a:t>
            </a:fld>
            <a:endParaRPr lang="en-US" dirty="0"/>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10/8/2025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FF6DA9-008F-8B48-92A6-B652298478BF}" type="slidenum">
              <a:rPr lang="en-US" smtClean="0"/>
              <a:t>‹nr.›</a:t>
            </a:fld>
            <a:endParaRPr lang="en-US" dirty="0"/>
          </a:p>
        </p:txBody>
      </p:sp>
    </p:spTree>
    <p:extLst>
      <p:ext uri="{BB962C8B-B14F-4D97-AF65-F5344CB8AC3E}">
        <p14:creationId xmlns:p14="http://schemas.microsoft.com/office/powerpoint/2010/main" val="36122237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28"/>
        <p:cNvGrpSpPr/>
        <p:nvPr/>
      </p:nvGrpSpPr>
      <p:grpSpPr>
        <a:xfrm>
          <a:off x="0" y="0"/>
          <a:ext cx="0" cy="0"/>
          <a:chOff x="0" y="0"/>
          <a:chExt cx="0" cy="0"/>
        </a:xfrm>
      </p:grpSpPr>
      <p:sp>
        <p:nvSpPr>
          <p:cNvPr id="29" name="Google Shape;29;p28"/>
          <p:cNvSpPr txBox="1">
            <a:spLocks noGrp="1"/>
          </p:cNvSpPr>
          <p:nvPr>
            <p:ph type="body" idx="1"/>
          </p:nvPr>
        </p:nvSpPr>
        <p:spPr>
          <a:xfrm>
            <a:off x="470019" y="1162228"/>
            <a:ext cx="8203963" cy="5153114"/>
          </a:xfrm>
          <a:prstGeom prst="rect">
            <a:avLst/>
          </a:prstGeom>
          <a:noFill/>
          <a:ln>
            <a:noFill/>
          </a:ln>
        </p:spPr>
        <p:txBody>
          <a:bodyPr spcFirstLastPara="1" wrap="square" lIns="91425" tIns="45700" rIns="91425" bIns="45700" anchor="t" anchorCtr="0">
            <a:normAutofit/>
          </a:bodyPr>
          <a:lstStyle>
            <a:lvl1pPr marL="342900" lvl="0" indent="-171450" algn="l">
              <a:lnSpc>
                <a:spcPct val="90000"/>
              </a:lnSpc>
              <a:spcBef>
                <a:spcPts val="750"/>
              </a:spcBef>
              <a:spcAft>
                <a:spcPts val="0"/>
              </a:spcAft>
              <a:buClr>
                <a:schemeClr val="dk1"/>
              </a:buClr>
              <a:buSzPts val="1800"/>
              <a:buNone/>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30" name="Google Shape;30;p28"/>
          <p:cNvSpPr/>
          <p:nvPr/>
        </p:nvSpPr>
        <p:spPr>
          <a:xfrm>
            <a:off x="-180528" y="6381328"/>
            <a:ext cx="9612560" cy="1295598"/>
          </a:xfrm>
          <a:prstGeom prst="wave">
            <a:avLst>
              <a:gd name="adj1" fmla="val 12500"/>
              <a:gd name="adj2" fmla="val 0"/>
            </a:avLst>
          </a:prstGeom>
          <a:solidFill>
            <a:srgbClr val="268989"/>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alibri"/>
              <a:ea typeface="Calibri"/>
              <a:cs typeface="Calibri"/>
              <a:sym typeface="Calibri"/>
            </a:endParaRPr>
          </a:p>
        </p:txBody>
      </p:sp>
      <p:sp>
        <p:nvSpPr>
          <p:cNvPr id="31" name="Google Shape;31;p28"/>
          <p:cNvSpPr txBox="1">
            <a:spLocks noGrp="1"/>
          </p:cNvSpPr>
          <p:nvPr>
            <p:ph type="title"/>
          </p:nvPr>
        </p:nvSpPr>
        <p:spPr>
          <a:xfrm>
            <a:off x="470020" y="142877"/>
            <a:ext cx="8203963" cy="79692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8176989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eldia">
    <p:bg>
      <p:bgPr>
        <a:solidFill>
          <a:srgbClr val="FFFFFF"/>
        </a:solidFill>
        <a:effectLst/>
      </p:bgPr>
    </p:bg>
    <p:spTree>
      <p:nvGrpSpPr>
        <p:cNvPr id="1" name=""/>
        <p:cNvGrpSpPr/>
        <p:nvPr/>
      </p:nvGrpSpPr>
      <p:grpSpPr>
        <a:xfrm>
          <a:off x="0" y="0"/>
          <a:ext cx="0" cy="0"/>
          <a:chOff x="0" y="0"/>
          <a:chExt cx="0" cy="0"/>
        </a:xfrm>
      </p:grpSpPr>
      <p:pic>
        <p:nvPicPr>
          <p:cNvPr id="2" name="Picture 28" descr="Y:\___MD\MD_project\_20071109_meerwit_ace-e_templates\production\powerpoint_template\graphics\ace_ppt_p1.png">
            <a:extLst>
              <a:ext uri="{FF2B5EF4-FFF2-40B4-BE49-F238E27FC236}">
                <a16:creationId xmlns:a16="http://schemas.microsoft.com/office/drawing/2014/main" id="{B475D34B-5BF8-4890-49C7-AECB791F31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 y="-6350"/>
            <a:ext cx="9151938"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1" name="Rectangle 11"/>
          <p:cNvSpPr>
            <a:spLocks noGrp="1" noChangeArrowheads="1"/>
          </p:cNvSpPr>
          <p:nvPr>
            <p:ph type="ctrTitle"/>
          </p:nvPr>
        </p:nvSpPr>
        <p:spPr>
          <a:xfrm>
            <a:off x="2362200" y="2438400"/>
            <a:ext cx="6553200" cy="685800"/>
          </a:xfrm>
        </p:spPr>
        <p:txBody>
          <a:bodyPr lIns="0" tIns="45720" rIns="0" bIns="45720"/>
          <a:lstStyle>
            <a:lvl1pPr>
              <a:defRPr sz="3500">
                <a:solidFill>
                  <a:schemeClr val="bg1"/>
                </a:solidFill>
              </a:defRPr>
            </a:lvl1pPr>
          </a:lstStyle>
          <a:p>
            <a:r>
              <a:rPr lang="nl-NL"/>
              <a:t>Klik om de stijl te bewerken</a:t>
            </a:r>
            <a:endParaRPr lang="en-US"/>
          </a:p>
        </p:txBody>
      </p:sp>
      <p:sp>
        <p:nvSpPr>
          <p:cNvPr id="5146" name="Rectangle 26"/>
          <p:cNvSpPr>
            <a:spLocks noGrp="1" noChangeArrowheads="1"/>
          </p:cNvSpPr>
          <p:nvPr>
            <p:ph type="subTitle" idx="1"/>
          </p:nvPr>
        </p:nvSpPr>
        <p:spPr>
          <a:xfrm>
            <a:off x="2362200" y="3200400"/>
            <a:ext cx="6553200" cy="533400"/>
          </a:xfrm>
        </p:spPr>
        <p:txBody>
          <a:bodyPr lIns="0" tIns="45720" rIns="0" bIns="45720" anchor="ctr"/>
          <a:lstStyle>
            <a:lvl1pPr marL="0" indent="0">
              <a:buFontTx/>
              <a:buNone/>
              <a:defRPr sz="1900" b="0">
                <a:solidFill>
                  <a:srgbClr val="005DAA"/>
                </a:solidFill>
              </a:defRPr>
            </a:lvl1pPr>
          </a:lstStyle>
          <a:p>
            <a:r>
              <a:rPr lang="nl-NL"/>
              <a:t>Klik om het opmaakprofiel van de modelondertitel te bewerken</a:t>
            </a:r>
            <a:endParaRPr lang="en-US"/>
          </a:p>
        </p:txBody>
      </p:sp>
      <p:sp>
        <p:nvSpPr>
          <p:cNvPr id="3" name="Rectangle 19">
            <a:extLst>
              <a:ext uri="{FF2B5EF4-FFF2-40B4-BE49-F238E27FC236}">
                <a16:creationId xmlns:a16="http://schemas.microsoft.com/office/drawing/2014/main" id="{F8985B65-A94B-8273-C3BD-539C7058984F}"/>
              </a:ext>
            </a:extLst>
          </p:cNvPr>
          <p:cNvSpPr>
            <a:spLocks noGrp="1" noChangeArrowheads="1"/>
          </p:cNvSpPr>
          <p:nvPr>
            <p:ph type="dt" sz="half" idx="10"/>
          </p:nvPr>
        </p:nvSpPr>
        <p:spPr bwMode="auto">
          <a:xfrm>
            <a:off x="6934200" y="5791200"/>
            <a:ext cx="1828800" cy="304800"/>
          </a:xfrm>
          <a:prstGeom prst="rect">
            <a:avLst/>
          </a:prstGeom>
          <a:ln>
            <a:miter lim="800000"/>
            <a:headEnd/>
            <a:tailEnd/>
          </a:ln>
        </p:spPr>
        <p:txBody>
          <a:bodyPr vert="horz" wrap="square" lIns="36000" tIns="36000" rIns="0" bIns="45720" numCol="1" anchor="t" anchorCtr="0" compatLnSpc="1">
            <a:prstTxWarp prst="textNoShape">
              <a:avLst/>
            </a:prstTxWarp>
          </a:bodyPr>
          <a:lstStyle>
            <a:lvl1pPr algn="r" eaLnBrk="1" hangingPunct="1">
              <a:defRPr sz="1000">
                <a:latin typeface="+mn-lt"/>
              </a:defRPr>
            </a:lvl1pPr>
          </a:lstStyle>
          <a:p>
            <a:pPr>
              <a:defRPr/>
            </a:pPr>
            <a:r>
              <a:rPr lang="en-GB" dirty="0"/>
              <a:t>xx </a:t>
            </a:r>
            <a:r>
              <a:rPr lang="en-GB" dirty="0" err="1"/>
              <a:t>maand</a:t>
            </a:r>
            <a:r>
              <a:rPr lang="en-GB" dirty="0"/>
              <a:t> </a:t>
            </a:r>
            <a:r>
              <a:rPr lang="en-GB" dirty="0" err="1"/>
              <a:t>xxxx</a:t>
            </a:r>
            <a:endParaRPr lang="en-GB" dirty="0"/>
          </a:p>
        </p:txBody>
      </p:sp>
      <p:sp>
        <p:nvSpPr>
          <p:cNvPr id="4" name="Rectangle 20">
            <a:extLst>
              <a:ext uri="{FF2B5EF4-FFF2-40B4-BE49-F238E27FC236}">
                <a16:creationId xmlns:a16="http://schemas.microsoft.com/office/drawing/2014/main" id="{E2F0CDBF-775D-81A6-A1D1-8B4DE267CB90}"/>
              </a:ext>
            </a:extLst>
          </p:cNvPr>
          <p:cNvSpPr>
            <a:spLocks noGrp="1" noChangeArrowheads="1"/>
          </p:cNvSpPr>
          <p:nvPr>
            <p:ph type="ftr" sz="quarter" idx="11"/>
          </p:nvPr>
        </p:nvSpPr>
        <p:spPr bwMode="auto">
          <a:xfrm>
            <a:off x="6324600" y="5486400"/>
            <a:ext cx="2438400" cy="304800"/>
          </a:xfrm>
          <a:prstGeom prst="rect">
            <a:avLst/>
          </a:prstGeom>
          <a:ln>
            <a:miter lim="800000"/>
            <a:headEnd/>
            <a:tailEnd/>
          </a:ln>
        </p:spPr>
        <p:txBody>
          <a:bodyPr vert="horz" wrap="square" lIns="0" tIns="36000" rIns="0" bIns="0" numCol="1" anchor="t" anchorCtr="0" compatLnSpc="1">
            <a:prstTxWarp prst="textNoShape">
              <a:avLst/>
            </a:prstTxWarp>
          </a:bodyPr>
          <a:lstStyle>
            <a:lvl1pPr algn="r" eaLnBrk="1" hangingPunct="1">
              <a:defRPr sz="1000" b="1">
                <a:latin typeface="+mn-lt"/>
              </a:defRPr>
            </a:lvl1pPr>
          </a:lstStyle>
          <a:p>
            <a:pPr>
              <a:defRPr/>
            </a:pPr>
            <a:r>
              <a:rPr lang="en-GB"/>
              <a:t>Locatie</a:t>
            </a:r>
          </a:p>
        </p:txBody>
      </p:sp>
    </p:spTree>
    <p:extLst>
      <p:ext uri="{BB962C8B-B14F-4D97-AF65-F5344CB8AC3E}">
        <p14:creationId xmlns:p14="http://schemas.microsoft.com/office/powerpoint/2010/main" val="2786729998"/>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35790324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endParaRPr lang="nl-BE"/>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Tree>
    <p:extLst>
      <p:ext uri="{BB962C8B-B14F-4D97-AF65-F5344CB8AC3E}">
        <p14:creationId xmlns:p14="http://schemas.microsoft.com/office/powerpoint/2010/main" val="2861699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inhoud 2"/>
          <p:cNvSpPr>
            <a:spLocks noGrp="1"/>
          </p:cNvSpPr>
          <p:nvPr>
            <p:ph sz="half" idx="1"/>
          </p:nvPr>
        </p:nvSpPr>
        <p:spPr>
          <a:xfrm>
            <a:off x="1295400" y="1981200"/>
            <a:ext cx="367665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p:cNvSpPr>
            <a:spLocks noGrp="1"/>
          </p:cNvSpPr>
          <p:nvPr>
            <p:ph sz="half" idx="2"/>
          </p:nvPr>
        </p:nvSpPr>
        <p:spPr>
          <a:xfrm>
            <a:off x="5124450" y="1981200"/>
            <a:ext cx="367665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28813617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a:t>Klik om de stijl te bewerken</a:t>
            </a:r>
            <a:endParaRPr lang="nl-BE"/>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19069445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Tree>
    <p:extLst>
      <p:ext uri="{BB962C8B-B14F-4D97-AF65-F5344CB8AC3E}">
        <p14:creationId xmlns:p14="http://schemas.microsoft.com/office/powerpoint/2010/main" val="22494612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2364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10/8/2025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FF6DA9-008F-8B48-92A6-B652298478BF}" type="slidenum">
              <a:rPr lang="en-US" smtClean="0"/>
              <a:t>‹nr.›</a:t>
            </a:fld>
            <a:endParaRPr lang="en-US" dirty="0"/>
          </a:p>
        </p:txBody>
      </p:sp>
    </p:spTree>
    <p:extLst>
      <p:ext uri="{BB962C8B-B14F-4D97-AF65-F5344CB8AC3E}">
        <p14:creationId xmlns:p14="http://schemas.microsoft.com/office/powerpoint/2010/main" val="26143142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nl-NL"/>
              <a:t>Klik om de stijl te bewerken</a:t>
            </a:r>
            <a:endParaRPr lang="nl-BE"/>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Tree>
    <p:extLst>
      <p:ext uri="{BB962C8B-B14F-4D97-AF65-F5344CB8AC3E}">
        <p14:creationId xmlns:p14="http://schemas.microsoft.com/office/powerpoint/2010/main" val="27850342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nl-NL"/>
              <a:t>Klik om de stijl te bewerken</a:t>
            </a:r>
            <a:endParaRPr lang="nl-BE"/>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l-NL" noProof="0"/>
              <a:t>Klik op het pictogram als u een afbeelding wilt toevoegen</a:t>
            </a:r>
            <a:endParaRPr lang="nl-BE"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Tree>
    <p:extLst>
      <p:ext uri="{BB962C8B-B14F-4D97-AF65-F5344CB8AC3E}">
        <p14:creationId xmlns:p14="http://schemas.microsoft.com/office/powerpoint/2010/main" val="13232372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39935026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7010400" y="685800"/>
            <a:ext cx="1905000" cy="5638800"/>
          </a:xfrm>
        </p:spPr>
        <p:txBody>
          <a:bodyPr vert="eaVert"/>
          <a:lstStyle/>
          <a:p>
            <a:r>
              <a:rPr lang="nl-NL"/>
              <a:t>Klik om de stijl te bewerken</a:t>
            </a:r>
            <a:endParaRPr lang="nl-BE"/>
          </a:p>
        </p:txBody>
      </p:sp>
      <p:sp>
        <p:nvSpPr>
          <p:cNvPr id="3" name="Tijdelijke aanduiding voor verticale tekst 2"/>
          <p:cNvSpPr>
            <a:spLocks noGrp="1"/>
          </p:cNvSpPr>
          <p:nvPr>
            <p:ph type="body" orient="vert" idx="1"/>
          </p:nvPr>
        </p:nvSpPr>
        <p:spPr>
          <a:xfrm>
            <a:off x="1295400" y="685800"/>
            <a:ext cx="5562600" cy="5638800"/>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18927214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Header and text">
  <p:cSld name="Header and text">
    <p:spTree>
      <p:nvGrpSpPr>
        <p:cNvPr id="1" name="Shape 27"/>
        <p:cNvGrpSpPr/>
        <p:nvPr/>
      </p:nvGrpSpPr>
      <p:grpSpPr>
        <a:xfrm>
          <a:off x="0" y="0"/>
          <a:ext cx="0" cy="0"/>
          <a:chOff x="0" y="0"/>
          <a:chExt cx="0" cy="0"/>
        </a:xfrm>
      </p:grpSpPr>
      <p:sp>
        <p:nvSpPr>
          <p:cNvPr id="28" name="Google Shape;28;p84"/>
          <p:cNvSpPr txBox="1">
            <a:spLocks noGrp="1"/>
          </p:cNvSpPr>
          <p:nvPr>
            <p:ph type="title"/>
          </p:nvPr>
        </p:nvSpPr>
        <p:spPr>
          <a:xfrm>
            <a:off x="270000" y="360000"/>
            <a:ext cx="8370000" cy="1080000"/>
          </a:xfrm>
          <a:prstGeom prst="rect">
            <a:avLst/>
          </a:prstGeom>
          <a:noFill/>
          <a:ln>
            <a:noFill/>
          </a:ln>
        </p:spPr>
        <p:txBody>
          <a:bodyPr spcFirstLastPara="1" lIns="91425" tIns="45700" rIns="91425" bIns="45700" anchor="ctr">
            <a:normAutofit/>
          </a:bodyPr>
          <a:lstStyle>
            <a:lvl1pPr lvl="0" algn="l">
              <a:lnSpc>
                <a:spcPct val="90000"/>
              </a:lnSpc>
              <a:spcBef>
                <a:spcPts val="0"/>
              </a:spcBef>
              <a:spcAft>
                <a:spcPts val="0"/>
              </a:spcAft>
              <a:buSzPts val="4400"/>
              <a:buNone/>
              <a:defRPr sz="2300" b="1">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84"/>
          <p:cNvSpPr txBox="1">
            <a:spLocks noGrp="1"/>
          </p:cNvSpPr>
          <p:nvPr>
            <p:ph type="body" idx="1"/>
          </p:nvPr>
        </p:nvSpPr>
        <p:spPr>
          <a:xfrm>
            <a:off x="270000" y="1619999"/>
            <a:ext cx="8370094" cy="4500000"/>
          </a:xfrm>
          <a:prstGeom prst="rect">
            <a:avLst/>
          </a:prstGeom>
          <a:noFill/>
          <a:ln>
            <a:noFill/>
          </a:ln>
        </p:spPr>
        <p:txBody>
          <a:bodyPr spcFirstLastPara="1" lIns="91425" tIns="45700" rIns="91425" bIns="45700">
            <a:noAutofit/>
          </a:bodyPr>
          <a:lstStyle>
            <a:lvl1pPr marL="342900" lvl="0" indent="-171450" algn="l">
              <a:lnSpc>
                <a:spcPct val="100000"/>
              </a:lnSpc>
              <a:spcBef>
                <a:spcPts val="1400"/>
              </a:spcBef>
              <a:spcAft>
                <a:spcPts val="0"/>
              </a:spcAft>
              <a:buSzPts val="2800"/>
              <a:buNone/>
              <a:defRPr sz="1800">
                <a:solidFill>
                  <a:schemeClr val="dk1"/>
                </a:solidFill>
                <a:latin typeface="Calibri"/>
                <a:ea typeface="Calibri"/>
                <a:cs typeface="Calibri"/>
                <a:sym typeface="Calibri"/>
              </a:defRPr>
            </a:lvl1pPr>
            <a:lvl2pPr marL="685800" lvl="1" indent="-285750" algn="l">
              <a:lnSpc>
                <a:spcPct val="90000"/>
              </a:lnSpc>
              <a:spcBef>
                <a:spcPts val="375"/>
              </a:spcBef>
              <a:spcAft>
                <a:spcPts val="0"/>
              </a:spcAft>
              <a:buSzPts val="2400"/>
              <a:buChar char="•"/>
              <a:defRPr/>
            </a:lvl2pPr>
            <a:lvl3pPr marL="1028700" lvl="2" indent="-266700" algn="l">
              <a:lnSpc>
                <a:spcPct val="90000"/>
              </a:lnSpc>
              <a:spcBef>
                <a:spcPts val="375"/>
              </a:spcBef>
              <a:spcAft>
                <a:spcPts val="0"/>
              </a:spcAft>
              <a:buSzPts val="2000"/>
              <a:buChar char="•"/>
              <a:defRPr/>
            </a:lvl3pPr>
            <a:lvl4pPr marL="1371600" lvl="3" indent="-257175" algn="l">
              <a:lnSpc>
                <a:spcPct val="90000"/>
              </a:lnSpc>
              <a:spcBef>
                <a:spcPts val="375"/>
              </a:spcBef>
              <a:spcAft>
                <a:spcPts val="0"/>
              </a:spcAft>
              <a:buSzPts val="1800"/>
              <a:buChar char="•"/>
              <a:defRPr/>
            </a:lvl4pPr>
            <a:lvl5pPr marL="1714500" lvl="4" indent="-257175" algn="l">
              <a:lnSpc>
                <a:spcPct val="90000"/>
              </a:lnSpc>
              <a:spcBef>
                <a:spcPts val="375"/>
              </a:spcBef>
              <a:spcAft>
                <a:spcPts val="0"/>
              </a:spcAft>
              <a:buSzPts val="1800"/>
              <a:buChar char="•"/>
              <a:defRPr/>
            </a:lvl5pPr>
            <a:lvl6pPr marL="2057400" lvl="5" indent="-257175" algn="l">
              <a:lnSpc>
                <a:spcPct val="90000"/>
              </a:lnSpc>
              <a:spcBef>
                <a:spcPts val="375"/>
              </a:spcBef>
              <a:spcAft>
                <a:spcPts val="0"/>
              </a:spcAft>
              <a:buSzPts val="1800"/>
              <a:buChar char="•"/>
              <a:defRPr/>
            </a:lvl6pPr>
            <a:lvl7pPr marL="2400300" lvl="6" indent="-257175" algn="l">
              <a:lnSpc>
                <a:spcPct val="90000"/>
              </a:lnSpc>
              <a:spcBef>
                <a:spcPts val="375"/>
              </a:spcBef>
              <a:spcAft>
                <a:spcPts val="0"/>
              </a:spcAft>
              <a:buSzPts val="1800"/>
              <a:buChar char="•"/>
              <a:defRPr/>
            </a:lvl7pPr>
            <a:lvl8pPr marL="2743200" lvl="7" indent="-257175" algn="l">
              <a:lnSpc>
                <a:spcPct val="90000"/>
              </a:lnSpc>
              <a:spcBef>
                <a:spcPts val="375"/>
              </a:spcBef>
              <a:spcAft>
                <a:spcPts val="0"/>
              </a:spcAft>
              <a:buSzPts val="1800"/>
              <a:buChar char="•"/>
              <a:defRPr/>
            </a:lvl8pPr>
            <a:lvl9pPr marL="3086100" lvl="8" indent="-257175" algn="l">
              <a:lnSpc>
                <a:spcPct val="90000"/>
              </a:lnSpc>
              <a:spcBef>
                <a:spcPts val="375"/>
              </a:spcBef>
              <a:spcAft>
                <a:spcPts val="0"/>
              </a:spcAft>
              <a:buSzPts val="1800"/>
              <a:buChar char="•"/>
              <a:defRPr/>
            </a:lvl9pPr>
          </a:lstStyle>
          <a:p>
            <a:endParaRPr/>
          </a:p>
        </p:txBody>
      </p:sp>
    </p:spTree>
    <p:extLst>
      <p:ext uri="{BB962C8B-B14F-4D97-AF65-F5344CB8AC3E}">
        <p14:creationId xmlns:p14="http://schemas.microsoft.com/office/powerpoint/2010/main" val="3607357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10/8/2025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FF6DA9-008F-8B48-92A6-B652298478BF}" type="slidenum">
              <a:rPr lang="en-US" smtClean="0"/>
              <a:t>‹nr.›</a:t>
            </a:fld>
            <a:endParaRPr lang="en-US" dirty="0"/>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10/8/2025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1FF6DA9-008F-8B48-92A6-B652298478BF}" type="slidenum">
              <a:rPr lang="en-US" smtClean="0"/>
              <a:t>‹nr.›</a:t>
            </a:fld>
            <a:endParaRPr lang="en-US" dirty="0"/>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10/8/2025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1FF6DA9-008F-8B48-92A6-B652298478BF}" type="slidenum">
              <a:rPr lang="en-US" smtClean="0"/>
              <a:t>‹nr.›</a:t>
            </a:fld>
            <a:endParaRPr lang="en-US" dirty="0"/>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10/8/2025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1FF6DA9-008F-8B48-92A6-B652298478BF}" type="slidenum">
              <a:rPr lang="en-US" smtClean="0"/>
              <a:t>‹nr.›</a:t>
            </a:fld>
            <a:endParaRPr lang="en-US" dirty="0"/>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10/8/2025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1FF6DA9-008F-8B48-92A6-B652298478BF}" type="slidenum">
              <a:rPr lang="en-US" smtClean="0"/>
              <a:t>‹nr.›</a:t>
            </a:fld>
            <a:endParaRPr lang="en-US" dirty="0"/>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10/8/2025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1FF6DA9-008F-8B48-92A6-B652298478BF}" type="slidenum">
              <a:rPr lang="en-US" smtClean="0"/>
              <a:t>‹nr.›</a:t>
            </a:fld>
            <a:endParaRPr lang="en-US" dirty="0"/>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10/8/2025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1FF6DA9-008F-8B48-92A6-B652298478BF}" type="slidenum">
              <a:rPr lang="en-US" smtClean="0"/>
              <a:t>‹nr.›</a:t>
            </a:fld>
            <a:endParaRPr lang="en-US" dirty="0"/>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10/8/2025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‹nr.›</a:t>
            </a:fld>
            <a:endParaRPr lang="en-US" dirty="0"/>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4"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invGray">
      <p:bgPr>
        <a:solidFill>
          <a:srgbClr val="FFFFFF"/>
        </a:solidFill>
        <a:effectLst/>
      </p:bgPr>
    </p:bg>
    <p:spTree>
      <p:nvGrpSpPr>
        <p:cNvPr id="1" name=""/>
        <p:cNvGrpSpPr/>
        <p:nvPr/>
      </p:nvGrpSpPr>
      <p:grpSpPr>
        <a:xfrm>
          <a:off x="0" y="0"/>
          <a:ext cx="0" cy="0"/>
          <a:chOff x="0" y="0"/>
          <a:chExt cx="0" cy="0"/>
        </a:xfrm>
      </p:grpSpPr>
      <p:pic>
        <p:nvPicPr>
          <p:cNvPr id="1026" name="Picture 26" descr="Y:\___MD\MD_project\_20071109_meerwit_ace-e_templates\production\powerpoint_template\graphics\ace_ppt_p2.png">
            <a:extLst>
              <a:ext uri="{FF2B5EF4-FFF2-40B4-BE49-F238E27FC236}">
                <a16:creationId xmlns:a16="http://schemas.microsoft.com/office/drawing/2014/main" id="{D4AF657E-B102-B820-730F-BF9FEE32CBF5}"/>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175" y="-6350"/>
            <a:ext cx="9151938"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0">
            <a:extLst>
              <a:ext uri="{FF2B5EF4-FFF2-40B4-BE49-F238E27FC236}">
                <a16:creationId xmlns:a16="http://schemas.microsoft.com/office/drawing/2014/main" id="{CFCD83DD-778F-4AF2-86CD-BCF8A32C6261}"/>
              </a:ext>
            </a:extLst>
          </p:cNvPr>
          <p:cNvSpPr>
            <a:spLocks noGrp="1" noChangeArrowheads="1"/>
          </p:cNvSpPr>
          <p:nvPr>
            <p:ph type="title"/>
          </p:nvPr>
        </p:nvSpPr>
        <p:spPr bwMode="auto">
          <a:xfrm>
            <a:off x="2057400" y="685800"/>
            <a:ext cx="6858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4" tIns="45717" rIns="91434" bIns="45717" numCol="1" anchor="b" anchorCtr="0" compatLnSpc="1">
            <a:prstTxWarp prst="textNoShape">
              <a:avLst/>
            </a:prstTxWarp>
          </a:bodyPr>
          <a:lstStyle/>
          <a:p>
            <a:pPr lvl="0"/>
            <a:r>
              <a:rPr lang="nl-NL" altLang="nl-BE"/>
              <a:t>Klik om de stijl te bewerken</a:t>
            </a:r>
            <a:endParaRPr lang="en-GB" altLang="nl-BE"/>
          </a:p>
        </p:txBody>
      </p:sp>
      <p:sp>
        <p:nvSpPr>
          <p:cNvPr id="1028" name="Rectangle 21">
            <a:extLst>
              <a:ext uri="{FF2B5EF4-FFF2-40B4-BE49-F238E27FC236}">
                <a16:creationId xmlns:a16="http://schemas.microsoft.com/office/drawing/2014/main" id="{9B4C326A-ECD2-FAFA-216E-9EEB24D97E7C}"/>
              </a:ext>
            </a:extLst>
          </p:cNvPr>
          <p:cNvSpPr>
            <a:spLocks noGrp="1" noChangeArrowheads="1"/>
          </p:cNvSpPr>
          <p:nvPr>
            <p:ph type="body" idx="1"/>
          </p:nvPr>
        </p:nvSpPr>
        <p:spPr bwMode="auto">
          <a:xfrm>
            <a:off x="1295400" y="1981200"/>
            <a:ext cx="75057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4" tIns="45717" rIns="91434" bIns="45717" numCol="1" anchor="t" anchorCtr="0" compatLnSpc="1">
            <a:prstTxWarp prst="textNoShape">
              <a:avLst/>
            </a:prstTxWarp>
          </a:bodyPr>
          <a:lstStyle/>
          <a:p>
            <a:pPr lvl="0"/>
            <a:r>
              <a:rPr lang="nl-NL" altLang="nl-BE"/>
              <a:t>Klik om de modelstijlen te bewerken</a:t>
            </a:r>
          </a:p>
          <a:p>
            <a:pPr lvl="1"/>
            <a:r>
              <a:rPr lang="nl-NL" altLang="nl-BE"/>
              <a:t>Tweede niveau</a:t>
            </a:r>
          </a:p>
          <a:p>
            <a:pPr lvl="2"/>
            <a:r>
              <a:rPr lang="nl-NL" altLang="nl-BE"/>
              <a:t>Derde niveau</a:t>
            </a:r>
          </a:p>
          <a:p>
            <a:pPr lvl="3"/>
            <a:r>
              <a:rPr lang="nl-NL" altLang="nl-BE"/>
              <a:t>Vierde niveau</a:t>
            </a:r>
          </a:p>
          <a:p>
            <a:pPr lvl="4"/>
            <a:r>
              <a:rPr lang="nl-NL" altLang="nl-BE"/>
              <a:t>Vijfde niveau</a:t>
            </a:r>
            <a:endParaRPr lang="en-GB" altLang="nl-BE"/>
          </a:p>
        </p:txBody>
      </p:sp>
    </p:spTree>
    <p:extLst>
      <p:ext uri="{BB962C8B-B14F-4D97-AF65-F5344CB8AC3E}">
        <p14:creationId xmlns:p14="http://schemas.microsoft.com/office/powerpoint/2010/main" val="41218442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0" fontAlgn="base" hangingPunct="0">
        <a:spcBef>
          <a:spcPct val="0"/>
        </a:spcBef>
        <a:spcAft>
          <a:spcPct val="0"/>
        </a:spcAft>
        <a:defRPr sz="3200" b="1">
          <a:solidFill>
            <a:srgbClr val="005DAA"/>
          </a:solidFill>
          <a:latin typeface="+mj-lt"/>
          <a:ea typeface="+mj-ea"/>
          <a:cs typeface="+mj-cs"/>
        </a:defRPr>
      </a:lvl1pPr>
      <a:lvl2pPr algn="l" rtl="0" eaLnBrk="0" fontAlgn="base" hangingPunct="0">
        <a:spcBef>
          <a:spcPct val="0"/>
        </a:spcBef>
        <a:spcAft>
          <a:spcPct val="0"/>
        </a:spcAft>
        <a:defRPr sz="3200" b="1">
          <a:solidFill>
            <a:srgbClr val="005DAA"/>
          </a:solidFill>
          <a:latin typeface="Arial" charset="0"/>
          <a:cs typeface="Times New Roman" pitchFamily="18" charset="0"/>
        </a:defRPr>
      </a:lvl2pPr>
      <a:lvl3pPr algn="l" rtl="0" eaLnBrk="0" fontAlgn="base" hangingPunct="0">
        <a:spcBef>
          <a:spcPct val="0"/>
        </a:spcBef>
        <a:spcAft>
          <a:spcPct val="0"/>
        </a:spcAft>
        <a:defRPr sz="3200" b="1">
          <a:solidFill>
            <a:srgbClr val="005DAA"/>
          </a:solidFill>
          <a:latin typeface="Arial" charset="0"/>
          <a:cs typeface="Times New Roman" pitchFamily="18" charset="0"/>
        </a:defRPr>
      </a:lvl3pPr>
      <a:lvl4pPr algn="l" rtl="0" eaLnBrk="0" fontAlgn="base" hangingPunct="0">
        <a:spcBef>
          <a:spcPct val="0"/>
        </a:spcBef>
        <a:spcAft>
          <a:spcPct val="0"/>
        </a:spcAft>
        <a:defRPr sz="3200" b="1">
          <a:solidFill>
            <a:srgbClr val="005DAA"/>
          </a:solidFill>
          <a:latin typeface="Arial" charset="0"/>
          <a:cs typeface="Times New Roman" pitchFamily="18" charset="0"/>
        </a:defRPr>
      </a:lvl4pPr>
      <a:lvl5pPr algn="l" rtl="0" eaLnBrk="0" fontAlgn="base" hangingPunct="0">
        <a:spcBef>
          <a:spcPct val="0"/>
        </a:spcBef>
        <a:spcAft>
          <a:spcPct val="0"/>
        </a:spcAft>
        <a:defRPr sz="3200" b="1">
          <a:solidFill>
            <a:srgbClr val="005DAA"/>
          </a:solidFill>
          <a:latin typeface="Arial" charset="0"/>
          <a:cs typeface="Times New Roman" pitchFamily="18" charset="0"/>
        </a:defRPr>
      </a:lvl5pPr>
      <a:lvl6pPr marL="457200" algn="l" rtl="0" eaLnBrk="1" fontAlgn="base" hangingPunct="1">
        <a:spcBef>
          <a:spcPct val="0"/>
        </a:spcBef>
        <a:spcAft>
          <a:spcPct val="0"/>
        </a:spcAft>
        <a:defRPr sz="3200" b="1">
          <a:solidFill>
            <a:srgbClr val="005DAA"/>
          </a:solidFill>
          <a:latin typeface="Arial" charset="0"/>
          <a:cs typeface="Times New Roman" pitchFamily="18" charset="0"/>
        </a:defRPr>
      </a:lvl6pPr>
      <a:lvl7pPr marL="914400" algn="l" rtl="0" eaLnBrk="1" fontAlgn="base" hangingPunct="1">
        <a:spcBef>
          <a:spcPct val="0"/>
        </a:spcBef>
        <a:spcAft>
          <a:spcPct val="0"/>
        </a:spcAft>
        <a:defRPr sz="3200" b="1">
          <a:solidFill>
            <a:srgbClr val="005DAA"/>
          </a:solidFill>
          <a:latin typeface="Arial" charset="0"/>
          <a:cs typeface="Times New Roman" pitchFamily="18" charset="0"/>
        </a:defRPr>
      </a:lvl7pPr>
      <a:lvl8pPr marL="1371600" algn="l" rtl="0" eaLnBrk="1" fontAlgn="base" hangingPunct="1">
        <a:spcBef>
          <a:spcPct val="0"/>
        </a:spcBef>
        <a:spcAft>
          <a:spcPct val="0"/>
        </a:spcAft>
        <a:defRPr sz="3200" b="1">
          <a:solidFill>
            <a:srgbClr val="005DAA"/>
          </a:solidFill>
          <a:latin typeface="Arial" charset="0"/>
          <a:cs typeface="Times New Roman" pitchFamily="18" charset="0"/>
        </a:defRPr>
      </a:lvl8pPr>
      <a:lvl9pPr marL="1828800" algn="l" rtl="0" eaLnBrk="1" fontAlgn="base" hangingPunct="1">
        <a:spcBef>
          <a:spcPct val="0"/>
        </a:spcBef>
        <a:spcAft>
          <a:spcPct val="0"/>
        </a:spcAft>
        <a:defRPr sz="3200" b="1">
          <a:solidFill>
            <a:srgbClr val="005DAA"/>
          </a:solidFill>
          <a:latin typeface="Arial" charset="0"/>
          <a:cs typeface="Times New Roman" pitchFamily="18" charset="0"/>
        </a:defRPr>
      </a:lvl9pPr>
    </p:titleStyle>
    <p:bodyStyle>
      <a:lvl1pPr marL="342900" indent="-342900" algn="l" rtl="0" eaLnBrk="0" fontAlgn="base" hangingPunct="0">
        <a:spcBef>
          <a:spcPct val="20000"/>
        </a:spcBef>
        <a:spcAft>
          <a:spcPct val="0"/>
        </a:spcAft>
        <a:buClr>
          <a:srgbClr val="9DCB3B"/>
        </a:buClr>
        <a:buChar char="&gt;"/>
        <a:defRPr sz="3000" b="1">
          <a:solidFill>
            <a:srgbClr val="444432"/>
          </a:solidFill>
          <a:latin typeface="+mn-lt"/>
          <a:ea typeface="+mn-ea"/>
          <a:cs typeface="+mn-cs"/>
        </a:defRPr>
      </a:lvl1pPr>
      <a:lvl2pPr marL="742950" indent="-285750" algn="l" rtl="0" eaLnBrk="0" fontAlgn="base" hangingPunct="0">
        <a:spcBef>
          <a:spcPct val="20000"/>
        </a:spcBef>
        <a:spcAft>
          <a:spcPct val="0"/>
        </a:spcAft>
        <a:buClr>
          <a:srgbClr val="A6A8AB"/>
        </a:buClr>
        <a:buSzPct val="150000"/>
        <a:buChar char="•"/>
        <a:defRPr sz="2400">
          <a:solidFill>
            <a:schemeClr val="bg2"/>
          </a:solidFill>
          <a:latin typeface="+mn-lt"/>
          <a:cs typeface="+mn-cs"/>
        </a:defRPr>
      </a:lvl2pPr>
      <a:lvl3pPr marL="1143000" indent="-228600" algn="l" rtl="0" eaLnBrk="0" fontAlgn="base" hangingPunct="0">
        <a:spcBef>
          <a:spcPct val="20000"/>
        </a:spcBef>
        <a:spcAft>
          <a:spcPct val="0"/>
        </a:spcAft>
        <a:buClr>
          <a:srgbClr val="0099CC"/>
        </a:buClr>
        <a:buFont typeface="Wingdings" panose="05000000000000000000" pitchFamily="2" charset="2"/>
        <a:buChar char="§"/>
        <a:defRPr sz="2000">
          <a:solidFill>
            <a:schemeClr val="bg2"/>
          </a:solidFill>
          <a:latin typeface="+mn-lt"/>
          <a:cs typeface="+mn-cs"/>
        </a:defRPr>
      </a:lvl3pPr>
      <a:lvl4pPr marL="1600200" indent="-228600" algn="l" rtl="0" eaLnBrk="0" fontAlgn="base" hangingPunct="0">
        <a:spcBef>
          <a:spcPct val="20000"/>
        </a:spcBef>
        <a:spcAft>
          <a:spcPct val="0"/>
        </a:spcAft>
        <a:buClr>
          <a:srgbClr val="FF6600"/>
        </a:buClr>
        <a:buChar char="–"/>
        <a:defRPr>
          <a:solidFill>
            <a:schemeClr val="bg2"/>
          </a:solidFill>
          <a:latin typeface="+mn-lt"/>
          <a:cs typeface="+mn-cs"/>
        </a:defRPr>
      </a:lvl4pPr>
      <a:lvl5pPr marL="2057400" indent="-228600" algn="l" rtl="0" eaLnBrk="0" fontAlgn="base" hangingPunct="0">
        <a:spcBef>
          <a:spcPct val="20000"/>
        </a:spcBef>
        <a:spcAft>
          <a:spcPct val="0"/>
        </a:spcAft>
        <a:buClr>
          <a:srgbClr val="A6A8AB"/>
        </a:buClr>
        <a:buChar char="*"/>
        <a:defRPr sz="1600">
          <a:solidFill>
            <a:schemeClr val="bg2"/>
          </a:solidFill>
          <a:latin typeface="+mn-lt"/>
          <a:cs typeface="+mn-cs"/>
        </a:defRPr>
      </a:lvl5pPr>
      <a:lvl6pPr marL="2514600" indent="-228600" algn="l" rtl="0" eaLnBrk="1" fontAlgn="base" hangingPunct="1">
        <a:spcBef>
          <a:spcPct val="20000"/>
        </a:spcBef>
        <a:spcAft>
          <a:spcPct val="0"/>
        </a:spcAft>
        <a:buClr>
          <a:srgbClr val="A6A8AB"/>
        </a:buClr>
        <a:buChar char="*"/>
        <a:defRPr sz="1600">
          <a:solidFill>
            <a:schemeClr val="bg2"/>
          </a:solidFill>
          <a:latin typeface="+mn-lt"/>
          <a:cs typeface="+mn-cs"/>
        </a:defRPr>
      </a:lvl6pPr>
      <a:lvl7pPr marL="2971800" indent="-228600" algn="l" rtl="0" eaLnBrk="1" fontAlgn="base" hangingPunct="1">
        <a:spcBef>
          <a:spcPct val="20000"/>
        </a:spcBef>
        <a:spcAft>
          <a:spcPct val="0"/>
        </a:spcAft>
        <a:buClr>
          <a:srgbClr val="A6A8AB"/>
        </a:buClr>
        <a:buChar char="*"/>
        <a:defRPr sz="1600">
          <a:solidFill>
            <a:schemeClr val="bg2"/>
          </a:solidFill>
          <a:latin typeface="+mn-lt"/>
          <a:cs typeface="+mn-cs"/>
        </a:defRPr>
      </a:lvl7pPr>
      <a:lvl8pPr marL="3429000" indent="-228600" algn="l" rtl="0" eaLnBrk="1" fontAlgn="base" hangingPunct="1">
        <a:spcBef>
          <a:spcPct val="20000"/>
        </a:spcBef>
        <a:spcAft>
          <a:spcPct val="0"/>
        </a:spcAft>
        <a:buClr>
          <a:srgbClr val="A6A8AB"/>
        </a:buClr>
        <a:buChar char="*"/>
        <a:defRPr sz="1600">
          <a:solidFill>
            <a:schemeClr val="bg2"/>
          </a:solidFill>
          <a:latin typeface="+mn-lt"/>
          <a:cs typeface="+mn-cs"/>
        </a:defRPr>
      </a:lvl8pPr>
      <a:lvl9pPr marL="3886200" indent="-228600" algn="l" rtl="0" eaLnBrk="1" fontAlgn="base" hangingPunct="1">
        <a:spcBef>
          <a:spcPct val="20000"/>
        </a:spcBef>
        <a:spcAft>
          <a:spcPct val="0"/>
        </a:spcAft>
        <a:buClr>
          <a:srgbClr val="A6A8AB"/>
        </a:buClr>
        <a:buChar char="*"/>
        <a:defRPr sz="1600">
          <a:solidFill>
            <a:schemeClr val="bg2"/>
          </a:solidFill>
          <a:latin typeface="+mn-lt"/>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package" Target="../embeddings/Microsoft_Excel_Worksheet.xlsx"/><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hyperlink" Target="https://docs.google.com/document/d/1E-YCbJQXslDORHWY07kF9Kp-8hDiwMDc/edit?usp=sharing&amp;ouid=117935323896768511730&amp;rtpof=true&amp;sd=true" TargetMode="Externa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9">
            <a:extLst>
              <a:ext uri="{FF2B5EF4-FFF2-40B4-BE49-F238E27FC236}">
                <a16:creationId xmlns:a16="http://schemas.microsoft.com/office/drawing/2014/main" id="{3AD2438B-C633-6B44-A6B3-699435F779C1}"/>
              </a:ext>
            </a:extLst>
          </p:cNvPr>
          <p:cNvSpPr>
            <a:spLocks noGrp="1" noChangeArrowheads="1"/>
          </p:cNvSpPr>
          <p:nvPr>
            <p:ph type="dt"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Arial"/>
                <a:ea typeface="+mn-ea"/>
                <a:cs typeface="Times New Roman" panose="02020603050405020304" pitchFamily="18" charset="0"/>
              </a:rPr>
              <a:t>9 </a:t>
            </a:r>
            <a:r>
              <a:rPr kumimoji="0" lang="en-GB" sz="1000" b="0" i="0" u="none" strike="noStrike" kern="1200" cap="none" spc="0" normalizeH="0" baseline="0" noProof="0" dirty="0" err="1">
                <a:ln>
                  <a:noFill/>
                </a:ln>
                <a:solidFill>
                  <a:srgbClr val="000000"/>
                </a:solidFill>
                <a:effectLst/>
                <a:uLnTx/>
                <a:uFillTx/>
                <a:latin typeface="Arial"/>
                <a:ea typeface="+mn-ea"/>
                <a:cs typeface="Times New Roman" panose="02020603050405020304" pitchFamily="18" charset="0"/>
              </a:rPr>
              <a:t>oktober</a:t>
            </a:r>
            <a:r>
              <a:rPr kumimoji="0" lang="en-GB" sz="1000" b="0" i="0" u="none" strike="noStrike" kern="1200" cap="none" spc="0" normalizeH="0" baseline="0" noProof="0" dirty="0">
                <a:ln>
                  <a:noFill/>
                </a:ln>
                <a:solidFill>
                  <a:srgbClr val="000000"/>
                </a:solidFill>
                <a:effectLst/>
                <a:uLnTx/>
                <a:uFillTx/>
                <a:latin typeface="Arial"/>
                <a:ea typeface="+mn-ea"/>
                <a:cs typeface="Times New Roman" panose="02020603050405020304" pitchFamily="18" charset="0"/>
              </a:rPr>
              <a:t> 2025</a:t>
            </a:r>
          </a:p>
        </p:txBody>
      </p:sp>
      <p:sp>
        <p:nvSpPr>
          <p:cNvPr id="5" name="Rectangle 20">
            <a:extLst>
              <a:ext uri="{FF2B5EF4-FFF2-40B4-BE49-F238E27FC236}">
                <a16:creationId xmlns:a16="http://schemas.microsoft.com/office/drawing/2014/main" id="{7FAA4341-FAAD-73D4-6C36-3016CCF2D36D}"/>
              </a:ext>
            </a:extLst>
          </p:cNvPr>
          <p:cNvSpPr>
            <a:spLocks noGrp="1" noChangeArrowheads="1"/>
          </p:cNvSpPr>
          <p:nvPr>
            <p:ph type="ftr"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1" i="0" u="none" strike="noStrike" kern="1200" cap="none" spc="0" normalizeH="0" baseline="0" noProof="0" dirty="0">
                <a:ln>
                  <a:noFill/>
                </a:ln>
                <a:solidFill>
                  <a:srgbClr val="000000"/>
                </a:solidFill>
                <a:effectLst/>
                <a:uLnTx/>
                <a:uFillTx/>
                <a:latin typeface="Arial"/>
                <a:ea typeface="+mn-ea"/>
                <a:cs typeface="Times New Roman" panose="02020603050405020304" pitchFamily="18" charset="0"/>
              </a:rPr>
              <a:t>Brussel</a:t>
            </a:r>
          </a:p>
        </p:txBody>
      </p:sp>
      <p:sp>
        <p:nvSpPr>
          <p:cNvPr id="5124" name="Rectangle 2">
            <a:extLst>
              <a:ext uri="{FF2B5EF4-FFF2-40B4-BE49-F238E27FC236}">
                <a16:creationId xmlns:a16="http://schemas.microsoft.com/office/drawing/2014/main" id="{CEFC01FA-EEA5-1D31-AEF8-2898F7C361FF}"/>
              </a:ext>
            </a:extLst>
          </p:cNvPr>
          <p:cNvSpPr>
            <a:spLocks noGrp="1" noChangeArrowheads="1"/>
          </p:cNvSpPr>
          <p:nvPr>
            <p:ph type="ctrTitle"/>
          </p:nvPr>
        </p:nvSpPr>
        <p:spPr>
          <a:xfrm>
            <a:off x="2590800" y="2705100"/>
            <a:ext cx="6553200" cy="685800"/>
          </a:xfrm>
        </p:spPr>
        <p:txBody>
          <a:bodyPr/>
          <a:lstStyle/>
          <a:p>
            <a:pPr eaLnBrk="1" hangingPunct="1"/>
            <a:r>
              <a:rPr lang="nl-BE" altLang="nl-BE" dirty="0"/>
              <a:t>Traject impactmeting (Kenniscentrum Vlaamse Steden)</a:t>
            </a:r>
            <a:endParaRPr lang="en-GB" altLang="nl-BE" dirty="0"/>
          </a:p>
        </p:txBody>
      </p:sp>
      <p:sp>
        <p:nvSpPr>
          <p:cNvPr id="5125" name="Rectangle 3">
            <a:extLst>
              <a:ext uri="{FF2B5EF4-FFF2-40B4-BE49-F238E27FC236}">
                <a16:creationId xmlns:a16="http://schemas.microsoft.com/office/drawing/2014/main" id="{7C0AD315-92A6-9717-E263-0CA67B33A506}"/>
              </a:ext>
            </a:extLst>
          </p:cNvPr>
          <p:cNvSpPr>
            <a:spLocks noGrp="1" noChangeArrowheads="1"/>
          </p:cNvSpPr>
          <p:nvPr>
            <p:ph type="subTitle" idx="1"/>
          </p:nvPr>
        </p:nvSpPr>
        <p:spPr>
          <a:xfrm>
            <a:off x="2590800" y="3643122"/>
            <a:ext cx="6309360" cy="533400"/>
          </a:xfrm>
        </p:spPr>
        <p:txBody>
          <a:bodyPr/>
          <a:lstStyle/>
          <a:p>
            <a:pPr eaLnBrk="1" hangingPunct="1"/>
            <a:r>
              <a:rPr lang="nl-BE" altLang="nl-BE" dirty="0"/>
              <a:t>Dag 3 praktijkgerichte vorming: hoe gaan we informatie verzamelen en analyseren?</a:t>
            </a:r>
          </a:p>
          <a:p>
            <a:pPr eaLnBrk="1" hangingPunct="1"/>
            <a:r>
              <a:rPr lang="nl-BE" altLang="nl-BE" dirty="0"/>
              <a:t>(Corina Dhaene)</a:t>
            </a:r>
            <a:endParaRPr lang="en-GB" altLang="nl-BE"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594AF8-3393-0478-FC5F-9AC732FE6AF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EB61718-DAD2-9C35-C40D-097C89244DEB}"/>
              </a:ext>
            </a:extLst>
          </p:cNvPr>
          <p:cNvSpPr>
            <a:spLocks noGrp="1"/>
          </p:cNvSpPr>
          <p:nvPr>
            <p:ph type="title"/>
          </p:nvPr>
        </p:nvSpPr>
        <p:spPr/>
        <p:txBody>
          <a:bodyPr>
            <a:normAutofit fontScale="90000"/>
          </a:bodyPr>
          <a:lstStyle/>
          <a:p>
            <a:r>
              <a:rPr lang="nl-BE" sz="3600" b="1" dirty="0">
                <a:solidFill>
                  <a:srgbClr val="005DAA"/>
                </a:solidFill>
              </a:rPr>
              <a:t>3.1 verkennen en kiezen van gepaste methoden</a:t>
            </a:r>
          </a:p>
        </p:txBody>
      </p:sp>
      <p:sp>
        <p:nvSpPr>
          <p:cNvPr id="3" name="Tijdelijke aanduiding voor inhoud 2">
            <a:extLst>
              <a:ext uri="{FF2B5EF4-FFF2-40B4-BE49-F238E27FC236}">
                <a16:creationId xmlns:a16="http://schemas.microsoft.com/office/drawing/2014/main" id="{5E10FE79-F9B1-CB4D-003C-A29AA662F7F6}"/>
              </a:ext>
            </a:extLst>
          </p:cNvPr>
          <p:cNvSpPr>
            <a:spLocks noGrp="1"/>
          </p:cNvSpPr>
          <p:nvPr>
            <p:ph idx="1"/>
          </p:nvPr>
        </p:nvSpPr>
        <p:spPr/>
        <p:txBody>
          <a:bodyPr>
            <a:normAutofit fontScale="92500" lnSpcReduction="20000"/>
          </a:bodyPr>
          <a:lstStyle/>
          <a:p>
            <a:pPr marL="0" indent="0">
              <a:buNone/>
            </a:pPr>
            <a:endParaRPr lang="nl-BE" dirty="0"/>
          </a:p>
          <a:p>
            <a:pPr marL="0" indent="0">
              <a:buNone/>
            </a:pPr>
            <a:r>
              <a:rPr lang="nl-BE" dirty="0"/>
              <a:t>Straks:</a:t>
            </a:r>
          </a:p>
          <a:p>
            <a:pPr marL="0" indent="0">
              <a:buNone/>
            </a:pPr>
            <a:r>
              <a:rPr lang="nl-BE" dirty="0"/>
              <a:t>Zie hand-outs en checklist 3,1,  ‘verkennen en kiezen van gepaste methoden’</a:t>
            </a:r>
          </a:p>
          <a:p>
            <a:r>
              <a:rPr lang="nl-BE" dirty="0"/>
              <a:t>Werk individueel/per stad en schaaf bij</a:t>
            </a:r>
          </a:p>
          <a:p>
            <a:r>
              <a:rPr lang="nl-BE" dirty="0"/>
              <a:t>Raak je er niet uit? Maak het kleiner …</a:t>
            </a:r>
          </a:p>
          <a:p>
            <a:endParaRPr lang="nl-BE" dirty="0"/>
          </a:p>
          <a:p>
            <a:pPr marL="0" indent="0">
              <a:buNone/>
            </a:pPr>
            <a:r>
              <a:rPr lang="nl-BE" dirty="0"/>
              <a:t>Voorbeelden en discussie in plenaire</a:t>
            </a:r>
          </a:p>
          <a:p>
            <a:pPr marL="0" indent="0">
              <a:buNone/>
            </a:pPr>
            <a:endParaRPr lang="nl-BE" dirty="0"/>
          </a:p>
          <a:p>
            <a:pPr marL="0" indent="0">
              <a:buNone/>
            </a:pPr>
            <a:r>
              <a:rPr lang="nl-BE" dirty="0"/>
              <a:t>Nu: een beetje theorie en een praktijkvoorbeeld</a:t>
            </a:r>
          </a:p>
          <a:p>
            <a:pPr marL="0" indent="0">
              <a:buNone/>
            </a:pPr>
            <a:endParaRPr lang="nl-BE" dirty="0"/>
          </a:p>
        </p:txBody>
      </p:sp>
    </p:spTree>
    <p:extLst>
      <p:ext uri="{BB962C8B-B14F-4D97-AF65-F5344CB8AC3E}">
        <p14:creationId xmlns:p14="http://schemas.microsoft.com/office/powerpoint/2010/main" val="16326590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el 1">
            <a:extLst>
              <a:ext uri="{FF2B5EF4-FFF2-40B4-BE49-F238E27FC236}">
                <a16:creationId xmlns:a16="http://schemas.microsoft.com/office/drawing/2014/main" id="{2D475760-C761-A185-577C-795D1AEDCDFB}"/>
              </a:ext>
            </a:extLst>
          </p:cNvPr>
          <p:cNvSpPr>
            <a:spLocks noGrp="1" noChangeArrowheads="1"/>
          </p:cNvSpPr>
          <p:nvPr>
            <p:ph type="title"/>
          </p:nvPr>
        </p:nvSpPr>
        <p:spPr>
          <a:xfrm>
            <a:off x="496888" y="192088"/>
            <a:ext cx="8304212" cy="685800"/>
          </a:xfrm>
        </p:spPr>
        <p:txBody>
          <a:bodyPr>
            <a:normAutofit/>
          </a:bodyPr>
          <a:lstStyle/>
          <a:p>
            <a:r>
              <a:rPr lang="nl-BE" altLang="nl-BE" sz="3200" b="1" dirty="0">
                <a:solidFill>
                  <a:srgbClr val="005DAA"/>
                </a:solidFill>
              </a:rPr>
              <a:t>Maak maximaal gebruik van wat bestaat</a:t>
            </a:r>
          </a:p>
        </p:txBody>
      </p:sp>
      <p:pic>
        <p:nvPicPr>
          <p:cNvPr id="72707" name="Tijdelijke aanduiding voor inhoud 4">
            <a:extLst>
              <a:ext uri="{FF2B5EF4-FFF2-40B4-BE49-F238E27FC236}">
                <a16:creationId xmlns:a16="http://schemas.microsoft.com/office/drawing/2014/main" id="{DFE9D26C-94A4-0F2E-3614-8D96F22A000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79388" y="2205038"/>
            <a:ext cx="7505700" cy="4340225"/>
          </a:xfrm>
        </p:spPr>
      </p:pic>
      <p:sp>
        <p:nvSpPr>
          <p:cNvPr id="72708" name="Tekstvak 1">
            <a:extLst>
              <a:ext uri="{FF2B5EF4-FFF2-40B4-BE49-F238E27FC236}">
                <a16:creationId xmlns:a16="http://schemas.microsoft.com/office/drawing/2014/main" id="{82ACF97A-7515-BE29-6E36-3804B991CBF9}"/>
              </a:ext>
            </a:extLst>
          </p:cNvPr>
          <p:cNvSpPr txBox="1">
            <a:spLocks noChangeArrowheads="1"/>
          </p:cNvSpPr>
          <p:nvPr/>
        </p:nvSpPr>
        <p:spPr bwMode="auto">
          <a:xfrm>
            <a:off x="179388" y="1327150"/>
            <a:ext cx="810736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DCB3B"/>
              </a:buClr>
              <a:buChar char="&gt;"/>
              <a:defRPr sz="3000" b="1">
                <a:solidFill>
                  <a:srgbClr val="444432"/>
                </a:solidFill>
                <a:latin typeface="Arial" panose="020B0604020202020204" pitchFamily="34" charset="0"/>
                <a:cs typeface="Times New Roman" panose="02020603050405020304" pitchFamily="18" charset="0"/>
              </a:defRPr>
            </a:lvl1pPr>
            <a:lvl2pPr marL="742950" indent="-285750">
              <a:spcBef>
                <a:spcPct val="20000"/>
              </a:spcBef>
              <a:buClr>
                <a:srgbClr val="A6A8AB"/>
              </a:buClr>
              <a:buSzPct val="150000"/>
              <a:buChar char="•"/>
              <a:defRPr sz="2400">
                <a:solidFill>
                  <a:schemeClr val="bg2"/>
                </a:solidFill>
                <a:latin typeface="Arial" panose="020B0604020202020204" pitchFamily="34" charset="0"/>
                <a:cs typeface="Times New Roman" panose="02020603050405020304" pitchFamily="18" charset="0"/>
              </a:defRPr>
            </a:lvl2pPr>
            <a:lvl3pPr marL="1143000" indent="-228600">
              <a:spcBef>
                <a:spcPct val="20000"/>
              </a:spcBef>
              <a:buClr>
                <a:srgbClr val="0099CC"/>
              </a:buClr>
              <a:buFont typeface="Wingdings" panose="05000000000000000000" pitchFamily="2" charset="2"/>
              <a:buChar char="§"/>
              <a:defRPr sz="2000">
                <a:solidFill>
                  <a:schemeClr val="bg2"/>
                </a:solidFill>
                <a:latin typeface="Arial" panose="020B0604020202020204" pitchFamily="34" charset="0"/>
                <a:cs typeface="Times New Roman" panose="02020603050405020304" pitchFamily="18" charset="0"/>
              </a:defRPr>
            </a:lvl3pPr>
            <a:lvl4pPr marL="1600200" indent="-228600">
              <a:spcBef>
                <a:spcPct val="20000"/>
              </a:spcBef>
              <a:buClr>
                <a:srgbClr val="FF6600"/>
              </a:buClr>
              <a:buChar char="–"/>
              <a:defRPr>
                <a:solidFill>
                  <a:schemeClr val="bg2"/>
                </a:solidFill>
                <a:latin typeface="Arial" panose="020B0604020202020204" pitchFamily="34" charset="0"/>
                <a:cs typeface="Times New Roman" panose="02020603050405020304" pitchFamily="18" charset="0"/>
              </a:defRPr>
            </a:lvl4pPr>
            <a:lvl5pPr marL="2057400" indent="-228600">
              <a:spcBef>
                <a:spcPct val="20000"/>
              </a:spcBef>
              <a:buClr>
                <a:srgbClr val="A6A8AB"/>
              </a:buClr>
              <a:buChar char="*"/>
              <a:defRPr sz="1600">
                <a:solidFill>
                  <a:schemeClr val="bg2"/>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9pPr>
          </a:lstStyle>
          <a:p>
            <a:pPr>
              <a:spcBef>
                <a:spcPct val="0"/>
              </a:spcBef>
              <a:buClrTx/>
              <a:buFontTx/>
              <a:buNone/>
            </a:pPr>
            <a:r>
              <a:rPr lang="nl-BE" altLang="nl-BE" sz="2400" b="0">
                <a:solidFill>
                  <a:schemeClr val="tx1"/>
                </a:solidFill>
                <a:latin typeface="Times New Roman" panose="02020603050405020304" pitchFamily="18" charset="0"/>
              </a:rPr>
              <a:t>Informatie over activiteiten en bereik (is basisinformatie), eigen indicatoren en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D78C5B-EE9A-7571-5C10-97D0259B0371}"/>
              </a:ext>
            </a:extLst>
          </p:cNvPr>
          <p:cNvSpPr>
            <a:spLocks noGrp="1"/>
          </p:cNvSpPr>
          <p:nvPr>
            <p:ph type="title"/>
          </p:nvPr>
        </p:nvSpPr>
        <p:spPr/>
        <p:txBody>
          <a:bodyPr/>
          <a:lstStyle/>
          <a:p>
            <a:endParaRPr lang="nl-BE"/>
          </a:p>
        </p:txBody>
      </p:sp>
      <p:sp>
        <p:nvSpPr>
          <p:cNvPr id="3" name="Tijdelijke aanduiding voor inhoud 2">
            <a:extLst>
              <a:ext uri="{FF2B5EF4-FFF2-40B4-BE49-F238E27FC236}">
                <a16:creationId xmlns:a16="http://schemas.microsoft.com/office/drawing/2014/main" id="{8D7BFA76-1658-A995-7758-F119FDC14CCF}"/>
              </a:ext>
            </a:extLst>
          </p:cNvPr>
          <p:cNvSpPr>
            <a:spLocks noGrp="1"/>
          </p:cNvSpPr>
          <p:nvPr>
            <p:ph idx="1"/>
          </p:nvPr>
        </p:nvSpPr>
        <p:spPr/>
        <p:txBody>
          <a:bodyPr/>
          <a:lstStyle/>
          <a:p>
            <a:pPr marL="0" indent="0">
              <a:buNone/>
            </a:pPr>
            <a:r>
              <a:rPr lang="nl-BE" dirty="0"/>
              <a:t>De vragen die je moet stellen:</a:t>
            </a:r>
          </a:p>
          <a:p>
            <a:pPr lvl="1"/>
            <a:r>
              <a:rPr lang="nl-BE" dirty="0">
                <a:solidFill>
                  <a:srgbClr val="FF00FF"/>
                </a:solidFill>
              </a:rPr>
              <a:t>Bij wie zit de informatie?</a:t>
            </a:r>
          </a:p>
          <a:p>
            <a:pPr lvl="1"/>
            <a:r>
              <a:rPr lang="nl-BE" dirty="0">
                <a:solidFill>
                  <a:srgbClr val="FF00FF"/>
                </a:solidFill>
              </a:rPr>
              <a:t>hoe ga je ze verzamelen?</a:t>
            </a:r>
          </a:p>
          <a:p>
            <a:pPr lvl="1"/>
            <a:r>
              <a:rPr lang="nl-BE" dirty="0">
                <a:solidFill>
                  <a:srgbClr val="FF00FF"/>
                </a:solidFill>
              </a:rPr>
              <a:t>Wie verzamelt?</a:t>
            </a:r>
          </a:p>
          <a:p>
            <a:pPr lvl="1"/>
            <a:r>
              <a:rPr lang="nl-BE" dirty="0">
                <a:solidFill>
                  <a:srgbClr val="FF00FF"/>
                </a:solidFill>
              </a:rPr>
              <a:t>Wanneer en hoe vaak?</a:t>
            </a:r>
            <a:r>
              <a:rPr lang="nl-BE" dirty="0"/>
              <a:t> (in functie van gebruik – zie ook stap 3,3, over planning)</a:t>
            </a:r>
          </a:p>
          <a:p>
            <a:pPr lvl="1"/>
            <a:r>
              <a:rPr lang="nl-BE" dirty="0"/>
              <a:t>Welke analyse (in functie van gebruik, zie stap 3,2,)</a:t>
            </a:r>
          </a:p>
          <a:p>
            <a:pPr marL="457200" lvl="1" indent="0">
              <a:buNone/>
            </a:pPr>
            <a:endParaRPr lang="nl-BE" dirty="0"/>
          </a:p>
        </p:txBody>
      </p:sp>
    </p:spTree>
    <p:extLst>
      <p:ext uri="{BB962C8B-B14F-4D97-AF65-F5344CB8AC3E}">
        <p14:creationId xmlns:p14="http://schemas.microsoft.com/office/powerpoint/2010/main" val="2242479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Google Shape;404;p7">
            <a:extLst>
              <a:ext uri="{FF2B5EF4-FFF2-40B4-BE49-F238E27FC236}">
                <a16:creationId xmlns:a16="http://schemas.microsoft.com/office/drawing/2014/main" id="{621EBC11-E194-DC44-367A-F84F8544DDB9}"/>
              </a:ext>
            </a:extLst>
          </p:cNvPr>
          <p:cNvSpPr>
            <a:spLocks noGrp="1" noChangeArrowheads="1"/>
          </p:cNvSpPr>
          <p:nvPr>
            <p:ph type="title" idx="4294967295"/>
          </p:nvPr>
        </p:nvSpPr>
        <p:spPr>
          <a:xfrm>
            <a:off x="831850" y="391773"/>
            <a:ext cx="7129463" cy="596900"/>
          </a:xfrm>
        </p:spPr>
        <p:txBody>
          <a:bodyPr lIns="68569" tIns="34275" rIns="68569" bIns="34275">
            <a:normAutofit fontScale="90000"/>
          </a:bodyPr>
          <a:lstStyle/>
          <a:p>
            <a:pPr>
              <a:buClr>
                <a:srgbClr val="000000"/>
              </a:buClr>
              <a:buSzPts val="4400"/>
            </a:pPr>
            <a:r>
              <a:rPr lang="en-US" altLang="nl-BE" sz="3200" b="1" dirty="0" err="1">
                <a:solidFill>
                  <a:srgbClr val="005DAA"/>
                </a:solidFill>
              </a:rPr>
              <a:t>Keuze</a:t>
            </a:r>
            <a:r>
              <a:rPr lang="en-US" altLang="nl-BE" sz="3200" b="1" dirty="0">
                <a:solidFill>
                  <a:srgbClr val="005DAA"/>
                </a:solidFill>
              </a:rPr>
              <a:t> </a:t>
            </a:r>
            <a:r>
              <a:rPr lang="en-US" altLang="nl-BE" sz="3200" b="1" dirty="0" err="1">
                <a:solidFill>
                  <a:srgbClr val="005DAA"/>
                </a:solidFill>
              </a:rPr>
              <a:t>methoden</a:t>
            </a:r>
            <a:r>
              <a:rPr lang="en-US" altLang="nl-BE" sz="3200" b="1" dirty="0">
                <a:solidFill>
                  <a:srgbClr val="005DAA"/>
                </a:solidFill>
              </a:rPr>
              <a:t>: </a:t>
            </a:r>
            <a:r>
              <a:rPr lang="en-US" altLang="nl-BE" sz="3200" b="1" dirty="0" err="1">
                <a:solidFill>
                  <a:srgbClr val="005DAA"/>
                </a:solidFill>
              </a:rPr>
              <a:t>vertrek</a:t>
            </a:r>
            <a:r>
              <a:rPr lang="en-US" altLang="nl-BE" sz="3200" b="1" dirty="0">
                <a:solidFill>
                  <a:srgbClr val="005DAA"/>
                </a:solidFill>
              </a:rPr>
              <a:t> van </a:t>
            </a:r>
            <a:r>
              <a:rPr lang="en-US" altLang="nl-BE" sz="3200" b="1" dirty="0" err="1">
                <a:solidFill>
                  <a:srgbClr val="005DAA"/>
                </a:solidFill>
              </a:rPr>
              <a:t>vorige</a:t>
            </a:r>
            <a:r>
              <a:rPr lang="en-US" altLang="nl-BE" sz="3200" b="1" dirty="0">
                <a:solidFill>
                  <a:srgbClr val="005DAA"/>
                </a:solidFill>
              </a:rPr>
              <a:t> </a:t>
            </a:r>
            <a:r>
              <a:rPr lang="en-US" altLang="nl-BE" sz="3200" b="1" dirty="0" err="1">
                <a:solidFill>
                  <a:srgbClr val="005DAA"/>
                </a:solidFill>
              </a:rPr>
              <a:t>stappen</a:t>
            </a:r>
            <a:r>
              <a:rPr lang="en-US" altLang="nl-BE" sz="3200" b="1" dirty="0">
                <a:solidFill>
                  <a:srgbClr val="005DAA"/>
                </a:solidFill>
              </a:rPr>
              <a:t> in design</a:t>
            </a:r>
            <a:endParaRPr lang="nl-BE" altLang="nl-BE" sz="3200" b="1" dirty="0">
              <a:solidFill>
                <a:srgbClr val="005DAA"/>
              </a:solidFill>
            </a:endParaRPr>
          </a:p>
        </p:txBody>
      </p:sp>
      <p:sp>
        <p:nvSpPr>
          <p:cNvPr id="405" name="Google Shape;405;p7">
            <a:extLst>
              <a:ext uri="{FF2B5EF4-FFF2-40B4-BE49-F238E27FC236}">
                <a16:creationId xmlns:a16="http://schemas.microsoft.com/office/drawing/2014/main" id="{FD672A77-447A-EAE4-4BDF-0AB4F435FE45}"/>
              </a:ext>
            </a:extLst>
          </p:cNvPr>
          <p:cNvSpPr txBox="1"/>
          <p:nvPr/>
        </p:nvSpPr>
        <p:spPr>
          <a:xfrm>
            <a:off x="401638" y="1773238"/>
            <a:ext cx="4803775" cy="1792287"/>
          </a:xfrm>
          <a:prstGeom prst="rect">
            <a:avLst/>
          </a:prstGeom>
          <a:solidFill>
            <a:srgbClr val="D3F2F2"/>
          </a:solidFill>
          <a:ln>
            <a:noFill/>
          </a:ln>
        </p:spPr>
        <p:txBody>
          <a:bodyPr spcFirstLastPara="1" lIns="68569" tIns="34275" rIns="68569" bIns="34275">
            <a:spAutoFit/>
          </a:bodyPr>
          <a:lstStyle/>
          <a:p>
            <a:pPr eaLnBrk="1" hangingPunct="1">
              <a:spcBef>
                <a:spcPts val="0"/>
              </a:spcBef>
              <a:spcAft>
                <a:spcPts val="0"/>
              </a:spcAft>
              <a:buClr>
                <a:srgbClr val="000000"/>
              </a:buClr>
              <a:buSzPts val="2000"/>
              <a:defRPr/>
            </a:pPr>
            <a:endParaRPr lang="en-US" sz="1600" b="1" dirty="0">
              <a:solidFill>
                <a:schemeClr val="dk1"/>
              </a:solidFill>
              <a:latin typeface="+mj-lt"/>
              <a:ea typeface="Calibri"/>
              <a:cs typeface="Calibri"/>
              <a:sym typeface="Calibri"/>
            </a:endParaRPr>
          </a:p>
          <a:p>
            <a:pPr eaLnBrk="1" hangingPunct="1">
              <a:spcBef>
                <a:spcPts val="0"/>
              </a:spcBef>
              <a:spcAft>
                <a:spcPts val="0"/>
              </a:spcAft>
              <a:buClr>
                <a:srgbClr val="000000"/>
              </a:buClr>
              <a:buSzPts val="2000"/>
              <a:defRPr/>
            </a:pPr>
            <a:r>
              <a:rPr lang="en-US" sz="1600" b="1" dirty="0">
                <a:solidFill>
                  <a:schemeClr val="dk1"/>
                </a:solidFill>
                <a:latin typeface="+mj-lt"/>
                <a:ea typeface="Calibri"/>
                <a:cs typeface="Calibri"/>
                <a:sym typeface="Calibri"/>
              </a:rPr>
              <a:t>Het </a:t>
            </a:r>
            <a:r>
              <a:rPr lang="en-US" sz="1600" b="1" dirty="0" err="1">
                <a:solidFill>
                  <a:schemeClr val="dk1"/>
                </a:solidFill>
                <a:latin typeface="+mj-lt"/>
                <a:ea typeface="Calibri"/>
                <a:cs typeface="Calibri"/>
                <a:sym typeface="Calibri"/>
              </a:rPr>
              <a:t>waarom</a:t>
            </a:r>
            <a:r>
              <a:rPr lang="en-US" sz="1600" b="1" dirty="0">
                <a:solidFill>
                  <a:schemeClr val="dk1"/>
                </a:solidFill>
                <a:latin typeface="+mj-lt"/>
                <a:ea typeface="Calibri"/>
                <a:cs typeface="Calibri"/>
                <a:sym typeface="Calibri"/>
              </a:rPr>
              <a:t>? </a:t>
            </a:r>
            <a:r>
              <a:rPr lang="en-US" sz="1600" b="1" dirty="0" err="1">
                <a:solidFill>
                  <a:schemeClr val="dk1"/>
                </a:solidFill>
                <a:latin typeface="+mj-lt"/>
                <a:ea typeface="Calibri"/>
                <a:cs typeface="Calibri"/>
                <a:sym typeface="Calibri"/>
              </a:rPr>
              <a:t>Motieven</a:t>
            </a:r>
            <a:r>
              <a:rPr lang="en-US" sz="1600" b="1" dirty="0">
                <a:solidFill>
                  <a:schemeClr val="dk1"/>
                </a:solidFill>
                <a:latin typeface="+mj-lt"/>
                <a:ea typeface="Calibri"/>
                <a:cs typeface="Calibri"/>
                <a:sym typeface="Calibri"/>
              </a:rPr>
              <a:t> </a:t>
            </a:r>
            <a:r>
              <a:rPr lang="en-US" sz="1600" b="1" dirty="0" err="1">
                <a:solidFill>
                  <a:schemeClr val="dk1"/>
                </a:solidFill>
                <a:latin typeface="+mj-lt"/>
                <a:ea typeface="Calibri"/>
                <a:cs typeface="Calibri"/>
                <a:sym typeface="Calibri"/>
              </a:rPr>
              <a:t>voor</a:t>
            </a:r>
            <a:r>
              <a:rPr lang="en-US" sz="1600" b="1" dirty="0">
                <a:solidFill>
                  <a:schemeClr val="dk1"/>
                </a:solidFill>
                <a:latin typeface="+mj-lt"/>
                <a:ea typeface="Calibri"/>
                <a:cs typeface="Calibri"/>
                <a:sym typeface="Calibri"/>
              </a:rPr>
              <a:t> </a:t>
            </a:r>
            <a:r>
              <a:rPr lang="en-US" sz="1600" b="1" dirty="0" err="1">
                <a:solidFill>
                  <a:schemeClr val="dk1"/>
                </a:solidFill>
                <a:latin typeface="+mj-lt"/>
                <a:ea typeface="Calibri"/>
                <a:cs typeface="Calibri"/>
                <a:sym typeface="Calibri"/>
              </a:rPr>
              <a:t>datacollectie</a:t>
            </a:r>
            <a:r>
              <a:rPr lang="en-US" sz="1600" b="1" dirty="0">
                <a:solidFill>
                  <a:schemeClr val="dk1"/>
                </a:solidFill>
                <a:latin typeface="+mj-lt"/>
                <a:ea typeface="Calibri"/>
                <a:cs typeface="Calibri"/>
                <a:sym typeface="Calibri"/>
              </a:rPr>
              <a:t>?</a:t>
            </a:r>
          </a:p>
          <a:p>
            <a:pPr marL="285750" indent="-285750" eaLnBrk="1" hangingPunct="1">
              <a:spcBef>
                <a:spcPts val="0"/>
              </a:spcBef>
              <a:spcAft>
                <a:spcPts val="0"/>
              </a:spcAft>
              <a:buClr>
                <a:srgbClr val="000000"/>
              </a:buClr>
              <a:buSzPts val="2000"/>
              <a:buFontTx/>
              <a:buChar char="-"/>
              <a:defRPr/>
            </a:pPr>
            <a:r>
              <a:rPr lang="en-US" sz="1600" b="1" dirty="0">
                <a:solidFill>
                  <a:schemeClr val="dk1"/>
                </a:solidFill>
                <a:latin typeface="+mj-lt"/>
                <a:ea typeface="Calibri"/>
                <a:cs typeface="Calibri"/>
                <a:sym typeface="Calibri"/>
              </a:rPr>
              <a:t>Accountability</a:t>
            </a:r>
          </a:p>
          <a:p>
            <a:pPr marL="285750" indent="-285750" eaLnBrk="1" hangingPunct="1">
              <a:spcBef>
                <a:spcPts val="0"/>
              </a:spcBef>
              <a:spcAft>
                <a:spcPts val="0"/>
              </a:spcAft>
              <a:buClr>
                <a:srgbClr val="000000"/>
              </a:buClr>
              <a:buSzPts val="2000"/>
              <a:buFontTx/>
              <a:buChar char="-"/>
              <a:defRPr/>
            </a:pPr>
            <a:r>
              <a:rPr lang="en-US" sz="1600" b="1" dirty="0" err="1">
                <a:solidFill>
                  <a:schemeClr val="dk1"/>
                </a:solidFill>
                <a:latin typeface="+mj-lt"/>
                <a:ea typeface="Calibri"/>
                <a:cs typeface="Calibri"/>
                <a:sym typeface="Calibri"/>
              </a:rPr>
              <a:t>Leren</a:t>
            </a:r>
            <a:r>
              <a:rPr lang="en-US" sz="1600" b="1" dirty="0">
                <a:solidFill>
                  <a:schemeClr val="dk1"/>
                </a:solidFill>
                <a:latin typeface="+mj-lt"/>
                <a:ea typeface="Calibri"/>
                <a:cs typeface="Calibri"/>
                <a:sym typeface="Calibri"/>
              </a:rPr>
              <a:t> (Wat? Wie?)</a:t>
            </a:r>
          </a:p>
          <a:p>
            <a:pPr marL="285750" indent="-285750" eaLnBrk="1" hangingPunct="1">
              <a:spcBef>
                <a:spcPts val="0"/>
              </a:spcBef>
              <a:spcAft>
                <a:spcPts val="0"/>
              </a:spcAft>
              <a:buClr>
                <a:srgbClr val="000000"/>
              </a:buClr>
              <a:buSzPts val="2000"/>
              <a:buFontTx/>
              <a:buChar char="-"/>
              <a:defRPr/>
            </a:pPr>
            <a:r>
              <a:rPr lang="en-US" sz="1600" b="1" dirty="0" err="1">
                <a:solidFill>
                  <a:schemeClr val="dk1"/>
                </a:solidFill>
                <a:latin typeface="+mj-lt"/>
                <a:ea typeface="Calibri"/>
                <a:cs typeface="Calibri"/>
                <a:sym typeface="Calibri"/>
              </a:rPr>
              <a:t>Bijsturen</a:t>
            </a:r>
            <a:r>
              <a:rPr lang="en-US" sz="1600" b="1" dirty="0">
                <a:solidFill>
                  <a:schemeClr val="dk1"/>
                </a:solidFill>
                <a:latin typeface="+mj-lt"/>
                <a:ea typeface="Calibri"/>
                <a:cs typeface="Calibri"/>
                <a:sym typeface="Calibri"/>
              </a:rPr>
              <a:t> planning/</a:t>
            </a:r>
            <a:r>
              <a:rPr lang="en-US" sz="1600" b="1" dirty="0" err="1">
                <a:solidFill>
                  <a:schemeClr val="dk1"/>
                </a:solidFill>
                <a:latin typeface="+mj-lt"/>
                <a:ea typeface="Calibri"/>
                <a:cs typeface="Calibri"/>
                <a:sym typeface="Calibri"/>
              </a:rPr>
              <a:t>strategieën</a:t>
            </a:r>
            <a:r>
              <a:rPr lang="en-US" sz="1600" b="1" dirty="0">
                <a:solidFill>
                  <a:schemeClr val="dk1"/>
                </a:solidFill>
                <a:latin typeface="+mj-lt"/>
                <a:ea typeface="Calibri"/>
                <a:cs typeface="Calibri"/>
                <a:sym typeface="Calibri"/>
              </a:rPr>
              <a:t> </a:t>
            </a:r>
          </a:p>
          <a:p>
            <a:pPr marL="285750" indent="-285750" eaLnBrk="1" hangingPunct="1">
              <a:spcBef>
                <a:spcPts val="0"/>
              </a:spcBef>
              <a:spcAft>
                <a:spcPts val="0"/>
              </a:spcAft>
              <a:buClr>
                <a:srgbClr val="000000"/>
              </a:buClr>
              <a:buSzPts val="2000"/>
              <a:buFontTx/>
              <a:buChar char="-"/>
              <a:defRPr/>
            </a:pPr>
            <a:endParaRPr lang="en-US" sz="1600" b="1" dirty="0">
              <a:solidFill>
                <a:schemeClr val="dk1"/>
              </a:solidFill>
              <a:latin typeface="+mj-lt"/>
              <a:ea typeface="Calibri"/>
              <a:cs typeface="Calibri"/>
              <a:sym typeface="Calibri"/>
            </a:endParaRPr>
          </a:p>
          <a:p>
            <a:pPr marL="285750" indent="-285750" eaLnBrk="1" hangingPunct="1">
              <a:spcBef>
                <a:spcPts val="0"/>
              </a:spcBef>
              <a:spcAft>
                <a:spcPts val="0"/>
              </a:spcAft>
              <a:buClr>
                <a:srgbClr val="000000"/>
              </a:buClr>
              <a:buSzPts val="2000"/>
              <a:buFontTx/>
              <a:buChar char="-"/>
              <a:defRPr/>
            </a:pPr>
            <a:endParaRPr lang="en-US" sz="1600" b="1" dirty="0">
              <a:solidFill>
                <a:schemeClr val="dk1"/>
              </a:solidFill>
              <a:latin typeface="+mj-lt"/>
              <a:ea typeface="Calibri"/>
              <a:cs typeface="Calibri"/>
              <a:sym typeface="Calibri"/>
            </a:endParaRPr>
          </a:p>
        </p:txBody>
      </p:sp>
      <p:sp>
        <p:nvSpPr>
          <p:cNvPr id="406" name="Google Shape;406;p7">
            <a:extLst>
              <a:ext uri="{FF2B5EF4-FFF2-40B4-BE49-F238E27FC236}">
                <a16:creationId xmlns:a16="http://schemas.microsoft.com/office/drawing/2014/main" id="{3686D458-BF29-AE51-3570-BB36F0CD74C6}"/>
              </a:ext>
            </a:extLst>
          </p:cNvPr>
          <p:cNvSpPr txBox="1"/>
          <p:nvPr/>
        </p:nvSpPr>
        <p:spPr>
          <a:xfrm>
            <a:off x="401638" y="4065588"/>
            <a:ext cx="4668837" cy="1216025"/>
          </a:xfrm>
          <a:prstGeom prst="rect">
            <a:avLst/>
          </a:prstGeom>
          <a:solidFill>
            <a:srgbClr val="D3F2F2"/>
          </a:solidFill>
          <a:ln>
            <a:noFill/>
          </a:ln>
        </p:spPr>
        <p:txBody>
          <a:bodyPr spcFirstLastPara="1" lIns="68569" tIns="34275" rIns="68569" bIns="34275">
            <a:spAutoFit/>
          </a:bodyPr>
          <a:lstStyle/>
          <a:p>
            <a:pPr eaLnBrk="1" hangingPunct="1">
              <a:spcBef>
                <a:spcPts val="0"/>
              </a:spcBef>
              <a:spcAft>
                <a:spcPts val="0"/>
              </a:spcAft>
              <a:buClr>
                <a:srgbClr val="000000"/>
              </a:buClr>
              <a:buSzPts val="2000"/>
              <a:defRPr/>
            </a:pPr>
            <a:endParaRPr lang="nl-NL" sz="1600" b="1" dirty="0">
              <a:solidFill>
                <a:schemeClr val="dk1"/>
              </a:solidFill>
              <a:latin typeface="+mj-lt"/>
              <a:ea typeface="Calibri"/>
              <a:cs typeface="Calibri"/>
              <a:sym typeface="Calibri"/>
            </a:endParaRPr>
          </a:p>
          <a:p>
            <a:pPr eaLnBrk="1" hangingPunct="1">
              <a:spcBef>
                <a:spcPts val="0"/>
              </a:spcBef>
              <a:spcAft>
                <a:spcPts val="0"/>
              </a:spcAft>
              <a:buClr>
                <a:srgbClr val="000000"/>
              </a:buClr>
              <a:buSzPts val="2000"/>
              <a:defRPr/>
            </a:pPr>
            <a:r>
              <a:rPr lang="nl-NL" sz="1600" b="1" dirty="0">
                <a:solidFill>
                  <a:schemeClr val="dk1"/>
                </a:solidFill>
                <a:latin typeface="+mj-lt"/>
                <a:ea typeface="Calibri"/>
                <a:cs typeface="Calibri"/>
                <a:sym typeface="Calibri"/>
              </a:rPr>
              <a:t>Waar, wanneer en door wie zullen de gegevens/informatie worden gebruikt? Voor welk doel? </a:t>
            </a:r>
          </a:p>
          <a:p>
            <a:pPr eaLnBrk="1" hangingPunct="1">
              <a:spcBef>
                <a:spcPts val="0"/>
              </a:spcBef>
              <a:spcAft>
                <a:spcPts val="0"/>
              </a:spcAft>
              <a:buClr>
                <a:srgbClr val="000000"/>
              </a:buClr>
              <a:buSzPts val="2000"/>
              <a:defRPr/>
            </a:pPr>
            <a:endParaRPr sz="1050" b="1" dirty="0">
              <a:solidFill>
                <a:srgbClr val="000000"/>
              </a:solidFill>
              <a:latin typeface="+mj-lt"/>
              <a:ea typeface="Arial"/>
              <a:cs typeface="Arial"/>
              <a:sym typeface="Arial"/>
            </a:endParaRPr>
          </a:p>
        </p:txBody>
      </p:sp>
      <p:sp>
        <p:nvSpPr>
          <p:cNvPr id="407" name="Google Shape;407;p7">
            <a:extLst>
              <a:ext uri="{FF2B5EF4-FFF2-40B4-BE49-F238E27FC236}">
                <a16:creationId xmlns:a16="http://schemas.microsoft.com/office/drawing/2014/main" id="{D1C49D93-08FC-B2E8-19B5-F828378A3EFD}"/>
              </a:ext>
            </a:extLst>
          </p:cNvPr>
          <p:cNvSpPr txBox="1">
            <a:spLocks noChangeArrowheads="1"/>
          </p:cNvSpPr>
          <p:nvPr/>
        </p:nvSpPr>
        <p:spPr bwMode="auto">
          <a:xfrm>
            <a:off x="6443663" y="2505075"/>
            <a:ext cx="2425700" cy="1547813"/>
          </a:xfrm>
          <a:prstGeom prst="rect">
            <a:avLst/>
          </a:prstGeom>
          <a:solidFill>
            <a:srgbClr val="D3F2F2"/>
          </a:solidFill>
          <a:ln>
            <a:noFill/>
          </a:ln>
        </p:spPr>
        <p:txBody>
          <a:bodyPr lIns="68569" tIns="34275" rIns="68569" bIns="34275">
            <a:spAutoFit/>
          </a:bodyPr>
          <a:lstStyle>
            <a:lvl1pPr marL="98425">
              <a:spcBef>
                <a:spcPct val="20000"/>
              </a:spcBef>
              <a:buClr>
                <a:srgbClr val="9DCB3B"/>
              </a:buClr>
              <a:buChar char="&gt;"/>
              <a:defRPr sz="3000" b="1">
                <a:solidFill>
                  <a:srgbClr val="444432"/>
                </a:solidFill>
                <a:latin typeface="Arial" panose="020B0604020202020204" pitchFamily="34" charset="0"/>
                <a:cs typeface="Times New Roman" panose="02020603050405020304" pitchFamily="18" charset="0"/>
              </a:defRPr>
            </a:lvl1pPr>
            <a:lvl2pPr marL="742950" indent="-285750">
              <a:spcBef>
                <a:spcPct val="20000"/>
              </a:spcBef>
              <a:buClr>
                <a:srgbClr val="A6A8AB"/>
              </a:buClr>
              <a:buSzPct val="150000"/>
              <a:buChar char="•"/>
              <a:defRPr sz="2400">
                <a:solidFill>
                  <a:schemeClr val="bg2"/>
                </a:solidFill>
                <a:latin typeface="Arial" panose="020B0604020202020204" pitchFamily="34" charset="0"/>
                <a:cs typeface="Times New Roman" panose="02020603050405020304" pitchFamily="18" charset="0"/>
              </a:defRPr>
            </a:lvl2pPr>
            <a:lvl3pPr marL="1143000" indent="-228600">
              <a:spcBef>
                <a:spcPct val="20000"/>
              </a:spcBef>
              <a:buClr>
                <a:srgbClr val="0099CC"/>
              </a:buClr>
              <a:buFont typeface="Wingdings" panose="05000000000000000000" pitchFamily="2" charset="2"/>
              <a:buChar char="§"/>
              <a:defRPr sz="2000">
                <a:solidFill>
                  <a:schemeClr val="bg2"/>
                </a:solidFill>
                <a:latin typeface="Arial" panose="020B0604020202020204" pitchFamily="34" charset="0"/>
                <a:cs typeface="Times New Roman" panose="02020603050405020304" pitchFamily="18" charset="0"/>
              </a:defRPr>
            </a:lvl3pPr>
            <a:lvl4pPr marL="1600200" indent="-228600">
              <a:spcBef>
                <a:spcPct val="20000"/>
              </a:spcBef>
              <a:buClr>
                <a:srgbClr val="FF6600"/>
              </a:buClr>
              <a:buChar char="–"/>
              <a:defRPr>
                <a:solidFill>
                  <a:schemeClr val="bg2"/>
                </a:solidFill>
                <a:latin typeface="Arial" panose="020B0604020202020204" pitchFamily="34" charset="0"/>
                <a:cs typeface="Times New Roman" panose="02020603050405020304" pitchFamily="18" charset="0"/>
              </a:defRPr>
            </a:lvl4pPr>
            <a:lvl5pPr marL="2057400" indent="-228600">
              <a:spcBef>
                <a:spcPct val="20000"/>
              </a:spcBef>
              <a:buClr>
                <a:srgbClr val="A6A8AB"/>
              </a:buClr>
              <a:buChar char="*"/>
              <a:defRPr sz="1600">
                <a:solidFill>
                  <a:schemeClr val="bg2"/>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9pPr>
          </a:lstStyle>
          <a:p>
            <a:pPr algn="ctr" eaLnBrk="1" hangingPunct="1">
              <a:spcBef>
                <a:spcPct val="0"/>
              </a:spcBef>
              <a:buClr>
                <a:srgbClr val="000000"/>
              </a:buClr>
              <a:buSzPts val="2000"/>
              <a:buFontTx/>
              <a:buNone/>
              <a:defRPr/>
            </a:pPr>
            <a:r>
              <a:rPr lang="nl-NL" altLang="nl-BE" sz="1600" b="0" dirty="0">
                <a:solidFill>
                  <a:srgbClr val="000000"/>
                </a:solidFill>
                <a:latin typeface="+mj-lt"/>
                <a:cs typeface="Calibri" panose="020F0502020204030204" pitchFamily="34" charset="0"/>
                <a:sym typeface="Calibri" panose="020F0502020204030204" pitchFamily="34" charset="0"/>
              </a:rPr>
              <a:t>De beschikbare </a:t>
            </a:r>
            <a:r>
              <a:rPr lang="nl-NL" altLang="nl-BE" sz="1600" dirty="0">
                <a:solidFill>
                  <a:srgbClr val="000000"/>
                </a:solidFill>
                <a:latin typeface="+mj-lt"/>
                <a:cs typeface="Calibri" panose="020F0502020204030204" pitchFamily="34" charset="0"/>
                <a:sym typeface="Calibri" panose="020F0502020204030204" pitchFamily="34" charset="0"/>
              </a:rPr>
              <a:t>middelen</a:t>
            </a:r>
            <a:r>
              <a:rPr lang="nl-NL" altLang="nl-BE" sz="1600" b="0" dirty="0">
                <a:solidFill>
                  <a:srgbClr val="000000"/>
                </a:solidFill>
                <a:latin typeface="+mj-lt"/>
                <a:cs typeface="Calibri" panose="020F0502020204030204" pitchFamily="34" charset="0"/>
                <a:sym typeface="Calibri" panose="020F0502020204030204" pitchFamily="34" charset="0"/>
              </a:rPr>
              <a:t> </a:t>
            </a:r>
            <a:r>
              <a:rPr lang="nl-NL" altLang="nl-BE" sz="1600" b="0" i="1" dirty="0">
                <a:solidFill>
                  <a:srgbClr val="000000"/>
                </a:solidFill>
                <a:latin typeface="+mj-lt"/>
                <a:cs typeface="Calibri" panose="020F0502020204030204" pitchFamily="34" charset="0"/>
                <a:sym typeface="Calibri" panose="020F0502020204030204" pitchFamily="34" charset="0"/>
              </a:rPr>
              <a:t>(geld, tijd) </a:t>
            </a:r>
            <a:r>
              <a:rPr lang="nl-NL" altLang="nl-BE" sz="1600" b="0" dirty="0">
                <a:solidFill>
                  <a:srgbClr val="000000"/>
                </a:solidFill>
                <a:latin typeface="+mj-lt"/>
                <a:cs typeface="Calibri" panose="020F0502020204030204" pitchFamily="34" charset="0"/>
                <a:sym typeface="Calibri" panose="020F0502020204030204" pitchFamily="34" charset="0"/>
              </a:rPr>
              <a:t>en de </a:t>
            </a:r>
            <a:r>
              <a:rPr lang="nl-NL" altLang="nl-BE" sz="1600" dirty="0">
                <a:solidFill>
                  <a:srgbClr val="000000"/>
                </a:solidFill>
                <a:latin typeface="+mj-lt"/>
                <a:cs typeface="Calibri" panose="020F0502020204030204" pitchFamily="34" charset="0"/>
                <a:sym typeface="Calibri" panose="020F0502020204030204" pitchFamily="34" charset="0"/>
              </a:rPr>
              <a:t>aanwezige vaardigheden</a:t>
            </a:r>
            <a:r>
              <a:rPr lang="nl-NL" altLang="nl-BE" sz="1600" b="0" dirty="0">
                <a:solidFill>
                  <a:srgbClr val="000000"/>
                </a:solidFill>
                <a:latin typeface="+mj-lt"/>
                <a:cs typeface="Calibri" panose="020F0502020204030204" pitchFamily="34" charset="0"/>
                <a:sym typeface="Calibri" panose="020F0502020204030204" pitchFamily="34" charset="0"/>
              </a:rPr>
              <a:t> </a:t>
            </a:r>
            <a:r>
              <a:rPr lang="nl-NL" altLang="nl-BE" sz="1600" b="0" i="1" dirty="0">
                <a:solidFill>
                  <a:srgbClr val="000000"/>
                </a:solidFill>
                <a:latin typeface="+mj-lt"/>
                <a:cs typeface="Calibri" panose="020F0502020204030204" pitchFamily="34" charset="0"/>
                <a:sym typeface="Calibri" panose="020F0502020204030204" pitchFamily="34" charset="0"/>
              </a:rPr>
              <a:t>(mensen, expertise, instrumenten ...)?</a:t>
            </a:r>
            <a:r>
              <a:rPr lang="en-US" altLang="nl-BE" sz="1600" b="0" i="1" dirty="0">
                <a:solidFill>
                  <a:srgbClr val="000000"/>
                </a:solidFill>
                <a:latin typeface="+mj-lt"/>
                <a:cs typeface="Calibri" panose="020F0502020204030204" pitchFamily="34" charset="0"/>
                <a:sym typeface="Calibri" panose="020F0502020204030204" pitchFamily="34" charset="0"/>
              </a:rPr>
              <a:t> </a:t>
            </a:r>
            <a:endParaRPr lang="nl-BE" altLang="nl-BE" sz="1600" b="0" i="1" dirty="0">
              <a:solidFill>
                <a:srgbClr val="000000"/>
              </a:solidFill>
              <a:latin typeface="+mj-lt"/>
              <a:cs typeface="Calibri" panose="020F0502020204030204" pitchFamily="34" charset="0"/>
              <a:sym typeface="Calibri" panose="020F0502020204030204" pitchFamily="34" charset="0"/>
            </a:endParaRPr>
          </a:p>
        </p:txBody>
      </p:sp>
      <p:sp>
        <p:nvSpPr>
          <p:cNvPr id="76806" name="Kruis 1">
            <a:extLst>
              <a:ext uri="{FF2B5EF4-FFF2-40B4-BE49-F238E27FC236}">
                <a16:creationId xmlns:a16="http://schemas.microsoft.com/office/drawing/2014/main" id="{AD9DB2A1-8B9D-4129-854E-6924E9534030}"/>
              </a:ext>
            </a:extLst>
          </p:cNvPr>
          <p:cNvSpPr>
            <a:spLocks noChangeArrowheads="1"/>
          </p:cNvSpPr>
          <p:nvPr/>
        </p:nvSpPr>
        <p:spPr bwMode="auto">
          <a:xfrm>
            <a:off x="5465763" y="3195638"/>
            <a:ext cx="719137" cy="715962"/>
          </a:xfrm>
          <a:prstGeom prst="plus">
            <a:avLst>
              <a:gd name="adj" fmla="val 25000"/>
            </a:avLst>
          </a:prstGeom>
          <a:solidFill>
            <a:schemeClr val="accent1"/>
          </a:solidFill>
          <a:ln w="9525" algn="ctr">
            <a:solidFill>
              <a:schemeClr val="tx1"/>
            </a:solidFill>
            <a:round/>
            <a:headEnd/>
            <a:tailEnd/>
          </a:ln>
        </p:spPr>
        <p:txBody>
          <a:bodyPr wrap="none"/>
          <a:lstStyle>
            <a:lvl1pPr>
              <a:spcBef>
                <a:spcPct val="20000"/>
              </a:spcBef>
              <a:buClr>
                <a:srgbClr val="9DCB3B"/>
              </a:buClr>
              <a:buChar char="&gt;"/>
              <a:defRPr sz="3000" b="1">
                <a:solidFill>
                  <a:srgbClr val="444432"/>
                </a:solidFill>
                <a:latin typeface="Arial" panose="020B0604020202020204" pitchFamily="34" charset="0"/>
                <a:cs typeface="Times New Roman" panose="02020603050405020304" pitchFamily="18" charset="0"/>
              </a:defRPr>
            </a:lvl1pPr>
            <a:lvl2pPr marL="742950" indent="-285750">
              <a:spcBef>
                <a:spcPct val="20000"/>
              </a:spcBef>
              <a:buClr>
                <a:srgbClr val="A6A8AB"/>
              </a:buClr>
              <a:buSzPct val="150000"/>
              <a:buChar char="•"/>
              <a:defRPr sz="2400">
                <a:solidFill>
                  <a:schemeClr val="bg2"/>
                </a:solidFill>
                <a:latin typeface="Arial" panose="020B0604020202020204" pitchFamily="34" charset="0"/>
                <a:cs typeface="Times New Roman" panose="02020603050405020304" pitchFamily="18" charset="0"/>
              </a:defRPr>
            </a:lvl2pPr>
            <a:lvl3pPr marL="1143000" indent="-228600">
              <a:spcBef>
                <a:spcPct val="20000"/>
              </a:spcBef>
              <a:buClr>
                <a:srgbClr val="0099CC"/>
              </a:buClr>
              <a:buFont typeface="Wingdings" panose="05000000000000000000" pitchFamily="2" charset="2"/>
              <a:buChar char="§"/>
              <a:defRPr sz="2000">
                <a:solidFill>
                  <a:schemeClr val="bg2"/>
                </a:solidFill>
                <a:latin typeface="Arial" panose="020B0604020202020204" pitchFamily="34" charset="0"/>
                <a:cs typeface="Times New Roman" panose="02020603050405020304" pitchFamily="18" charset="0"/>
              </a:defRPr>
            </a:lvl3pPr>
            <a:lvl4pPr marL="1600200" indent="-228600">
              <a:spcBef>
                <a:spcPct val="20000"/>
              </a:spcBef>
              <a:buClr>
                <a:srgbClr val="FF6600"/>
              </a:buClr>
              <a:buChar char="–"/>
              <a:defRPr>
                <a:solidFill>
                  <a:schemeClr val="bg2"/>
                </a:solidFill>
                <a:latin typeface="Arial" panose="020B0604020202020204" pitchFamily="34" charset="0"/>
                <a:cs typeface="Times New Roman" panose="02020603050405020304" pitchFamily="18" charset="0"/>
              </a:defRPr>
            </a:lvl4pPr>
            <a:lvl5pPr marL="2057400" indent="-228600">
              <a:spcBef>
                <a:spcPct val="20000"/>
              </a:spcBef>
              <a:buClr>
                <a:srgbClr val="A6A8AB"/>
              </a:buClr>
              <a:buChar char="*"/>
              <a:defRPr sz="1600">
                <a:solidFill>
                  <a:schemeClr val="bg2"/>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9pPr>
          </a:lstStyle>
          <a:p>
            <a:pPr eaLnBrk="1" hangingPunct="1">
              <a:spcBef>
                <a:spcPct val="0"/>
              </a:spcBef>
              <a:buClrTx/>
              <a:buFontTx/>
              <a:buNone/>
            </a:pPr>
            <a:endParaRPr lang="nl-BE" altLang="nl-BE" sz="2400" b="0">
              <a:solidFill>
                <a:schemeClr val="tx1"/>
              </a:solidFill>
              <a:latin typeface="Times New Roman" panose="02020603050405020304" pitchFamily="18" charset="0"/>
            </a:endParaRPr>
          </a:p>
        </p:txBody>
      </p:sp>
      <p:sp>
        <p:nvSpPr>
          <p:cNvPr id="76807" name="Tekstvak 1">
            <a:extLst>
              <a:ext uri="{FF2B5EF4-FFF2-40B4-BE49-F238E27FC236}">
                <a16:creationId xmlns:a16="http://schemas.microsoft.com/office/drawing/2014/main" id="{0BD9C47B-414D-A18B-3615-55D821677ABE}"/>
              </a:ext>
            </a:extLst>
          </p:cNvPr>
          <p:cNvSpPr txBox="1">
            <a:spLocks noChangeArrowheads="1"/>
          </p:cNvSpPr>
          <p:nvPr/>
        </p:nvSpPr>
        <p:spPr bwMode="auto">
          <a:xfrm>
            <a:off x="3779839" y="6316663"/>
            <a:ext cx="53641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9DCB3B"/>
              </a:buClr>
              <a:buChar char="&gt;"/>
              <a:defRPr sz="3000" b="1">
                <a:solidFill>
                  <a:srgbClr val="444432"/>
                </a:solidFill>
                <a:latin typeface="Arial" panose="020B0604020202020204" pitchFamily="34" charset="0"/>
                <a:cs typeface="Times New Roman" panose="02020603050405020304" pitchFamily="18" charset="0"/>
              </a:defRPr>
            </a:lvl1pPr>
            <a:lvl2pPr marL="742950" indent="-285750">
              <a:spcBef>
                <a:spcPct val="20000"/>
              </a:spcBef>
              <a:buClr>
                <a:srgbClr val="A6A8AB"/>
              </a:buClr>
              <a:buSzPct val="150000"/>
              <a:buChar char="•"/>
              <a:defRPr sz="2400">
                <a:solidFill>
                  <a:schemeClr val="bg2"/>
                </a:solidFill>
                <a:latin typeface="Arial" panose="020B0604020202020204" pitchFamily="34" charset="0"/>
                <a:cs typeface="Times New Roman" panose="02020603050405020304" pitchFamily="18" charset="0"/>
              </a:defRPr>
            </a:lvl2pPr>
            <a:lvl3pPr marL="1143000" indent="-228600">
              <a:spcBef>
                <a:spcPct val="20000"/>
              </a:spcBef>
              <a:buClr>
                <a:srgbClr val="0099CC"/>
              </a:buClr>
              <a:buFont typeface="Wingdings" panose="05000000000000000000" pitchFamily="2" charset="2"/>
              <a:buChar char="§"/>
              <a:defRPr sz="2000">
                <a:solidFill>
                  <a:schemeClr val="bg2"/>
                </a:solidFill>
                <a:latin typeface="Arial" panose="020B0604020202020204" pitchFamily="34" charset="0"/>
                <a:cs typeface="Times New Roman" panose="02020603050405020304" pitchFamily="18" charset="0"/>
              </a:defRPr>
            </a:lvl3pPr>
            <a:lvl4pPr marL="1600200" indent="-228600">
              <a:spcBef>
                <a:spcPct val="20000"/>
              </a:spcBef>
              <a:buClr>
                <a:srgbClr val="FF6600"/>
              </a:buClr>
              <a:buChar char="–"/>
              <a:defRPr>
                <a:solidFill>
                  <a:schemeClr val="bg2"/>
                </a:solidFill>
                <a:latin typeface="Arial" panose="020B0604020202020204" pitchFamily="34" charset="0"/>
                <a:cs typeface="Times New Roman" panose="02020603050405020304" pitchFamily="18" charset="0"/>
              </a:defRPr>
            </a:lvl4pPr>
            <a:lvl5pPr marL="2057400" indent="-228600">
              <a:spcBef>
                <a:spcPct val="20000"/>
              </a:spcBef>
              <a:buClr>
                <a:srgbClr val="A6A8AB"/>
              </a:buClr>
              <a:buChar char="*"/>
              <a:defRPr sz="1600">
                <a:solidFill>
                  <a:schemeClr val="bg2"/>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9pPr>
          </a:lstStyle>
          <a:p>
            <a:pPr>
              <a:spcBef>
                <a:spcPct val="0"/>
              </a:spcBef>
              <a:buClrTx/>
              <a:buFontTx/>
              <a:buNone/>
            </a:pPr>
            <a:r>
              <a:rPr lang="nl-BE" altLang="nl-BE" sz="1400" b="0" dirty="0">
                <a:solidFill>
                  <a:schemeClr val="tx1"/>
                </a:solidFill>
                <a:latin typeface="Times New Roman" panose="02020603050405020304" pitchFamily="18" charset="0"/>
              </a:rPr>
              <a:t>Op basis van vorming voor NGO-federatie, </a:t>
            </a:r>
            <a:r>
              <a:rPr lang="nl-BE" altLang="nl-BE" sz="1400" b="0" dirty="0" err="1">
                <a:solidFill>
                  <a:schemeClr val="tx1"/>
                </a:solidFill>
                <a:latin typeface="Times New Roman" panose="02020603050405020304" pitchFamily="18" charset="0"/>
              </a:rPr>
              <a:t>ism</a:t>
            </a:r>
            <a:r>
              <a:rPr lang="nl-BE" altLang="nl-BE" sz="1400" b="0" dirty="0">
                <a:solidFill>
                  <a:schemeClr val="tx1"/>
                </a:solidFill>
                <a:latin typeface="Times New Roman" panose="02020603050405020304" pitchFamily="18" charset="0"/>
              </a:rPr>
              <a:t> Voices </a:t>
            </a:r>
            <a:r>
              <a:rPr lang="nl-BE" altLang="nl-BE" sz="1400" b="0" dirty="0" err="1">
                <a:solidFill>
                  <a:schemeClr val="tx1"/>
                </a:solidFill>
                <a:latin typeface="Times New Roman" panose="02020603050405020304" pitchFamily="18" charset="0"/>
              </a:rPr>
              <a:t>that</a:t>
            </a:r>
            <a:r>
              <a:rPr lang="nl-BE" altLang="nl-BE" sz="1400" b="0" dirty="0">
                <a:solidFill>
                  <a:schemeClr val="tx1"/>
                </a:solidFill>
                <a:latin typeface="Times New Roman" panose="02020603050405020304" pitchFamily="18" charset="0"/>
              </a:rPr>
              <a:t> Count, 2022</a:t>
            </a:r>
          </a:p>
        </p:txBody>
      </p:sp>
      <p:sp>
        <p:nvSpPr>
          <p:cNvPr id="2" name="Ovaal 1">
            <a:extLst>
              <a:ext uri="{FF2B5EF4-FFF2-40B4-BE49-F238E27FC236}">
                <a16:creationId xmlns:a16="http://schemas.microsoft.com/office/drawing/2014/main" id="{1FC144EF-F9B2-D200-E723-1A3EA5F3033A}"/>
              </a:ext>
            </a:extLst>
          </p:cNvPr>
          <p:cNvSpPr/>
          <p:nvPr/>
        </p:nvSpPr>
        <p:spPr>
          <a:xfrm>
            <a:off x="6184900" y="1692672"/>
            <a:ext cx="2960914" cy="3919991"/>
          </a:xfrm>
          <a:prstGeom prst="ellipse">
            <a:avLst/>
          </a:prstGeom>
          <a:noFill/>
          <a:ln w="41275">
            <a:solidFill>
              <a:srgbClr val="FF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0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el 1">
            <a:extLst>
              <a:ext uri="{FF2B5EF4-FFF2-40B4-BE49-F238E27FC236}">
                <a16:creationId xmlns:a16="http://schemas.microsoft.com/office/drawing/2014/main" id="{19BC6472-2A1F-5448-EBCE-2D4742B7C860}"/>
              </a:ext>
            </a:extLst>
          </p:cNvPr>
          <p:cNvSpPr>
            <a:spLocks noGrp="1" noChangeArrowheads="1"/>
          </p:cNvSpPr>
          <p:nvPr>
            <p:ph type="title"/>
          </p:nvPr>
        </p:nvSpPr>
        <p:spPr>
          <a:xfrm>
            <a:off x="1143000" y="358775"/>
            <a:ext cx="6858000" cy="685800"/>
          </a:xfrm>
        </p:spPr>
        <p:txBody>
          <a:bodyPr>
            <a:noAutofit/>
          </a:bodyPr>
          <a:lstStyle/>
          <a:p>
            <a:r>
              <a:rPr lang="nl-BE" altLang="nl-BE" sz="3200" dirty="0"/>
              <a:t>Keuze methoden (naast middelen en vaardigheden), is afhankelijk van:</a:t>
            </a:r>
          </a:p>
        </p:txBody>
      </p:sp>
      <p:graphicFrame>
        <p:nvGraphicFramePr>
          <p:cNvPr id="4" name="Tabel 4">
            <a:extLst>
              <a:ext uri="{FF2B5EF4-FFF2-40B4-BE49-F238E27FC236}">
                <a16:creationId xmlns:a16="http://schemas.microsoft.com/office/drawing/2014/main" id="{5B6E95F6-89C6-622F-3696-01F0F261A238}"/>
              </a:ext>
            </a:extLst>
          </p:cNvPr>
          <p:cNvGraphicFramePr>
            <a:graphicFrameLocks noGrp="1"/>
          </p:cNvGraphicFramePr>
          <p:nvPr>
            <p:extLst>
              <p:ext uri="{D42A27DB-BD31-4B8C-83A1-F6EECF244321}">
                <p14:modId xmlns:p14="http://schemas.microsoft.com/office/powerpoint/2010/main" val="270706235"/>
              </p:ext>
            </p:extLst>
          </p:nvPr>
        </p:nvGraphicFramePr>
        <p:xfrm>
          <a:off x="655410" y="1552463"/>
          <a:ext cx="7833179" cy="4484246"/>
        </p:xfrm>
        <a:graphic>
          <a:graphicData uri="http://schemas.openxmlformats.org/drawingml/2006/table">
            <a:tbl>
              <a:tblPr firstRow="1" bandRow="1">
                <a:tableStyleId>{5C22544A-7EE6-4342-B048-85BDC9FD1C3A}</a:tableStyleId>
              </a:tblPr>
              <a:tblGrid>
                <a:gridCol w="2648000">
                  <a:extLst>
                    <a:ext uri="{9D8B030D-6E8A-4147-A177-3AD203B41FA5}">
                      <a16:colId xmlns:a16="http://schemas.microsoft.com/office/drawing/2014/main" val="20000"/>
                    </a:ext>
                  </a:extLst>
                </a:gridCol>
                <a:gridCol w="5185179">
                  <a:extLst>
                    <a:ext uri="{9D8B030D-6E8A-4147-A177-3AD203B41FA5}">
                      <a16:colId xmlns:a16="http://schemas.microsoft.com/office/drawing/2014/main" val="20001"/>
                    </a:ext>
                  </a:extLst>
                </a:gridCol>
              </a:tblGrid>
              <a:tr h="519333">
                <a:tc gridSpan="2">
                  <a:txBody>
                    <a:bodyPr/>
                    <a:lstStyle/>
                    <a:p>
                      <a:r>
                        <a:rPr lang="nl-BE" sz="1800" dirty="0"/>
                        <a:t>Keuze voor methoden hangt af van…</a:t>
                      </a:r>
                    </a:p>
                  </a:txBody>
                  <a:tcPr marL="91416" marR="91416" marT="45730" marB="45730"/>
                </a:tc>
                <a:tc hMerge="1">
                  <a:txBody>
                    <a:bodyPr/>
                    <a:lstStyle/>
                    <a:p>
                      <a:endParaRPr lang="nl-BE" dirty="0"/>
                    </a:p>
                  </a:txBody>
                  <a:tcPr/>
                </a:tc>
                <a:extLst>
                  <a:ext uri="{0D108BD9-81ED-4DB2-BD59-A6C34878D82A}">
                    <a16:rowId xmlns:a16="http://schemas.microsoft.com/office/drawing/2014/main" val="10000"/>
                  </a:ext>
                </a:extLst>
              </a:tr>
              <a:tr h="508118">
                <a:tc>
                  <a:txBody>
                    <a:bodyPr/>
                    <a:lstStyle/>
                    <a:p>
                      <a:r>
                        <a:rPr lang="nl-BE" sz="1800" b="1" dirty="0"/>
                        <a:t>Type informatie</a:t>
                      </a:r>
                    </a:p>
                  </a:txBody>
                  <a:tcPr marL="91416" marR="91416" marT="45730" marB="4573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800" dirty="0"/>
                        <a:t>Kwantitatief ↔ Kwalitatief</a:t>
                      </a:r>
                    </a:p>
                  </a:txBody>
                  <a:tcPr marL="91416" marR="91416" marT="45730" marB="45730"/>
                </a:tc>
                <a:extLst>
                  <a:ext uri="{0D108BD9-81ED-4DB2-BD59-A6C34878D82A}">
                    <a16:rowId xmlns:a16="http://schemas.microsoft.com/office/drawing/2014/main" val="10001"/>
                  </a:ext>
                </a:extLst>
              </a:tr>
              <a:tr h="500743">
                <a:tc>
                  <a:txBody>
                    <a:bodyPr/>
                    <a:lstStyle/>
                    <a:p>
                      <a:r>
                        <a:rPr lang="nl-BE" sz="1800" b="1" dirty="0"/>
                        <a:t>Aantal personen (+ diversiteit)</a:t>
                      </a:r>
                    </a:p>
                  </a:txBody>
                  <a:tcPr marL="91416" marR="91416" marT="45730" marB="4573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800" dirty="0"/>
                        <a:t>Groot aantal ↔ Klein aantal</a:t>
                      </a:r>
                    </a:p>
                  </a:txBody>
                  <a:tcPr marL="91416" marR="91416" marT="45730" marB="45730"/>
                </a:tc>
                <a:extLst>
                  <a:ext uri="{0D108BD9-81ED-4DB2-BD59-A6C34878D82A}">
                    <a16:rowId xmlns:a16="http://schemas.microsoft.com/office/drawing/2014/main" val="10002"/>
                  </a:ext>
                </a:extLst>
              </a:tr>
              <a:tr h="478971">
                <a:tc>
                  <a:txBody>
                    <a:bodyPr/>
                    <a:lstStyle/>
                    <a:p>
                      <a:r>
                        <a:rPr lang="nl-BE" sz="1800" b="1" dirty="0"/>
                        <a:t>Hoe bevragen?</a:t>
                      </a:r>
                    </a:p>
                  </a:txBody>
                  <a:tcPr marL="91416" marR="91416" marT="45730" marB="4573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800" dirty="0"/>
                        <a:t>Individueel ↔ Collectief</a:t>
                      </a:r>
                    </a:p>
                  </a:txBody>
                  <a:tcPr marL="91416" marR="91416" marT="45730" marB="45730"/>
                </a:tc>
                <a:extLst>
                  <a:ext uri="{0D108BD9-81ED-4DB2-BD59-A6C34878D82A}">
                    <a16:rowId xmlns:a16="http://schemas.microsoft.com/office/drawing/2014/main" val="10003"/>
                  </a:ext>
                </a:extLst>
              </a:tr>
              <a:tr h="435429">
                <a:tc>
                  <a:txBody>
                    <a:bodyPr/>
                    <a:lstStyle/>
                    <a:p>
                      <a:r>
                        <a:rPr lang="nl-BE" sz="1800" b="1" dirty="0"/>
                        <a:t>Resultaten uitleggen</a:t>
                      </a:r>
                    </a:p>
                  </a:txBody>
                  <a:tcPr marL="91416" marR="91416" marT="45730" marB="4573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800" dirty="0"/>
                        <a:t>Resultaten meten ↔ Uitleggen van het hoe</a:t>
                      </a:r>
                    </a:p>
                  </a:txBody>
                  <a:tcPr marL="91416" marR="91416" marT="45730" marB="45730"/>
                </a:tc>
                <a:extLst>
                  <a:ext uri="{0D108BD9-81ED-4DB2-BD59-A6C34878D82A}">
                    <a16:rowId xmlns:a16="http://schemas.microsoft.com/office/drawing/2014/main" val="10004"/>
                  </a:ext>
                </a:extLst>
              </a:tr>
              <a:tr h="742862">
                <a:tc>
                  <a:txBody>
                    <a:bodyPr/>
                    <a:lstStyle/>
                    <a:p>
                      <a:r>
                        <a:rPr lang="nl-BE" sz="1800" b="1" dirty="0"/>
                        <a:t>Diepgang</a:t>
                      </a:r>
                    </a:p>
                  </a:txBody>
                  <a:tcPr marL="91416" marR="91416" marT="45730" marB="4573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800" dirty="0"/>
                        <a:t>Diepgaand &amp; gedetailleerd ↔ Tendensen &amp; modellen</a:t>
                      </a:r>
                    </a:p>
                  </a:txBody>
                  <a:tcPr marL="91416" marR="91416" marT="45730" marB="45730"/>
                </a:tc>
                <a:extLst>
                  <a:ext uri="{0D108BD9-81ED-4DB2-BD59-A6C34878D82A}">
                    <a16:rowId xmlns:a16="http://schemas.microsoft.com/office/drawing/2014/main" val="10005"/>
                  </a:ext>
                </a:extLst>
              </a:tr>
              <a:tr h="519333">
                <a:tc>
                  <a:txBody>
                    <a:bodyPr/>
                    <a:lstStyle/>
                    <a:p>
                      <a:r>
                        <a:rPr lang="nl-BE" sz="1800" b="1" dirty="0"/>
                        <a:t>Frequentie</a:t>
                      </a:r>
                    </a:p>
                  </a:txBody>
                  <a:tcPr marL="91416" marR="91416" marT="45730" marB="4573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800" dirty="0"/>
                        <a:t>Een keer ↔ Regulier </a:t>
                      </a:r>
                    </a:p>
                  </a:txBody>
                  <a:tcPr marL="91416" marR="91416" marT="45730" marB="45730"/>
                </a:tc>
                <a:extLst>
                  <a:ext uri="{0D108BD9-81ED-4DB2-BD59-A6C34878D82A}">
                    <a16:rowId xmlns:a16="http://schemas.microsoft.com/office/drawing/2014/main" val="10006"/>
                  </a:ext>
                </a:extLst>
              </a:tr>
              <a:tr h="519333">
                <a:tc>
                  <a:txBody>
                    <a:bodyPr/>
                    <a:lstStyle/>
                    <a:p>
                      <a:r>
                        <a:rPr lang="nl-BE" sz="1800" b="1" dirty="0"/>
                        <a:t>Toegang tot respondenten</a:t>
                      </a:r>
                    </a:p>
                  </a:txBody>
                  <a:tcPr marL="91416" marR="91416" marT="45730" marB="4573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800" dirty="0"/>
                        <a:t>Makkelijk te bereiken voor wie?</a:t>
                      </a:r>
                    </a:p>
                  </a:txBody>
                  <a:tcPr marL="91416" marR="91416" marT="45730" marB="45730"/>
                </a:tc>
                <a:extLst>
                  <a:ext uri="{0D108BD9-81ED-4DB2-BD59-A6C34878D82A}">
                    <a16:rowId xmlns:a16="http://schemas.microsoft.com/office/drawing/2014/main" val="55440267"/>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el 1">
            <a:extLst>
              <a:ext uri="{FF2B5EF4-FFF2-40B4-BE49-F238E27FC236}">
                <a16:creationId xmlns:a16="http://schemas.microsoft.com/office/drawing/2014/main" id="{77BA885E-3185-30F5-E41E-943870FE3ABF}"/>
              </a:ext>
            </a:extLst>
          </p:cNvPr>
          <p:cNvSpPr>
            <a:spLocks noGrp="1" noChangeArrowheads="1"/>
          </p:cNvSpPr>
          <p:nvPr>
            <p:ph type="title"/>
          </p:nvPr>
        </p:nvSpPr>
        <p:spPr>
          <a:xfrm>
            <a:off x="239486" y="188913"/>
            <a:ext cx="8453664" cy="685800"/>
          </a:xfrm>
        </p:spPr>
        <p:txBody>
          <a:bodyPr>
            <a:noAutofit/>
          </a:bodyPr>
          <a:lstStyle/>
          <a:p>
            <a:r>
              <a:rPr lang="nl-BE" altLang="nl-BE" sz="3200" b="1" dirty="0">
                <a:solidFill>
                  <a:srgbClr val="005DAA"/>
                </a:solidFill>
              </a:rPr>
              <a:t>Welke methoden voor (kwalitatieve) </a:t>
            </a:r>
            <a:r>
              <a:rPr lang="nl-BE" altLang="nl-BE" sz="3200" b="1" dirty="0" err="1">
                <a:solidFill>
                  <a:srgbClr val="005DAA"/>
                </a:solidFill>
              </a:rPr>
              <a:t>dataverzameling</a:t>
            </a:r>
            <a:endParaRPr lang="nl-BE" altLang="nl-BE" sz="3200" b="1" dirty="0">
              <a:solidFill>
                <a:srgbClr val="005DAA"/>
              </a:solidFill>
            </a:endParaRPr>
          </a:p>
        </p:txBody>
      </p:sp>
      <p:sp>
        <p:nvSpPr>
          <p:cNvPr id="4" name="Google Shape;511;p14">
            <a:extLst>
              <a:ext uri="{FF2B5EF4-FFF2-40B4-BE49-F238E27FC236}">
                <a16:creationId xmlns:a16="http://schemas.microsoft.com/office/drawing/2014/main" id="{754B41E7-04DD-DC11-F376-465212F1D31E}"/>
              </a:ext>
            </a:extLst>
          </p:cNvPr>
          <p:cNvSpPr txBox="1">
            <a:spLocks noGrp="1"/>
          </p:cNvSpPr>
          <p:nvPr>
            <p:ph idx="1"/>
          </p:nvPr>
        </p:nvSpPr>
        <p:spPr>
          <a:xfrm>
            <a:off x="971550" y="1125538"/>
            <a:ext cx="3852863" cy="5755381"/>
          </a:xfrm>
        </p:spPr>
        <p:txBody>
          <a:bodyPr spcFirstLastPara="1" lIns="91425" tIns="45700" rIns="91425" bIns="45700">
            <a:spAutoFit/>
          </a:bodyPr>
          <a:lstStyle/>
          <a:p>
            <a:pPr marL="0" indent="0">
              <a:spcBef>
                <a:spcPts val="0"/>
              </a:spcBef>
              <a:spcAft>
                <a:spcPts val="0"/>
              </a:spcAft>
              <a:buFontTx/>
              <a:buNone/>
              <a:defRPr/>
            </a:pPr>
            <a:r>
              <a:rPr lang="en-US" sz="1600" b="1" dirty="0" err="1">
                <a:solidFill>
                  <a:schemeClr val="dk1"/>
                </a:solidFill>
                <a:latin typeface="Calibri"/>
                <a:ea typeface="Calibri"/>
                <a:cs typeface="Calibri"/>
                <a:sym typeface="Calibri"/>
              </a:rPr>
              <a:t>Documenten</a:t>
            </a:r>
            <a:r>
              <a:rPr lang="en-US" sz="1600" b="1" dirty="0">
                <a:solidFill>
                  <a:schemeClr val="dk1"/>
                </a:solidFill>
                <a:latin typeface="Calibri"/>
                <a:ea typeface="Calibri"/>
                <a:cs typeface="Calibri"/>
                <a:sym typeface="Calibri"/>
              </a:rPr>
              <a:t> &amp; media </a:t>
            </a:r>
            <a:endParaRPr sz="2800" b="1" dirty="0"/>
          </a:p>
          <a:p>
            <a:pPr marL="285750" indent="-285750">
              <a:spcBef>
                <a:spcPts val="0"/>
              </a:spcBef>
              <a:spcAft>
                <a:spcPts val="0"/>
              </a:spcAft>
              <a:buClr>
                <a:schemeClr val="dk1"/>
              </a:buClr>
              <a:buSzPts val="1800"/>
              <a:buFont typeface="Calibri"/>
              <a:buChar char="-"/>
              <a:defRPr/>
            </a:pPr>
            <a:r>
              <a:rPr lang="en-US" sz="1600" b="0" dirty="0" err="1">
                <a:solidFill>
                  <a:schemeClr val="dk1"/>
                </a:solidFill>
                <a:latin typeface="Calibri"/>
                <a:ea typeface="Calibri"/>
                <a:cs typeface="Calibri"/>
                <a:sym typeface="Calibri"/>
              </a:rPr>
              <a:t>Bestaande</a:t>
            </a:r>
            <a:r>
              <a:rPr lang="en-US" sz="1600" b="0" dirty="0">
                <a:solidFill>
                  <a:schemeClr val="dk1"/>
                </a:solidFill>
                <a:latin typeface="Calibri"/>
                <a:ea typeface="Calibri"/>
                <a:cs typeface="Calibri"/>
                <a:sym typeface="Calibri"/>
              </a:rPr>
              <a:t> data, </a:t>
            </a:r>
            <a:r>
              <a:rPr lang="en-US" sz="1600" b="0" dirty="0" err="1">
                <a:solidFill>
                  <a:schemeClr val="dk1"/>
                </a:solidFill>
                <a:latin typeface="Calibri"/>
                <a:ea typeface="Calibri"/>
                <a:cs typeface="Calibri"/>
                <a:sym typeface="Calibri"/>
              </a:rPr>
              <a:t>documenten</a:t>
            </a:r>
            <a:r>
              <a:rPr lang="en-US" sz="1600" b="0" dirty="0">
                <a:solidFill>
                  <a:schemeClr val="dk1"/>
                </a:solidFill>
                <a:latin typeface="Calibri"/>
                <a:ea typeface="Calibri"/>
                <a:cs typeface="Calibri"/>
                <a:sym typeface="Calibri"/>
              </a:rPr>
              <a:t>, media, </a:t>
            </a:r>
            <a:r>
              <a:rPr lang="en-US" sz="1600" b="0" dirty="0" err="1">
                <a:solidFill>
                  <a:schemeClr val="dk1"/>
                </a:solidFill>
                <a:latin typeface="Calibri"/>
                <a:ea typeface="Calibri"/>
                <a:cs typeface="Calibri"/>
                <a:sym typeface="Calibri"/>
              </a:rPr>
              <a:t>projectinformatie</a:t>
            </a:r>
            <a:endParaRPr sz="2800" b="0" dirty="0"/>
          </a:p>
          <a:p>
            <a:pPr marL="0" indent="0">
              <a:spcBef>
                <a:spcPts val="0"/>
              </a:spcBef>
              <a:spcAft>
                <a:spcPts val="0"/>
              </a:spcAft>
              <a:buFontTx/>
              <a:buNone/>
              <a:defRPr/>
            </a:pPr>
            <a:endParaRPr sz="1600" dirty="0">
              <a:solidFill>
                <a:schemeClr val="dk1"/>
              </a:solidFill>
              <a:latin typeface="Calibri"/>
              <a:ea typeface="Calibri"/>
              <a:cs typeface="Calibri"/>
              <a:sym typeface="Calibri"/>
            </a:endParaRPr>
          </a:p>
          <a:p>
            <a:pPr marL="0" indent="0">
              <a:spcBef>
                <a:spcPts val="0"/>
              </a:spcBef>
              <a:spcAft>
                <a:spcPts val="0"/>
              </a:spcAft>
              <a:buFontTx/>
              <a:buNone/>
              <a:defRPr/>
            </a:pPr>
            <a:r>
              <a:rPr lang="en-US" sz="1600" b="1" dirty="0" err="1">
                <a:solidFill>
                  <a:schemeClr val="dk1"/>
                </a:solidFill>
                <a:latin typeface="Calibri"/>
                <a:ea typeface="Calibri"/>
                <a:cs typeface="Calibri"/>
                <a:sym typeface="Calibri"/>
              </a:rPr>
              <a:t>Observatie</a:t>
            </a:r>
            <a:endParaRPr sz="1600" b="1" dirty="0">
              <a:solidFill>
                <a:schemeClr val="dk1"/>
              </a:solidFill>
              <a:latin typeface="Calibri"/>
              <a:ea typeface="Calibri"/>
              <a:cs typeface="Calibri"/>
              <a:sym typeface="Calibri"/>
            </a:endParaRPr>
          </a:p>
          <a:p>
            <a:pPr marL="285750" indent="-285750">
              <a:spcBef>
                <a:spcPts val="0"/>
              </a:spcBef>
              <a:spcAft>
                <a:spcPts val="0"/>
              </a:spcAft>
              <a:buClr>
                <a:schemeClr val="dk1"/>
              </a:buClr>
              <a:buSzPts val="1800"/>
              <a:buFont typeface="Calibri"/>
              <a:buChar char="-"/>
              <a:defRPr/>
            </a:pPr>
            <a:r>
              <a:rPr lang="en-US" sz="1600" b="0" dirty="0" err="1">
                <a:solidFill>
                  <a:schemeClr val="dk1"/>
                </a:solidFill>
                <a:latin typeface="Calibri"/>
                <a:cs typeface="Calibri"/>
                <a:sym typeface="Calibri"/>
              </a:rPr>
              <a:t>Gebruik</a:t>
            </a:r>
            <a:r>
              <a:rPr lang="en-US" sz="1600" b="0" dirty="0">
                <a:solidFill>
                  <a:schemeClr val="dk1"/>
                </a:solidFill>
                <a:latin typeface="Calibri"/>
                <a:cs typeface="Calibri"/>
                <a:sym typeface="Calibri"/>
              </a:rPr>
              <a:t> </a:t>
            </a:r>
            <a:r>
              <a:rPr lang="en-US" sz="1600" b="0" dirty="0" err="1">
                <a:solidFill>
                  <a:schemeClr val="dk1"/>
                </a:solidFill>
                <a:latin typeface="Calibri"/>
                <a:cs typeface="Calibri"/>
                <a:sym typeface="Calibri"/>
              </a:rPr>
              <a:t>maken</a:t>
            </a:r>
            <a:r>
              <a:rPr lang="en-US" sz="1600" b="0" dirty="0">
                <a:solidFill>
                  <a:schemeClr val="dk1"/>
                </a:solidFill>
                <a:latin typeface="Calibri"/>
                <a:cs typeface="Calibri"/>
                <a:sym typeface="Calibri"/>
              </a:rPr>
              <a:t> van de </a:t>
            </a:r>
            <a:r>
              <a:rPr lang="en-US" sz="1600" b="0" dirty="0" err="1">
                <a:solidFill>
                  <a:schemeClr val="dk1"/>
                </a:solidFill>
                <a:latin typeface="Calibri"/>
                <a:cs typeface="Calibri"/>
                <a:sym typeface="Calibri"/>
              </a:rPr>
              <a:t>ogen</a:t>
            </a:r>
            <a:r>
              <a:rPr lang="en-US" sz="1600" b="0" dirty="0">
                <a:solidFill>
                  <a:schemeClr val="dk1"/>
                </a:solidFill>
                <a:latin typeface="Calibri"/>
                <a:cs typeface="Calibri"/>
                <a:sym typeface="Calibri"/>
              </a:rPr>
              <a:t> en </a:t>
            </a:r>
            <a:r>
              <a:rPr lang="en-US" sz="1600" b="0" dirty="0" err="1">
                <a:solidFill>
                  <a:schemeClr val="dk1"/>
                </a:solidFill>
                <a:latin typeface="Calibri"/>
                <a:cs typeface="Calibri"/>
                <a:sym typeface="Calibri"/>
              </a:rPr>
              <a:t>oren</a:t>
            </a:r>
            <a:r>
              <a:rPr lang="en-US" sz="1600" b="0" dirty="0">
                <a:solidFill>
                  <a:schemeClr val="dk1"/>
                </a:solidFill>
                <a:latin typeface="Calibri"/>
                <a:cs typeface="Calibri"/>
                <a:sym typeface="Calibri"/>
              </a:rPr>
              <a:t> van </a:t>
            </a:r>
            <a:r>
              <a:rPr lang="en-US" sz="1600" b="0" dirty="0" err="1">
                <a:solidFill>
                  <a:schemeClr val="dk1"/>
                </a:solidFill>
                <a:latin typeface="Calibri"/>
                <a:cs typeface="Calibri"/>
                <a:sym typeface="Calibri"/>
              </a:rPr>
              <a:t>mensen</a:t>
            </a:r>
            <a:r>
              <a:rPr lang="en-US" sz="1600" b="0" dirty="0">
                <a:solidFill>
                  <a:schemeClr val="dk1"/>
                </a:solidFill>
                <a:latin typeface="Calibri"/>
                <a:cs typeface="Calibri"/>
                <a:sym typeface="Calibri"/>
              </a:rPr>
              <a:t> ‘In het veld’</a:t>
            </a:r>
            <a:endParaRPr sz="1600" b="0" dirty="0">
              <a:solidFill>
                <a:schemeClr val="dk1"/>
              </a:solidFill>
              <a:latin typeface="Calibri"/>
              <a:cs typeface="Calibri"/>
            </a:endParaRPr>
          </a:p>
          <a:p>
            <a:pPr marL="285750" indent="-285750">
              <a:spcBef>
                <a:spcPts val="0"/>
              </a:spcBef>
              <a:spcAft>
                <a:spcPts val="0"/>
              </a:spcAft>
              <a:buClr>
                <a:schemeClr val="dk1"/>
              </a:buClr>
              <a:buSzPts val="1800"/>
              <a:buFont typeface="Calibri"/>
              <a:buChar char="-"/>
              <a:defRPr/>
            </a:pPr>
            <a:r>
              <a:rPr lang="en-US" sz="1600" b="0" dirty="0" err="1">
                <a:solidFill>
                  <a:schemeClr val="dk1"/>
                </a:solidFill>
                <a:latin typeface="Calibri"/>
                <a:cs typeface="Calibri"/>
                <a:sym typeface="Calibri"/>
              </a:rPr>
              <a:t>Aanbieden</a:t>
            </a:r>
            <a:r>
              <a:rPr lang="en-US" sz="1600" b="0" dirty="0">
                <a:solidFill>
                  <a:schemeClr val="dk1"/>
                </a:solidFill>
                <a:latin typeface="Calibri"/>
                <a:cs typeface="Calibri"/>
                <a:sym typeface="Calibri"/>
              </a:rPr>
              <a:t> van </a:t>
            </a:r>
            <a:r>
              <a:rPr lang="en-US" sz="1600" b="0" dirty="0" err="1">
                <a:solidFill>
                  <a:schemeClr val="dk1"/>
                </a:solidFill>
                <a:latin typeface="Calibri"/>
                <a:cs typeface="Calibri"/>
                <a:sym typeface="Calibri"/>
              </a:rPr>
              <a:t>structuur</a:t>
            </a:r>
            <a:r>
              <a:rPr lang="en-US" sz="1600" b="0" dirty="0">
                <a:solidFill>
                  <a:schemeClr val="dk1"/>
                </a:solidFill>
                <a:latin typeface="Calibri"/>
                <a:cs typeface="Calibri"/>
                <a:sym typeface="Calibri"/>
              </a:rPr>
              <a:t> en </a:t>
            </a:r>
            <a:r>
              <a:rPr lang="en-US" sz="1600" b="0" dirty="0" err="1">
                <a:solidFill>
                  <a:schemeClr val="dk1"/>
                </a:solidFill>
                <a:latin typeface="Calibri"/>
                <a:cs typeface="Calibri"/>
                <a:sym typeface="Calibri"/>
              </a:rPr>
              <a:t>proces</a:t>
            </a:r>
            <a:r>
              <a:rPr lang="en-US" sz="1600" b="0" dirty="0">
                <a:solidFill>
                  <a:schemeClr val="dk1"/>
                </a:solidFill>
                <a:latin typeface="Calibri"/>
                <a:cs typeface="Calibri"/>
                <a:sym typeface="Calibri"/>
              </a:rPr>
              <a:t> om de </a:t>
            </a:r>
            <a:r>
              <a:rPr lang="en-US" sz="1600" b="0" dirty="0" err="1">
                <a:solidFill>
                  <a:schemeClr val="dk1"/>
                </a:solidFill>
                <a:latin typeface="Calibri"/>
                <a:cs typeface="Calibri"/>
                <a:sym typeface="Calibri"/>
              </a:rPr>
              <a:t>observaties</a:t>
            </a:r>
            <a:r>
              <a:rPr lang="en-US" sz="1600" b="0" dirty="0">
                <a:solidFill>
                  <a:schemeClr val="dk1"/>
                </a:solidFill>
                <a:latin typeface="Calibri"/>
                <a:cs typeface="Calibri"/>
                <a:sym typeface="Calibri"/>
              </a:rPr>
              <a:t> </a:t>
            </a:r>
            <a:r>
              <a:rPr lang="en-US" sz="1600" b="0" dirty="0" err="1">
                <a:solidFill>
                  <a:schemeClr val="dk1"/>
                </a:solidFill>
                <a:latin typeface="Calibri"/>
                <a:cs typeface="Calibri"/>
                <a:sym typeface="Calibri"/>
              </a:rPr>
              <a:t>te</a:t>
            </a:r>
            <a:r>
              <a:rPr lang="en-US" sz="1600" b="0" dirty="0">
                <a:solidFill>
                  <a:schemeClr val="dk1"/>
                </a:solidFill>
                <a:latin typeface="Calibri"/>
                <a:cs typeface="Calibri"/>
                <a:sym typeface="Calibri"/>
              </a:rPr>
              <a:t> </a:t>
            </a:r>
            <a:r>
              <a:rPr lang="en-US" sz="1600" b="0" dirty="0" err="1">
                <a:solidFill>
                  <a:schemeClr val="dk1"/>
                </a:solidFill>
                <a:latin typeface="Calibri"/>
                <a:cs typeface="Calibri"/>
                <a:sym typeface="Calibri"/>
              </a:rPr>
              <a:t>capteren</a:t>
            </a:r>
            <a:r>
              <a:rPr lang="en-US" sz="1600" b="0" dirty="0">
                <a:solidFill>
                  <a:schemeClr val="dk1"/>
                </a:solidFill>
                <a:latin typeface="Calibri"/>
                <a:cs typeface="Calibri"/>
                <a:sym typeface="Calibri"/>
              </a:rPr>
              <a:t> en </a:t>
            </a:r>
            <a:r>
              <a:rPr lang="en-US" sz="1600" b="0" dirty="0" err="1">
                <a:solidFill>
                  <a:schemeClr val="dk1"/>
                </a:solidFill>
                <a:latin typeface="Calibri"/>
                <a:cs typeface="Calibri"/>
                <a:sym typeface="Calibri"/>
              </a:rPr>
              <a:t>te</a:t>
            </a:r>
            <a:r>
              <a:rPr lang="en-US" sz="1600" b="0" dirty="0">
                <a:solidFill>
                  <a:schemeClr val="dk1"/>
                </a:solidFill>
                <a:latin typeface="Calibri"/>
                <a:cs typeface="Calibri"/>
                <a:sym typeface="Calibri"/>
              </a:rPr>
              <a:t> </a:t>
            </a:r>
            <a:r>
              <a:rPr lang="en-US" sz="1600" b="0" dirty="0" err="1">
                <a:solidFill>
                  <a:schemeClr val="dk1"/>
                </a:solidFill>
                <a:latin typeface="Calibri"/>
                <a:cs typeface="Calibri"/>
                <a:sym typeface="Calibri"/>
              </a:rPr>
              <a:t>bespreken</a:t>
            </a:r>
            <a:r>
              <a:rPr lang="en-US" sz="1600" b="0" dirty="0">
                <a:solidFill>
                  <a:schemeClr val="dk1"/>
                </a:solidFill>
                <a:latin typeface="Calibri"/>
                <a:cs typeface="Calibri"/>
                <a:sym typeface="Calibri"/>
              </a:rPr>
              <a:t> </a:t>
            </a:r>
            <a:endParaRPr sz="1600" b="0" dirty="0">
              <a:solidFill>
                <a:schemeClr val="dk1"/>
              </a:solidFill>
              <a:latin typeface="Calibri"/>
              <a:cs typeface="Calibri"/>
            </a:endParaRPr>
          </a:p>
          <a:p>
            <a:pPr marL="285750" indent="-171450">
              <a:spcBef>
                <a:spcPts val="0"/>
              </a:spcBef>
              <a:spcAft>
                <a:spcPts val="0"/>
              </a:spcAft>
              <a:buClr>
                <a:schemeClr val="dk1"/>
              </a:buClr>
              <a:buSzPts val="1800"/>
              <a:buFont typeface="Calibri"/>
              <a:buNone/>
              <a:defRPr/>
            </a:pPr>
            <a:endParaRPr sz="1600" dirty="0">
              <a:solidFill>
                <a:schemeClr val="dk1"/>
              </a:solidFill>
              <a:latin typeface="Calibri"/>
              <a:ea typeface="Calibri"/>
              <a:cs typeface="Calibri"/>
              <a:sym typeface="Calibri"/>
            </a:endParaRPr>
          </a:p>
          <a:p>
            <a:pPr marL="0" indent="0">
              <a:spcBef>
                <a:spcPts val="0"/>
              </a:spcBef>
              <a:spcAft>
                <a:spcPts val="0"/>
              </a:spcAft>
              <a:buFontTx/>
              <a:buNone/>
              <a:defRPr/>
            </a:pPr>
            <a:r>
              <a:rPr lang="en-US" sz="1600" b="1" dirty="0" err="1">
                <a:solidFill>
                  <a:schemeClr val="dk1"/>
                </a:solidFill>
                <a:latin typeface="Calibri"/>
                <a:ea typeface="Calibri"/>
                <a:cs typeface="Calibri"/>
                <a:sym typeface="Calibri"/>
              </a:rPr>
              <a:t>Participatieve</a:t>
            </a:r>
            <a:r>
              <a:rPr lang="en-US" sz="1600" b="1" dirty="0">
                <a:solidFill>
                  <a:schemeClr val="dk1"/>
                </a:solidFill>
                <a:latin typeface="Calibri"/>
                <a:ea typeface="Calibri"/>
                <a:cs typeface="Calibri"/>
                <a:sym typeface="Calibri"/>
              </a:rPr>
              <a:t> (</a:t>
            </a:r>
            <a:r>
              <a:rPr lang="en-US" sz="1600" b="1" dirty="0" err="1">
                <a:solidFill>
                  <a:schemeClr val="dk1"/>
                </a:solidFill>
                <a:latin typeface="Calibri"/>
                <a:ea typeface="Calibri"/>
                <a:cs typeface="Calibri"/>
                <a:sym typeface="Calibri"/>
              </a:rPr>
              <a:t>zelf</a:t>
            </a:r>
            <a:r>
              <a:rPr lang="en-US" sz="1600" b="1" dirty="0">
                <a:solidFill>
                  <a:schemeClr val="dk1"/>
                </a:solidFill>
                <a:latin typeface="Calibri"/>
                <a:ea typeface="Calibri"/>
                <a:cs typeface="Calibri"/>
                <a:sym typeface="Calibri"/>
              </a:rPr>
              <a:t>-) </a:t>
            </a:r>
            <a:r>
              <a:rPr lang="en-US" sz="1600" b="1" dirty="0" err="1">
                <a:solidFill>
                  <a:schemeClr val="dk1"/>
                </a:solidFill>
                <a:latin typeface="Calibri"/>
                <a:ea typeface="Calibri"/>
                <a:cs typeface="Calibri"/>
                <a:sym typeface="Calibri"/>
              </a:rPr>
              <a:t>evaluatieworkshops</a:t>
            </a:r>
            <a:endParaRPr sz="2800" b="1" dirty="0"/>
          </a:p>
          <a:p>
            <a:pPr marL="285750" indent="-285750">
              <a:spcBef>
                <a:spcPts val="0"/>
              </a:spcBef>
              <a:spcAft>
                <a:spcPts val="0"/>
              </a:spcAft>
              <a:buClr>
                <a:schemeClr val="dk1"/>
              </a:buClr>
              <a:buSzPts val="1800"/>
              <a:buFont typeface="Calibri"/>
              <a:buChar char="-"/>
              <a:defRPr/>
            </a:pPr>
            <a:r>
              <a:rPr lang="en-US" sz="1600" b="0" dirty="0">
                <a:solidFill>
                  <a:schemeClr val="dk1"/>
                </a:solidFill>
                <a:latin typeface="Calibri"/>
                <a:cs typeface="Calibri"/>
                <a:sym typeface="Calibri"/>
              </a:rPr>
              <a:t>De </a:t>
            </a:r>
            <a:r>
              <a:rPr lang="en-US" sz="1600" b="0" dirty="0" err="1">
                <a:solidFill>
                  <a:schemeClr val="dk1"/>
                </a:solidFill>
                <a:latin typeface="Calibri"/>
                <a:cs typeface="Calibri"/>
                <a:sym typeface="Calibri"/>
              </a:rPr>
              <a:t>juiste</a:t>
            </a:r>
            <a:r>
              <a:rPr lang="en-US" sz="1600" b="0" dirty="0">
                <a:solidFill>
                  <a:schemeClr val="dk1"/>
                </a:solidFill>
                <a:latin typeface="Calibri"/>
                <a:cs typeface="Calibri"/>
                <a:sym typeface="Calibri"/>
              </a:rPr>
              <a:t> </a:t>
            </a:r>
            <a:r>
              <a:rPr lang="en-US" sz="1600" b="0" dirty="0" err="1">
                <a:solidFill>
                  <a:schemeClr val="dk1"/>
                </a:solidFill>
                <a:latin typeface="Calibri"/>
                <a:cs typeface="Calibri"/>
                <a:sym typeface="Calibri"/>
              </a:rPr>
              <a:t>mensen</a:t>
            </a:r>
            <a:r>
              <a:rPr lang="en-US" sz="1600" b="0" dirty="0">
                <a:solidFill>
                  <a:schemeClr val="dk1"/>
                </a:solidFill>
                <a:latin typeface="Calibri"/>
                <a:cs typeface="Calibri"/>
                <a:sym typeface="Calibri"/>
              </a:rPr>
              <a:t> </a:t>
            </a:r>
            <a:r>
              <a:rPr lang="en-US" sz="1600" b="0" dirty="0" err="1">
                <a:solidFill>
                  <a:schemeClr val="dk1"/>
                </a:solidFill>
                <a:latin typeface="Calibri"/>
                <a:cs typeface="Calibri"/>
                <a:sym typeface="Calibri"/>
              </a:rPr>
              <a:t>samenbrengen</a:t>
            </a:r>
            <a:r>
              <a:rPr lang="en-US" sz="1600" b="0" dirty="0">
                <a:solidFill>
                  <a:schemeClr val="dk1"/>
                </a:solidFill>
                <a:latin typeface="Calibri"/>
                <a:cs typeface="Calibri"/>
                <a:sym typeface="Calibri"/>
              </a:rPr>
              <a:t> </a:t>
            </a:r>
            <a:endParaRPr sz="1600" b="0" dirty="0">
              <a:solidFill>
                <a:schemeClr val="dk1"/>
              </a:solidFill>
              <a:latin typeface="Calibri"/>
              <a:cs typeface="Calibri"/>
            </a:endParaRPr>
          </a:p>
          <a:p>
            <a:pPr marL="285750" indent="-285750">
              <a:spcBef>
                <a:spcPts val="0"/>
              </a:spcBef>
              <a:spcAft>
                <a:spcPts val="0"/>
              </a:spcAft>
              <a:buClr>
                <a:schemeClr val="dk1"/>
              </a:buClr>
              <a:buSzPts val="1800"/>
              <a:buFont typeface="Calibri"/>
              <a:buChar char="-"/>
              <a:defRPr/>
            </a:pPr>
            <a:r>
              <a:rPr lang="en-US" sz="1600" b="0" dirty="0">
                <a:solidFill>
                  <a:schemeClr val="dk1"/>
                </a:solidFill>
                <a:latin typeface="Calibri"/>
                <a:cs typeface="Calibri"/>
                <a:sym typeface="Calibri"/>
              </a:rPr>
              <a:t>De </a:t>
            </a:r>
            <a:r>
              <a:rPr lang="en-US" sz="1600" b="0" dirty="0" err="1">
                <a:solidFill>
                  <a:schemeClr val="dk1"/>
                </a:solidFill>
                <a:latin typeface="Calibri"/>
                <a:cs typeface="Calibri"/>
                <a:sym typeface="Calibri"/>
              </a:rPr>
              <a:t>kennis</a:t>
            </a:r>
            <a:r>
              <a:rPr lang="en-US" sz="1600" b="0" dirty="0">
                <a:solidFill>
                  <a:schemeClr val="dk1"/>
                </a:solidFill>
                <a:latin typeface="Calibri"/>
                <a:cs typeface="Calibri"/>
                <a:sym typeface="Calibri"/>
              </a:rPr>
              <a:t> en </a:t>
            </a:r>
            <a:r>
              <a:rPr lang="en-US" sz="1600" b="0" dirty="0" err="1">
                <a:solidFill>
                  <a:schemeClr val="dk1"/>
                </a:solidFill>
                <a:latin typeface="Calibri"/>
                <a:cs typeface="Calibri"/>
                <a:sym typeface="Calibri"/>
              </a:rPr>
              <a:t>ervaring</a:t>
            </a:r>
            <a:r>
              <a:rPr lang="en-US" sz="1600" b="0" dirty="0">
                <a:solidFill>
                  <a:schemeClr val="dk1"/>
                </a:solidFill>
                <a:latin typeface="Calibri"/>
                <a:cs typeface="Calibri"/>
                <a:sym typeface="Calibri"/>
              </a:rPr>
              <a:t> van </a:t>
            </a:r>
            <a:r>
              <a:rPr lang="en-US" sz="1600" b="0" dirty="0" err="1">
                <a:solidFill>
                  <a:schemeClr val="dk1"/>
                </a:solidFill>
                <a:latin typeface="Calibri"/>
                <a:cs typeface="Calibri"/>
                <a:sym typeface="Calibri"/>
              </a:rPr>
              <a:t>mensen</a:t>
            </a:r>
            <a:r>
              <a:rPr lang="en-US" sz="1600" b="0" dirty="0">
                <a:solidFill>
                  <a:schemeClr val="dk1"/>
                </a:solidFill>
                <a:latin typeface="Calibri"/>
                <a:cs typeface="Calibri"/>
                <a:sym typeface="Calibri"/>
              </a:rPr>
              <a:t> </a:t>
            </a:r>
            <a:r>
              <a:rPr lang="en-US" sz="1600" b="0" dirty="0" err="1">
                <a:solidFill>
                  <a:schemeClr val="dk1"/>
                </a:solidFill>
                <a:latin typeface="Calibri"/>
                <a:cs typeface="Calibri"/>
                <a:sym typeface="Calibri"/>
              </a:rPr>
              <a:t>naar</a:t>
            </a:r>
            <a:r>
              <a:rPr lang="en-US" sz="1600" b="0" dirty="0">
                <a:solidFill>
                  <a:schemeClr val="dk1"/>
                </a:solidFill>
                <a:latin typeface="Calibri"/>
                <a:cs typeface="Calibri"/>
                <a:sym typeface="Calibri"/>
              </a:rPr>
              <a:t> </a:t>
            </a:r>
            <a:r>
              <a:rPr lang="en-US" sz="1600" b="0" dirty="0" err="1">
                <a:solidFill>
                  <a:schemeClr val="dk1"/>
                </a:solidFill>
                <a:latin typeface="Calibri"/>
                <a:cs typeface="Calibri"/>
                <a:sym typeface="Calibri"/>
              </a:rPr>
              <a:t>boven</a:t>
            </a:r>
            <a:r>
              <a:rPr lang="en-US" sz="1600" b="0" dirty="0">
                <a:solidFill>
                  <a:schemeClr val="dk1"/>
                </a:solidFill>
                <a:latin typeface="Calibri"/>
                <a:cs typeface="Calibri"/>
                <a:sym typeface="Calibri"/>
              </a:rPr>
              <a:t> </a:t>
            </a:r>
            <a:r>
              <a:rPr lang="en-US" sz="1600" b="0" dirty="0" err="1">
                <a:solidFill>
                  <a:schemeClr val="dk1"/>
                </a:solidFill>
                <a:latin typeface="Calibri"/>
                <a:cs typeface="Calibri"/>
                <a:sym typeface="Calibri"/>
              </a:rPr>
              <a:t>brengen</a:t>
            </a:r>
            <a:r>
              <a:rPr lang="en-US" sz="1600" b="0" dirty="0">
                <a:solidFill>
                  <a:schemeClr val="dk1"/>
                </a:solidFill>
                <a:latin typeface="Calibri"/>
                <a:cs typeface="Calibri"/>
                <a:sym typeface="Calibri"/>
              </a:rPr>
              <a:t> </a:t>
            </a:r>
            <a:endParaRPr sz="1600" b="0" dirty="0">
              <a:solidFill>
                <a:schemeClr val="dk1"/>
              </a:solidFill>
              <a:latin typeface="Calibri"/>
              <a:cs typeface="Calibri"/>
            </a:endParaRPr>
          </a:p>
          <a:p>
            <a:pPr marL="285750" indent="-285750">
              <a:spcBef>
                <a:spcPts val="0"/>
              </a:spcBef>
              <a:spcAft>
                <a:spcPts val="0"/>
              </a:spcAft>
              <a:buClr>
                <a:schemeClr val="dk1"/>
              </a:buClr>
              <a:buSzPts val="1800"/>
              <a:buFont typeface="Calibri"/>
              <a:buChar char="-"/>
              <a:defRPr/>
            </a:pPr>
            <a:r>
              <a:rPr lang="en-US" sz="1600" b="0" dirty="0" err="1">
                <a:solidFill>
                  <a:schemeClr val="dk1"/>
                </a:solidFill>
                <a:latin typeface="Calibri"/>
                <a:cs typeface="Calibri"/>
                <a:sym typeface="Calibri"/>
              </a:rPr>
              <a:t>Facilitatie</a:t>
            </a:r>
            <a:r>
              <a:rPr lang="en-US" sz="1600" b="0" dirty="0">
                <a:solidFill>
                  <a:schemeClr val="dk1"/>
                </a:solidFill>
                <a:latin typeface="Calibri"/>
                <a:cs typeface="Calibri"/>
                <a:sym typeface="Calibri"/>
              </a:rPr>
              <a:t> </a:t>
            </a:r>
            <a:r>
              <a:rPr lang="en-US" sz="1600" b="0" dirty="0" err="1">
                <a:solidFill>
                  <a:schemeClr val="dk1"/>
                </a:solidFill>
                <a:latin typeface="Calibri"/>
                <a:cs typeface="Calibri"/>
                <a:sym typeface="Calibri"/>
              </a:rPr>
              <a:t>vaardigheden</a:t>
            </a:r>
            <a:r>
              <a:rPr lang="en-US" sz="1600" b="0" dirty="0">
                <a:solidFill>
                  <a:schemeClr val="dk1"/>
                </a:solidFill>
                <a:latin typeface="Calibri"/>
                <a:cs typeface="Calibri"/>
                <a:sym typeface="Calibri"/>
              </a:rPr>
              <a:t> !</a:t>
            </a:r>
          </a:p>
          <a:p>
            <a:pPr marL="285750" indent="-285750">
              <a:spcBef>
                <a:spcPts val="0"/>
              </a:spcBef>
              <a:spcAft>
                <a:spcPts val="0"/>
              </a:spcAft>
              <a:buClr>
                <a:schemeClr val="dk1"/>
              </a:buClr>
              <a:buSzPts val="1800"/>
              <a:buFont typeface="Calibri"/>
              <a:buChar char="-"/>
              <a:defRPr/>
            </a:pPr>
            <a:endParaRPr lang="en-US" sz="1600" dirty="0">
              <a:solidFill>
                <a:schemeClr val="dk1"/>
              </a:solidFill>
              <a:latin typeface="Calibri"/>
              <a:cs typeface="Calibri"/>
              <a:sym typeface="Calibri"/>
            </a:endParaRPr>
          </a:p>
          <a:p>
            <a:pPr marL="0" indent="0">
              <a:spcBef>
                <a:spcPts val="0"/>
              </a:spcBef>
              <a:spcAft>
                <a:spcPts val="0"/>
              </a:spcAft>
              <a:buClr>
                <a:schemeClr val="dk1"/>
              </a:buClr>
              <a:buSzPts val="1800"/>
              <a:buNone/>
              <a:defRPr/>
            </a:pPr>
            <a:r>
              <a:rPr lang="en-US" sz="1600" b="1" dirty="0" err="1">
                <a:solidFill>
                  <a:schemeClr val="dk1"/>
                </a:solidFill>
                <a:latin typeface="Calibri"/>
                <a:cs typeface="Calibri"/>
                <a:sym typeface="Calibri"/>
              </a:rPr>
              <a:t>Ophalen</a:t>
            </a:r>
            <a:r>
              <a:rPr lang="en-US" sz="1600" b="1" dirty="0">
                <a:solidFill>
                  <a:schemeClr val="dk1"/>
                </a:solidFill>
                <a:latin typeface="Calibri"/>
                <a:cs typeface="Calibri"/>
                <a:sym typeface="Calibri"/>
              </a:rPr>
              <a:t> van </a:t>
            </a:r>
            <a:r>
              <a:rPr lang="en-US" sz="1600" b="1" dirty="0" err="1">
                <a:solidFill>
                  <a:schemeClr val="dk1"/>
                </a:solidFill>
                <a:latin typeface="Calibri"/>
                <a:cs typeface="Calibri"/>
                <a:sym typeface="Calibri"/>
              </a:rPr>
              <a:t>verhalen</a:t>
            </a:r>
            <a:endParaRPr sz="1600" b="1" dirty="0">
              <a:solidFill>
                <a:schemeClr val="dk1"/>
              </a:solidFill>
              <a:latin typeface="Calibri"/>
              <a:cs typeface="Calibri"/>
            </a:endParaRPr>
          </a:p>
          <a:p>
            <a:pPr marL="285750" marR="0" lvl="0" indent="-285750" algn="l" defTabSz="457200" rtl="0" eaLnBrk="1" fontAlgn="auto" latinLnBrk="0" hangingPunct="1">
              <a:lnSpc>
                <a:spcPct val="100000"/>
              </a:lnSpc>
              <a:spcBef>
                <a:spcPts val="0"/>
              </a:spcBef>
              <a:spcAft>
                <a:spcPts val="0"/>
              </a:spcAft>
              <a:buClr>
                <a:prstClr val="black"/>
              </a:buClr>
              <a:buSzPts val="1800"/>
              <a:buFont typeface="Calibri"/>
              <a:buChar char="-"/>
              <a:tabLst/>
              <a:defRPr/>
            </a:pPr>
            <a:r>
              <a:rPr kumimoji="0" lang="en-US" sz="1600" b="0" i="0" u="none" strike="noStrike" kern="1200" cap="none" spc="0" normalizeH="0" baseline="0" noProof="0" dirty="0">
                <a:ln>
                  <a:noFill/>
                </a:ln>
                <a:solidFill>
                  <a:prstClr val="black"/>
                </a:solidFill>
                <a:effectLst/>
                <a:uLnTx/>
                <a:uFillTx/>
                <a:latin typeface="Calibri"/>
                <a:ea typeface="+mn-ea"/>
                <a:cs typeface="Calibri"/>
                <a:sym typeface="Calibri"/>
              </a:rPr>
              <a:t>Kleine(re) sample</a:t>
            </a:r>
          </a:p>
          <a:p>
            <a:pPr marL="285750" marR="0" lvl="0" indent="-285750" algn="l" defTabSz="457200" rtl="0" eaLnBrk="1" fontAlgn="auto" latinLnBrk="0" hangingPunct="1">
              <a:lnSpc>
                <a:spcPct val="100000"/>
              </a:lnSpc>
              <a:spcBef>
                <a:spcPts val="0"/>
              </a:spcBef>
              <a:spcAft>
                <a:spcPts val="0"/>
              </a:spcAft>
              <a:buClr>
                <a:prstClr val="black"/>
              </a:buClr>
              <a:buSzPts val="1800"/>
              <a:buFont typeface="Calibri"/>
              <a:buChar char="-"/>
              <a:tabLst/>
              <a:defRPr/>
            </a:pPr>
            <a:r>
              <a:rPr lang="en-US" sz="1600" dirty="0" err="1">
                <a:solidFill>
                  <a:prstClr val="black"/>
                </a:solidFill>
                <a:latin typeface="Calibri"/>
                <a:cs typeface="Calibri"/>
                <a:sym typeface="Calibri"/>
              </a:rPr>
              <a:t>Identificeren</a:t>
            </a:r>
            <a:r>
              <a:rPr lang="en-US" sz="1600" dirty="0">
                <a:solidFill>
                  <a:prstClr val="black"/>
                </a:solidFill>
                <a:latin typeface="Calibri"/>
                <a:cs typeface="Calibri"/>
                <a:sym typeface="Calibri"/>
              </a:rPr>
              <a:t> van thema’s</a:t>
            </a:r>
          </a:p>
          <a:p>
            <a:pPr marL="285750" marR="0" lvl="0" indent="-285750" algn="l" defTabSz="457200" rtl="0" eaLnBrk="1" fontAlgn="auto" latinLnBrk="0" hangingPunct="1">
              <a:lnSpc>
                <a:spcPct val="100000"/>
              </a:lnSpc>
              <a:spcBef>
                <a:spcPts val="0"/>
              </a:spcBef>
              <a:spcAft>
                <a:spcPts val="0"/>
              </a:spcAft>
              <a:buClr>
                <a:prstClr val="black"/>
              </a:buClr>
              <a:buSzPts val="1800"/>
              <a:buFont typeface="Calibri"/>
              <a:buChar char="-"/>
              <a:tabLst/>
              <a:defRPr/>
            </a:pPr>
            <a:r>
              <a:rPr lang="en-US" sz="1600" dirty="0" err="1">
                <a:solidFill>
                  <a:prstClr val="black"/>
                </a:solidFill>
                <a:latin typeface="Calibri"/>
                <a:cs typeface="Calibri"/>
                <a:sym typeface="Calibri"/>
              </a:rPr>
              <a:t>Zorgen</a:t>
            </a:r>
            <a:r>
              <a:rPr lang="en-US" sz="1600" dirty="0">
                <a:solidFill>
                  <a:prstClr val="black"/>
                </a:solidFill>
                <a:latin typeface="Calibri"/>
                <a:cs typeface="Calibri"/>
                <a:sym typeface="Calibri"/>
              </a:rPr>
              <a:t> </a:t>
            </a:r>
            <a:r>
              <a:rPr lang="en-US" sz="1600" dirty="0" err="1">
                <a:solidFill>
                  <a:prstClr val="black"/>
                </a:solidFill>
                <a:latin typeface="Calibri"/>
                <a:cs typeface="Calibri"/>
                <a:sym typeface="Calibri"/>
              </a:rPr>
              <a:t>voor</a:t>
            </a:r>
            <a:r>
              <a:rPr lang="en-US" sz="1600" dirty="0">
                <a:solidFill>
                  <a:prstClr val="black"/>
                </a:solidFill>
                <a:latin typeface="Calibri"/>
                <a:cs typeface="Calibri"/>
                <a:sym typeface="Calibri"/>
              </a:rPr>
              <a:t> </a:t>
            </a:r>
            <a:r>
              <a:rPr lang="en-US" sz="1600" dirty="0" err="1">
                <a:solidFill>
                  <a:prstClr val="black"/>
                </a:solidFill>
                <a:latin typeface="Calibri"/>
                <a:cs typeface="Calibri"/>
                <a:sym typeface="Calibri"/>
              </a:rPr>
              <a:t>structuur</a:t>
            </a:r>
            <a:endParaRPr kumimoji="0" lang="en-US" sz="1600" b="0" i="0" u="none" strike="noStrike" kern="1200" cap="none" spc="0" normalizeH="0" baseline="0" noProof="0" dirty="0">
              <a:ln>
                <a:noFill/>
              </a:ln>
              <a:solidFill>
                <a:prstClr val="black"/>
              </a:solidFill>
              <a:effectLst/>
              <a:uLnTx/>
              <a:uFillTx/>
              <a:latin typeface="Calibri"/>
              <a:ea typeface="+mn-ea"/>
              <a:cs typeface="Calibri"/>
            </a:endParaRPr>
          </a:p>
          <a:p>
            <a:pPr marL="0" indent="0">
              <a:spcBef>
                <a:spcPts val="0"/>
              </a:spcBef>
              <a:buNone/>
              <a:defRPr/>
            </a:pPr>
            <a:endParaRPr sz="1600" dirty="0">
              <a:solidFill>
                <a:schemeClr val="dk1"/>
              </a:solidFill>
              <a:latin typeface="Calibri"/>
              <a:ea typeface="Calibri"/>
              <a:cs typeface="Calibri"/>
              <a:sym typeface="Calibri"/>
            </a:endParaRPr>
          </a:p>
          <a:p>
            <a:pPr marL="0" indent="0">
              <a:spcBef>
                <a:spcPts val="0"/>
              </a:spcBef>
              <a:spcAft>
                <a:spcPts val="0"/>
              </a:spcAft>
              <a:buFontTx/>
              <a:buNone/>
              <a:defRPr/>
            </a:pPr>
            <a:endParaRPr sz="1600" dirty="0">
              <a:solidFill>
                <a:schemeClr val="dk1"/>
              </a:solidFill>
              <a:latin typeface="Calibri"/>
              <a:ea typeface="Calibri"/>
              <a:cs typeface="Calibri"/>
              <a:sym typeface="Calibri"/>
            </a:endParaRPr>
          </a:p>
        </p:txBody>
      </p:sp>
      <p:sp>
        <p:nvSpPr>
          <p:cNvPr id="5" name="Google Shape;512;p14">
            <a:extLst>
              <a:ext uri="{FF2B5EF4-FFF2-40B4-BE49-F238E27FC236}">
                <a16:creationId xmlns:a16="http://schemas.microsoft.com/office/drawing/2014/main" id="{F5D09DA2-8DEF-0416-DB9F-6972E8869299}"/>
              </a:ext>
            </a:extLst>
          </p:cNvPr>
          <p:cNvSpPr/>
          <p:nvPr/>
        </p:nvSpPr>
        <p:spPr>
          <a:xfrm>
            <a:off x="5264150" y="1125538"/>
            <a:ext cx="3429000" cy="5016718"/>
          </a:xfrm>
          <a:prstGeom prst="rect">
            <a:avLst/>
          </a:prstGeom>
          <a:noFill/>
          <a:ln>
            <a:noFill/>
          </a:ln>
        </p:spPr>
        <p:txBody>
          <a:bodyPr spcFirstLastPara="1" lIns="91425" tIns="45700" rIns="91425" bIns="45700">
            <a:spAutoFit/>
          </a:bodyPr>
          <a:lstStyle/>
          <a:p>
            <a:pPr>
              <a:spcBef>
                <a:spcPts val="0"/>
              </a:spcBef>
              <a:spcAft>
                <a:spcPts val="0"/>
              </a:spcAft>
              <a:defRPr/>
            </a:pPr>
            <a:r>
              <a:rPr lang="en-US" sz="1600" b="1" dirty="0">
                <a:solidFill>
                  <a:schemeClr val="dk1"/>
                </a:solidFill>
                <a:latin typeface="Calibri"/>
                <a:ea typeface="Calibri"/>
                <a:cs typeface="Calibri"/>
                <a:sym typeface="Calibri"/>
              </a:rPr>
              <a:t>Surveys </a:t>
            </a:r>
            <a:r>
              <a:rPr lang="en-US" sz="1600" dirty="0">
                <a:solidFill>
                  <a:schemeClr val="dk1"/>
                </a:solidFill>
                <a:latin typeface="Calibri"/>
                <a:ea typeface="Calibri"/>
                <a:cs typeface="Calibri"/>
                <a:sym typeface="Calibri"/>
              </a:rPr>
              <a:t> </a:t>
            </a:r>
            <a:endParaRPr sz="1600" dirty="0"/>
          </a:p>
          <a:p>
            <a:pPr marL="285750" indent="-285750">
              <a:spcBef>
                <a:spcPts val="0"/>
              </a:spcBef>
              <a:spcAft>
                <a:spcPts val="0"/>
              </a:spcAft>
              <a:buClr>
                <a:schemeClr val="dk1"/>
              </a:buClr>
              <a:buSzPts val="1800"/>
              <a:buFont typeface="Calibri"/>
              <a:buChar char="-"/>
              <a:defRPr/>
            </a:pPr>
            <a:r>
              <a:rPr lang="en-US" sz="1600" dirty="0" err="1">
                <a:solidFill>
                  <a:schemeClr val="dk1"/>
                </a:solidFill>
                <a:latin typeface="Calibri"/>
                <a:ea typeface="Calibri"/>
                <a:cs typeface="Calibri"/>
                <a:sym typeface="Calibri"/>
              </a:rPr>
              <a:t>Efficiënt</a:t>
            </a:r>
            <a:r>
              <a:rPr lang="en-US" sz="1600" dirty="0">
                <a:solidFill>
                  <a:schemeClr val="dk1"/>
                </a:solidFill>
                <a:latin typeface="Calibri"/>
                <a:ea typeface="Calibri"/>
                <a:cs typeface="Calibri"/>
                <a:sym typeface="Calibri"/>
              </a:rPr>
              <a:t> - </a:t>
            </a:r>
            <a:r>
              <a:rPr lang="en-US" sz="1600" dirty="0" err="1">
                <a:solidFill>
                  <a:schemeClr val="dk1"/>
                </a:solidFill>
                <a:latin typeface="Calibri"/>
                <a:ea typeface="Calibri"/>
                <a:cs typeface="Calibri"/>
                <a:sym typeface="Calibri"/>
              </a:rPr>
              <a:t>Makkelijk</a:t>
            </a:r>
            <a:r>
              <a:rPr lang="en-US" sz="1600" dirty="0">
                <a:solidFill>
                  <a:schemeClr val="dk1"/>
                </a:solidFill>
                <a:latin typeface="Calibri"/>
                <a:ea typeface="Calibri"/>
                <a:cs typeface="Calibri"/>
                <a:sym typeface="Calibri"/>
              </a:rPr>
              <a:t> </a:t>
            </a:r>
            <a:r>
              <a:rPr lang="en-US" sz="1600" dirty="0" err="1">
                <a:solidFill>
                  <a:schemeClr val="dk1"/>
                </a:solidFill>
                <a:latin typeface="Calibri"/>
                <a:ea typeface="Calibri"/>
                <a:cs typeface="Calibri"/>
                <a:sym typeface="Calibri"/>
              </a:rPr>
              <a:t>te</a:t>
            </a:r>
            <a:r>
              <a:rPr lang="en-US" sz="1600" dirty="0">
                <a:solidFill>
                  <a:schemeClr val="dk1"/>
                </a:solidFill>
                <a:latin typeface="Calibri"/>
                <a:ea typeface="Calibri"/>
                <a:cs typeface="Calibri"/>
                <a:sym typeface="Calibri"/>
              </a:rPr>
              <a:t> </a:t>
            </a:r>
            <a:r>
              <a:rPr lang="en-US" sz="1600" dirty="0" err="1">
                <a:solidFill>
                  <a:schemeClr val="dk1"/>
                </a:solidFill>
                <a:latin typeface="Calibri"/>
                <a:ea typeface="Calibri"/>
                <a:cs typeface="Calibri"/>
                <a:sym typeface="Calibri"/>
              </a:rPr>
              <a:t>organiseren</a:t>
            </a:r>
            <a:r>
              <a:rPr lang="en-US" sz="1600" dirty="0">
                <a:solidFill>
                  <a:schemeClr val="dk1"/>
                </a:solidFill>
                <a:latin typeface="Calibri"/>
                <a:ea typeface="Calibri"/>
                <a:cs typeface="Calibri"/>
                <a:sym typeface="Calibri"/>
              </a:rPr>
              <a:t> </a:t>
            </a:r>
            <a:endParaRPr sz="1600" dirty="0"/>
          </a:p>
          <a:p>
            <a:pPr marL="285750" indent="-285750">
              <a:spcBef>
                <a:spcPts val="0"/>
              </a:spcBef>
              <a:spcAft>
                <a:spcPts val="0"/>
              </a:spcAft>
              <a:buClr>
                <a:schemeClr val="dk1"/>
              </a:buClr>
              <a:buSzPts val="1800"/>
              <a:buFont typeface="Calibri"/>
              <a:buChar char="-"/>
              <a:defRPr/>
            </a:pPr>
            <a:r>
              <a:rPr lang="en-US" sz="1600" dirty="0">
                <a:solidFill>
                  <a:schemeClr val="dk1"/>
                </a:solidFill>
                <a:latin typeface="Calibri"/>
                <a:ea typeface="Calibri"/>
                <a:cs typeface="Calibri"/>
                <a:sym typeface="Calibri"/>
              </a:rPr>
              <a:t>Phone apps, </a:t>
            </a:r>
            <a:r>
              <a:rPr lang="en-US" sz="1600" dirty="0" err="1">
                <a:solidFill>
                  <a:schemeClr val="dk1"/>
                </a:solidFill>
                <a:latin typeface="Calibri"/>
                <a:ea typeface="Calibri"/>
                <a:cs typeface="Calibri"/>
                <a:sym typeface="Calibri"/>
              </a:rPr>
              <a:t>sms</a:t>
            </a:r>
            <a:r>
              <a:rPr lang="en-US" sz="1600" dirty="0">
                <a:solidFill>
                  <a:schemeClr val="dk1"/>
                </a:solidFill>
                <a:latin typeface="Calibri"/>
                <a:ea typeface="Calibri"/>
                <a:cs typeface="Calibri"/>
                <a:sym typeface="Calibri"/>
              </a:rPr>
              <a:t> surveys, online, …</a:t>
            </a:r>
            <a:endParaRPr sz="1600" dirty="0"/>
          </a:p>
          <a:p>
            <a:pPr marL="285750" indent="-171450">
              <a:spcBef>
                <a:spcPts val="0"/>
              </a:spcBef>
              <a:spcAft>
                <a:spcPts val="0"/>
              </a:spcAft>
              <a:buClr>
                <a:schemeClr val="dk1"/>
              </a:buClr>
              <a:buSzPts val="1800"/>
              <a:buFont typeface="Calibri"/>
              <a:buNone/>
              <a:defRPr/>
            </a:pPr>
            <a:endParaRPr sz="1600" dirty="0">
              <a:solidFill>
                <a:schemeClr val="dk1"/>
              </a:solidFill>
              <a:latin typeface="Calibri"/>
              <a:ea typeface="Calibri"/>
              <a:cs typeface="Calibri"/>
              <a:sym typeface="Calibri"/>
            </a:endParaRPr>
          </a:p>
          <a:p>
            <a:pPr>
              <a:spcBef>
                <a:spcPts val="0"/>
              </a:spcBef>
              <a:spcAft>
                <a:spcPts val="0"/>
              </a:spcAft>
              <a:defRPr/>
            </a:pPr>
            <a:r>
              <a:rPr lang="en-US" sz="1600" b="1" dirty="0" err="1">
                <a:solidFill>
                  <a:schemeClr val="dk1"/>
                </a:solidFill>
                <a:latin typeface="Calibri"/>
                <a:ea typeface="Calibri"/>
                <a:cs typeface="Calibri"/>
                <a:sym typeface="Calibri"/>
              </a:rPr>
              <a:t>Individuele</a:t>
            </a:r>
            <a:r>
              <a:rPr lang="en-US" sz="1600" b="1" dirty="0">
                <a:solidFill>
                  <a:schemeClr val="dk1"/>
                </a:solidFill>
                <a:latin typeface="Calibri"/>
                <a:ea typeface="Calibri"/>
                <a:cs typeface="Calibri"/>
                <a:sym typeface="Calibri"/>
              </a:rPr>
              <a:t> interviews </a:t>
            </a:r>
            <a:endParaRPr sz="1600" dirty="0"/>
          </a:p>
          <a:p>
            <a:pPr marL="285750" indent="-285750">
              <a:spcBef>
                <a:spcPts val="0"/>
              </a:spcBef>
              <a:spcAft>
                <a:spcPts val="0"/>
              </a:spcAft>
              <a:buClr>
                <a:schemeClr val="dk1"/>
              </a:buClr>
              <a:buSzPts val="1800"/>
              <a:buFont typeface="Calibri"/>
              <a:buChar char="-"/>
              <a:defRPr/>
            </a:pPr>
            <a:r>
              <a:rPr lang="en-US" sz="1600" dirty="0">
                <a:solidFill>
                  <a:schemeClr val="dk1"/>
                </a:solidFill>
                <a:latin typeface="Calibri"/>
                <a:ea typeface="Calibri"/>
                <a:cs typeface="Calibri"/>
                <a:sym typeface="Calibri"/>
              </a:rPr>
              <a:t>Kleine(re) sample </a:t>
            </a:r>
            <a:endParaRPr sz="1600" dirty="0"/>
          </a:p>
          <a:p>
            <a:pPr marL="285750" indent="-285750">
              <a:spcBef>
                <a:spcPts val="0"/>
              </a:spcBef>
              <a:spcAft>
                <a:spcPts val="0"/>
              </a:spcAft>
              <a:buClr>
                <a:schemeClr val="dk1"/>
              </a:buClr>
              <a:buSzPts val="1800"/>
              <a:buFont typeface="Calibri"/>
              <a:buChar char="-"/>
              <a:defRPr/>
            </a:pPr>
            <a:r>
              <a:rPr lang="en-US" sz="1600" dirty="0" err="1">
                <a:solidFill>
                  <a:schemeClr val="dk1"/>
                </a:solidFill>
                <a:latin typeface="Calibri"/>
                <a:ea typeface="Calibri"/>
                <a:cs typeface="Calibri"/>
                <a:sym typeface="Calibri"/>
              </a:rPr>
              <a:t>Diepgang</a:t>
            </a:r>
            <a:endParaRPr lang="en-US" sz="1600" dirty="0">
              <a:solidFill>
                <a:schemeClr val="dk1"/>
              </a:solidFill>
              <a:latin typeface="Calibri"/>
              <a:ea typeface="Calibri"/>
              <a:cs typeface="Calibri"/>
              <a:sym typeface="Calibri"/>
            </a:endParaRPr>
          </a:p>
          <a:p>
            <a:pPr marL="285750" indent="-285750">
              <a:spcBef>
                <a:spcPts val="0"/>
              </a:spcBef>
              <a:spcAft>
                <a:spcPts val="0"/>
              </a:spcAft>
              <a:buClr>
                <a:schemeClr val="dk1"/>
              </a:buClr>
              <a:buSzPts val="1800"/>
              <a:buFont typeface="Calibri"/>
              <a:buChar char="-"/>
              <a:defRPr/>
            </a:pPr>
            <a:r>
              <a:rPr lang="en-US" sz="1600" dirty="0" err="1">
                <a:solidFill>
                  <a:schemeClr val="dk1"/>
                </a:solidFill>
                <a:latin typeface="Calibri"/>
                <a:ea typeface="Calibri"/>
                <a:cs typeface="Calibri"/>
                <a:sym typeface="Calibri"/>
              </a:rPr>
              <a:t>Interviewskills</a:t>
            </a:r>
            <a:r>
              <a:rPr lang="en-US" sz="1600" dirty="0">
                <a:solidFill>
                  <a:schemeClr val="dk1"/>
                </a:solidFill>
                <a:latin typeface="Calibri"/>
                <a:ea typeface="Calibri"/>
                <a:cs typeface="Calibri"/>
                <a:sym typeface="Calibri"/>
              </a:rPr>
              <a:t> !</a:t>
            </a:r>
            <a:endParaRPr sz="1600" dirty="0">
              <a:solidFill>
                <a:schemeClr val="dk1"/>
              </a:solidFill>
              <a:latin typeface="Calibri"/>
              <a:ea typeface="Calibri"/>
              <a:cs typeface="Calibri"/>
              <a:sym typeface="Calibri"/>
            </a:endParaRPr>
          </a:p>
          <a:p>
            <a:pPr marL="285750" indent="-171450">
              <a:spcBef>
                <a:spcPts val="0"/>
              </a:spcBef>
              <a:spcAft>
                <a:spcPts val="0"/>
              </a:spcAft>
              <a:buClr>
                <a:schemeClr val="dk1"/>
              </a:buClr>
              <a:buSzPts val="1800"/>
              <a:buFont typeface="Calibri"/>
              <a:buNone/>
              <a:defRPr/>
            </a:pPr>
            <a:endParaRPr sz="1600" dirty="0">
              <a:solidFill>
                <a:schemeClr val="dk1"/>
              </a:solidFill>
              <a:latin typeface="Calibri"/>
              <a:ea typeface="Calibri"/>
              <a:cs typeface="Calibri"/>
              <a:sym typeface="Calibri"/>
            </a:endParaRPr>
          </a:p>
          <a:p>
            <a:pPr>
              <a:spcBef>
                <a:spcPts val="0"/>
              </a:spcBef>
              <a:spcAft>
                <a:spcPts val="0"/>
              </a:spcAft>
              <a:defRPr/>
            </a:pPr>
            <a:r>
              <a:rPr lang="nl-BE" sz="1600" b="1" dirty="0">
                <a:solidFill>
                  <a:schemeClr val="dk1"/>
                </a:solidFill>
                <a:latin typeface="Calibri"/>
                <a:cs typeface="Calibri"/>
                <a:sym typeface="Calibri"/>
              </a:rPr>
              <a:t>Focusgroepen</a:t>
            </a:r>
            <a:endParaRPr sz="1600" dirty="0"/>
          </a:p>
          <a:p>
            <a:pPr marL="285750" indent="-285750">
              <a:spcBef>
                <a:spcPts val="0"/>
              </a:spcBef>
              <a:spcAft>
                <a:spcPts val="0"/>
              </a:spcAft>
              <a:buClr>
                <a:schemeClr val="dk1"/>
              </a:buClr>
              <a:buSzPts val="1800"/>
              <a:buFont typeface="Calibri"/>
              <a:buChar char="-"/>
              <a:defRPr/>
            </a:pPr>
            <a:r>
              <a:rPr lang="en-US" sz="1600" dirty="0" err="1">
                <a:solidFill>
                  <a:schemeClr val="dk1"/>
                </a:solidFill>
                <a:latin typeface="Calibri"/>
                <a:ea typeface="Calibri"/>
                <a:cs typeface="Calibri"/>
                <a:sym typeface="Calibri"/>
              </a:rPr>
              <a:t>Groepsinteractie</a:t>
            </a:r>
            <a:r>
              <a:rPr lang="en-US" sz="1600" dirty="0">
                <a:solidFill>
                  <a:schemeClr val="dk1"/>
                </a:solidFill>
                <a:latin typeface="Calibri"/>
                <a:ea typeface="Calibri"/>
                <a:cs typeface="Calibri"/>
                <a:sym typeface="Calibri"/>
              </a:rPr>
              <a:t> </a:t>
            </a:r>
            <a:endParaRPr sz="1600" dirty="0"/>
          </a:p>
          <a:p>
            <a:pPr marL="285750" indent="-285750">
              <a:spcBef>
                <a:spcPts val="0"/>
              </a:spcBef>
              <a:spcAft>
                <a:spcPts val="0"/>
              </a:spcAft>
              <a:buClr>
                <a:schemeClr val="dk1"/>
              </a:buClr>
              <a:buSzPts val="1800"/>
              <a:buFont typeface="Calibri"/>
              <a:buChar char="-"/>
              <a:defRPr/>
            </a:pPr>
            <a:r>
              <a:rPr lang="en-US" sz="1600" dirty="0" err="1">
                <a:solidFill>
                  <a:schemeClr val="dk1"/>
                </a:solidFill>
                <a:latin typeface="Calibri"/>
                <a:ea typeface="Calibri"/>
                <a:cs typeface="Calibri"/>
                <a:sym typeface="Calibri"/>
              </a:rPr>
              <a:t>Genuanceerder</a:t>
            </a:r>
            <a:r>
              <a:rPr lang="en-US" sz="1600" dirty="0">
                <a:solidFill>
                  <a:schemeClr val="dk1"/>
                </a:solidFill>
                <a:latin typeface="Calibri"/>
                <a:ea typeface="Calibri"/>
                <a:cs typeface="Calibri"/>
                <a:sym typeface="Calibri"/>
              </a:rPr>
              <a:t> </a:t>
            </a:r>
            <a:r>
              <a:rPr lang="en-US" sz="1600" dirty="0" err="1">
                <a:solidFill>
                  <a:schemeClr val="dk1"/>
                </a:solidFill>
                <a:latin typeface="Calibri"/>
                <a:ea typeface="Calibri"/>
                <a:cs typeface="Calibri"/>
                <a:sym typeface="Calibri"/>
              </a:rPr>
              <a:t>beeld</a:t>
            </a:r>
            <a:r>
              <a:rPr lang="en-US" sz="1600" dirty="0">
                <a:solidFill>
                  <a:schemeClr val="dk1"/>
                </a:solidFill>
                <a:latin typeface="Calibri"/>
                <a:ea typeface="Calibri"/>
                <a:cs typeface="Calibri"/>
                <a:sym typeface="Calibri"/>
              </a:rPr>
              <a:t> </a:t>
            </a:r>
            <a:endParaRPr sz="1600" dirty="0"/>
          </a:p>
          <a:p>
            <a:pPr marL="285750" indent="-285750">
              <a:spcBef>
                <a:spcPts val="0"/>
              </a:spcBef>
              <a:spcAft>
                <a:spcPts val="0"/>
              </a:spcAft>
              <a:buClr>
                <a:schemeClr val="dk1"/>
              </a:buClr>
              <a:buSzPts val="1800"/>
              <a:buFont typeface="Calibri"/>
              <a:buChar char="-"/>
              <a:defRPr/>
            </a:pPr>
            <a:r>
              <a:rPr lang="en-US" sz="1600" dirty="0">
                <a:solidFill>
                  <a:schemeClr val="dk1"/>
                </a:solidFill>
                <a:latin typeface="Calibri"/>
                <a:ea typeface="Calibri"/>
                <a:cs typeface="Calibri"/>
                <a:sym typeface="Calibri"/>
              </a:rPr>
              <a:t>Extra </a:t>
            </a:r>
            <a:r>
              <a:rPr lang="en-US" sz="1600" dirty="0" err="1">
                <a:solidFill>
                  <a:schemeClr val="dk1"/>
                </a:solidFill>
                <a:latin typeface="Calibri"/>
                <a:ea typeface="Calibri"/>
                <a:cs typeface="Calibri"/>
                <a:sym typeface="Calibri"/>
              </a:rPr>
              <a:t>validering</a:t>
            </a:r>
            <a:endParaRPr lang="en-US" sz="1600" dirty="0">
              <a:solidFill>
                <a:schemeClr val="dk1"/>
              </a:solidFill>
              <a:latin typeface="Calibri"/>
              <a:ea typeface="Calibri"/>
              <a:cs typeface="Calibri"/>
              <a:sym typeface="Calibri"/>
            </a:endParaRPr>
          </a:p>
          <a:p>
            <a:pPr marL="285750" indent="-285750">
              <a:spcBef>
                <a:spcPts val="0"/>
              </a:spcBef>
              <a:spcAft>
                <a:spcPts val="0"/>
              </a:spcAft>
              <a:buClr>
                <a:schemeClr val="dk1"/>
              </a:buClr>
              <a:buSzPts val="1800"/>
              <a:buFont typeface="Calibri"/>
              <a:buChar char="-"/>
              <a:defRPr/>
            </a:pPr>
            <a:r>
              <a:rPr lang="en-US" sz="1600" dirty="0" err="1">
                <a:solidFill>
                  <a:schemeClr val="dk1"/>
                </a:solidFill>
                <a:latin typeface="Calibri"/>
                <a:ea typeface="Calibri"/>
                <a:cs typeface="Calibri"/>
                <a:sym typeface="Calibri"/>
              </a:rPr>
              <a:t>Heldere</a:t>
            </a:r>
            <a:r>
              <a:rPr lang="en-US" sz="1600" dirty="0">
                <a:solidFill>
                  <a:schemeClr val="dk1"/>
                </a:solidFill>
                <a:latin typeface="Calibri"/>
                <a:ea typeface="Calibri"/>
                <a:cs typeface="Calibri"/>
                <a:sym typeface="Calibri"/>
              </a:rPr>
              <a:t> </a:t>
            </a:r>
            <a:r>
              <a:rPr lang="en-US" sz="1600" dirty="0" err="1">
                <a:solidFill>
                  <a:schemeClr val="dk1"/>
                </a:solidFill>
                <a:latin typeface="Calibri"/>
                <a:ea typeface="Calibri"/>
                <a:cs typeface="Calibri"/>
                <a:sym typeface="Calibri"/>
              </a:rPr>
              <a:t>discussiethema’s</a:t>
            </a:r>
            <a:r>
              <a:rPr lang="en-US" sz="1600" dirty="0">
                <a:solidFill>
                  <a:schemeClr val="dk1"/>
                </a:solidFill>
                <a:latin typeface="Calibri"/>
                <a:ea typeface="Calibri"/>
                <a:cs typeface="Calibri"/>
                <a:sym typeface="Calibri"/>
              </a:rPr>
              <a:t> en </a:t>
            </a:r>
            <a:r>
              <a:rPr lang="en-US" sz="1600" dirty="0" err="1">
                <a:solidFill>
                  <a:schemeClr val="dk1"/>
                </a:solidFill>
                <a:latin typeface="Calibri"/>
                <a:ea typeface="Calibri"/>
                <a:cs typeface="Calibri"/>
                <a:sym typeface="Calibri"/>
              </a:rPr>
              <a:t>verder</a:t>
            </a:r>
            <a:r>
              <a:rPr lang="en-US" sz="1600" dirty="0">
                <a:solidFill>
                  <a:schemeClr val="dk1"/>
                </a:solidFill>
                <a:latin typeface="Calibri"/>
                <a:ea typeface="Calibri"/>
                <a:cs typeface="Calibri"/>
                <a:sym typeface="Calibri"/>
              </a:rPr>
              <a:t> </a:t>
            </a:r>
            <a:r>
              <a:rPr lang="en-US" sz="1600" dirty="0" err="1">
                <a:solidFill>
                  <a:schemeClr val="dk1"/>
                </a:solidFill>
                <a:latin typeface="Calibri"/>
                <a:ea typeface="Calibri"/>
                <a:cs typeface="Calibri"/>
                <a:sym typeface="Calibri"/>
              </a:rPr>
              <a:t>doen</a:t>
            </a:r>
            <a:r>
              <a:rPr lang="en-US" sz="1600" dirty="0">
                <a:solidFill>
                  <a:schemeClr val="dk1"/>
                </a:solidFill>
                <a:latin typeface="Calibri"/>
                <a:ea typeface="Calibri"/>
                <a:cs typeface="Calibri"/>
                <a:sym typeface="Calibri"/>
              </a:rPr>
              <a:t> tot je </a:t>
            </a:r>
            <a:r>
              <a:rPr lang="en-US" sz="1600" dirty="0" err="1">
                <a:solidFill>
                  <a:schemeClr val="dk1"/>
                </a:solidFill>
                <a:latin typeface="Calibri"/>
                <a:ea typeface="Calibri"/>
                <a:cs typeface="Calibri"/>
                <a:sym typeface="Calibri"/>
              </a:rPr>
              <a:t>niets</a:t>
            </a:r>
            <a:r>
              <a:rPr lang="en-US" sz="1600" dirty="0">
                <a:solidFill>
                  <a:schemeClr val="dk1"/>
                </a:solidFill>
                <a:latin typeface="Calibri"/>
                <a:ea typeface="Calibri"/>
                <a:cs typeface="Calibri"/>
                <a:sym typeface="Calibri"/>
              </a:rPr>
              <a:t> </a:t>
            </a:r>
            <a:r>
              <a:rPr lang="en-US" sz="1600" dirty="0" err="1">
                <a:solidFill>
                  <a:schemeClr val="dk1"/>
                </a:solidFill>
                <a:latin typeface="Calibri"/>
                <a:ea typeface="Calibri"/>
                <a:cs typeface="Calibri"/>
                <a:sym typeface="Calibri"/>
              </a:rPr>
              <a:t>nieuws</a:t>
            </a:r>
            <a:r>
              <a:rPr lang="en-US" sz="1600" dirty="0">
                <a:solidFill>
                  <a:schemeClr val="dk1"/>
                </a:solidFill>
                <a:latin typeface="Calibri"/>
                <a:ea typeface="Calibri"/>
                <a:cs typeface="Calibri"/>
                <a:sym typeface="Calibri"/>
              </a:rPr>
              <a:t> </a:t>
            </a:r>
            <a:r>
              <a:rPr lang="en-US" sz="1600" dirty="0" err="1">
                <a:solidFill>
                  <a:schemeClr val="dk1"/>
                </a:solidFill>
                <a:latin typeface="Calibri"/>
                <a:ea typeface="Calibri"/>
                <a:cs typeface="Calibri"/>
                <a:sym typeface="Calibri"/>
              </a:rPr>
              <a:t>meer</a:t>
            </a:r>
            <a:r>
              <a:rPr lang="en-US" sz="1600" dirty="0">
                <a:solidFill>
                  <a:schemeClr val="dk1"/>
                </a:solidFill>
                <a:latin typeface="Calibri"/>
                <a:ea typeface="Calibri"/>
                <a:cs typeface="Calibri"/>
                <a:sym typeface="Calibri"/>
              </a:rPr>
              <a:t> </a:t>
            </a:r>
            <a:r>
              <a:rPr lang="en-US" sz="1600" dirty="0" err="1">
                <a:solidFill>
                  <a:schemeClr val="dk1"/>
                </a:solidFill>
                <a:latin typeface="Calibri"/>
                <a:ea typeface="Calibri"/>
                <a:cs typeface="Calibri"/>
                <a:sym typeface="Calibri"/>
              </a:rPr>
              <a:t>hoort</a:t>
            </a:r>
            <a:r>
              <a:rPr lang="en-US" sz="1600" dirty="0">
                <a:solidFill>
                  <a:schemeClr val="dk1"/>
                </a:solidFill>
                <a:latin typeface="Calibri"/>
                <a:ea typeface="Calibri"/>
                <a:cs typeface="Calibri"/>
                <a:sym typeface="Calibri"/>
              </a:rPr>
              <a:t>! </a:t>
            </a:r>
          </a:p>
          <a:p>
            <a:pPr marL="285750" indent="-285750">
              <a:spcBef>
                <a:spcPts val="0"/>
              </a:spcBef>
              <a:spcAft>
                <a:spcPts val="0"/>
              </a:spcAft>
              <a:buClr>
                <a:schemeClr val="dk1"/>
              </a:buClr>
              <a:buSzPts val="1800"/>
              <a:buFont typeface="Calibri"/>
              <a:buChar char="-"/>
              <a:defRPr/>
            </a:pPr>
            <a:endParaRPr sz="1600" dirty="0"/>
          </a:p>
          <a:p>
            <a:pPr marL="285750" indent="-171450">
              <a:spcBef>
                <a:spcPts val="0"/>
              </a:spcBef>
              <a:spcAft>
                <a:spcPts val="0"/>
              </a:spcAft>
              <a:buClr>
                <a:schemeClr val="dk1"/>
              </a:buClr>
              <a:buSzPts val="1800"/>
              <a:buFont typeface="Calibri"/>
              <a:buNone/>
              <a:defRPr/>
            </a:pPr>
            <a:r>
              <a:rPr lang="nl-BE" sz="1600" b="1" dirty="0">
                <a:solidFill>
                  <a:schemeClr val="dk1"/>
                </a:solidFill>
                <a:latin typeface="Calibri"/>
                <a:ea typeface="Calibri"/>
                <a:cs typeface="Calibri"/>
                <a:sym typeface="Calibri"/>
              </a:rPr>
              <a:t>Burgerpanels</a:t>
            </a:r>
          </a:p>
          <a:p>
            <a:pPr marL="285750" indent="-171450">
              <a:spcBef>
                <a:spcPts val="0"/>
              </a:spcBef>
              <a:spcAft>
                <a:spcPts val="0"/>
              </a:spcAft>
              <a:buClr>
                <a:schemeClr val="dk1"/>
              </a:buClr>
              <a:buSzPts val="1800"/>
              <a:buFont typeface="Calibri"/>
              <a:buNone/>
              <a:defRPr/>
            </a:pPr>
            <a:r>
              <a:rPr lang="nl-BE" sz="1600" b="1" dirty="0">
                <a:solidFill>
                  <a:schemeClr val="dk1"/>
                </a:solidFill>
                <a:latin typeface="Calibri"/>
                <a:ea typeface="Calibri"/>
                <a:cs typeface="Calibri"/>
                <a:sym typeface="Calibri"/>
              </a:rPr>
              <a:t>…</a:t>
            </a:r>
          </a:p>
          <a:p>
            <a:pPr marL="285750" indent="-171450">
              <a:spcBef>
                <a:spcPts val="0"/>
              </a:spcBef>
              <a:spcAft>
                <a:spcPts val="0"/>
              </a:spcAft>
              <a:buClr>
                <a:schemeClr val="dk1"/>
              </a:buClr>
              <a:buSzPts val="1800"/>
              <a:buFont typeface="Calibri"/>
              <a:buNone/>
              <a:defRPr/>
            </a:pPr>
            <a:r>
              <a:rPr lang="nl-BE" sz="1600" b="1" dirty="0" err="1">
                <a:solidFill>
                  <a:schemeClr val="dk1"/>
                </a:solidFill>
                <a:latin typeface="Calibri"/>
                <a:ea typeface="Calibri"/>
                <a:cs typeface="Calibri"/>
                <a:sym typeface="Calibri"/>
              </a:rPr>
              <a:t>enz</a:t>
            </a:r>
            <a:endParaRPr sz="1600" b="1" dirty="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pic>
        <p:nvPicPr>
          <p:cNvPr id="727" name="Google Shape;727;g235d917e3b6db6ee_77"/>
          <p:cNvPicPr preferRelativeResize="0"/>
          <p:nvPr/>
        </p:nvPicPr>
        <p:blipFill rotWithShape="1">
          <a:blip r:embed="rId3">
            <a:alphaModFix/>
          </a:blip>
          <a:srcRect/>
          <a:stretch/>
        </p:blipFill>
        <p:spPr>
          <a:xfrm>
            <a:off x="4003151" y="857251"/>
            <a:ext cx="3977717" cy="5143499"/>
          </a:xfrm>
          <a:prstGeom prst="rect">
            <a:avLst/>
          </a:prstGeom>
          <a:noFill/>
          <a:ln>
            <a:noFill/>
          </a:ln>
        </p:spPr>
      </p:pic>
      <p:sp>
        <p:nvSpPr>
          <p:cNvPr id="728" name="Google Shape;728;g235d917e3b6db6ee_77"/>
          <p:cNvSpPr txBox="1"/>
          <p:nvPr/>
        </p:nvSpPr>
        <p:spPr>
          <a:xfrm>
            <a:off x="420854" y="1014580"/>
            <a:ext cx="2330325" cy="5239866"/>
          </a:xfrm>
          <a:prstGeom prst="rect">
            <a:avLst/>
          </a:prstGeom>
          <a:noFill/>
          <a:ln>
            <a:noFill/>
          </a:ln>
        </p:spPr>
        <p:txBody>
          <a:bodyPr spcFirstLastPara="1" wrap="square" lIns="68569" tIns="34275" rIns="68569" bIns="34275" anchor="t" anchorCtr="0">
            <a:spAutoFit/>
          </a:bodyPr>
          <a:lstStyle/>
          <a:p>
            <a:r>
              <a:rPr lang="nl-BE" sz="2100" dirty="0">
                <a:solidFill>
                  <a:srgbClr val="000000"/>
                </a:solidFill>
                <a:latin typeface="Calibri"/>
                <a:ea typeface="Calibri"/>
                <a:cs typeface="Calibri"/>
                <a:sym typeface="Calibri"/>
              </a:rPr>
              <a:t>Methoden waaruit je kan kiezen en overwegingen (Bron: Koning Boudewijnstichting) </a:t>
            </a:r>
          </a:p>
          <a:p>
            <a:endParaRPr lang="nl-BE" sz="2100" dirty="0">
              <a:solidFill>
                <a:srgbClr val="000000"/>
              </a:solidFill>
              <a:latin typeface="Calibri"/>
              <a:ea typeface="Calibri"/>
              <a:cs typeface="Calibri"/>
              <a:sym typeface="Calibri"/>
            </a:endParaRPr>
          </a:p>
          <a:p>
            <a:r>
              <a:rPr lang="nl-BE" sz="2100" dirty="0">
                <a:solidFill>
                  <a:srgbClr val="FF00FF"/>
                </a:solidFill>
                <a:latin typeface="Calibri"/>
                <a:ea typeface="Calibri"/>
                <a:cs typeface="Calibri"/>
                <a:sym typeface="Calibri"/>
              </a:rPr>
              <a:t>Tip</a:t>
            </a:r>
            <a:r>
              <a:rPr lang="nl-BE" sz="2100" dirty="0">
                <a:solidFill>
                  <a:srgbClr val="000000"/>
                </a:solidFill>
                <a:latin typeface="Calibri"/>
                <a:ea typeface="Calibri"/>
                <a:cs typeface="Calibri"/>
                <a:sym typeface="Calibri"/>
              </a:rPr>
              <a:t>: denk na of je </a:t>
            </a:r>
            <a:r>
              <a:rPr lang="nl-BE" sz="2100" dirty="0">
                <a:solidFill>
                  <a:srgbClr val="FF00FF"/>
                </a:solidFill>
                <a:latin typeface="Calibri"/>
                <a:ea typeface="Calibri"/>
                <a:cs typeface="Calibri"/>
                <a:sym typeface="Calibri"/>
              </a:rPr>
              <a:t>werkvergaderingen (en notities) </a:t>
            </a:r>
            <a:r>
              <a:rPr lang="nl-BE" sz="2100" dirty="0">
                <a:solidFill>
                  <a:srgbClr val="000000"/>
                </a:solidFill>
                <a:latin typeface="Calibri"/>
                <a:ea typeface="Calibri"/>
                <a:cs typeface="Calibri"/>
                <a:sym typeface="Calibri"/>
              </a:rPr>
              <a:t>niet zo kan organiseren dat ze ook een bron van informatie worden, bijv. rondje ‘signalen van verandering’, of ‘kleine successen’</a:t>
            </a:r>
            <a:endParaRPr sz="135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el 1">
            <a:extLst>
              <a:ext uri="{FF2B5EF4-FFF2-40B4-BE49-F238E27FC236}">
                <a16:creationId xmlns:a16="http://schemas.microsoft.com/office/drawing/2014/main" id="{EC70E2CC-6B3D-0FC1-EAF1-42B64AD6C905}"/>
              </a:ext>
            </a:extLst>
          </p:cNvPr>
          <p:cNvSpPr>
            <a:spLocks noGrp="1" noChangeArrowheads="1"/>
          </p:cNvSpPr>
          <p:nvPr>
            <p:ph type="title"/>
          </p:nvPr>
        </p:nvSpPr>
        <p:spPr>
          <a:xfrm>
            <a:off x="611188" y="200025"/>
            <a:ext cx="6769100" cy="649288"/>
          </a:xfrm>
        </p:spPr>
        <p:txBody>
          <a:bodyPr>
            <a:normAutofit/>
          </a:bodyPr>
          <a:lstStyle/>
          <a:p>
            <a:r>
              <a:rPr lang="nl-BE" altLang="nl-BE" sz="3200" b="1" dirty="0">
                <a:solidFill>
                  <a:srgbClr val="005DAA"/>
                </a:solidFill>
              </a:rPr>
              <a:t>Rol van verhalen in evaluatie</a:t>
            </a:r>
          </a:p>
        </p:txBody>
      </p:sp>
      <p:pic>
        <p:nvPicPr>
          <p:cNvPr id="74755" name="Afbeelding 4">
            <a:extLst>
              <a:ext uri="{FF2B5EF4-FFF2-40B4-BE49-F238E27FC236}">
                <a16:creationId xmlns:a16="http://schemas.microsoft.com/office/drawing/2014/main" id="{92B9946C-6181-A120-BA82-EC124F2C531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27763" y="4378325"/>
            <a:ext cx="2668587" cy="229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a:extLst>
              <a:ext uri="{FF2B5EF4-FFF2-40B4-BE49-F238E27FC236}">
                <a16:creationId xmlns:a16="http://schemas.microsoft.com/office/drawing/2014/main" id="{AC804638-D0DB-A516-3A24-2269DADB31B3}"/>
              </a:ext>
            </a:extLst>
          </p:cNvPr>
          <p:cNvSpPr txBox="1">
            <a:spLocks noChangeArrowheads="1"/>
          </p:cNvSpPr>
          <p:nvPr/>
        </p:nvSpPr>
        <p:spPr bwMode="auto">
          <a:xfrm>
            <a:off x="395288" y="1346200"/>
            <a:ext cx="7432675" cy="5343525"/>
          </a:xfrm>
          <a:prstGeom prst="rect">
            <a:avLst/>
          </a:prstGeom>
          <a:noFill/>
          <a:ln>
            <a:noFill/>
          </a:ln>
        </p:spPr>
        <p:txBody>
          <a:bodyPr lIns="91434" tIns="45717" rIns="91434" bIns="45717"/>
          <a:lstStyle>
            <a:lvl1pPr marL="342900" indent="-342900" algn="l" rtl="0" eaLnBrk="0" fontAlgn="base" hangingPunct="0">
              <a:spcBef>
                <a:spcPct val="20000"/>
              </a:spcBef>
              <a:spcAft>
                <a:spcPct val="0"/>
              </a:spcAft>
              <a:buClr>
                <a:srgbClr val="9DCB3B"/>
              </a:buClr>
              <a:buChar char="&gt;"/>
              <a:defRPr sz="3000" b="1">
                <a:solidFill>
                  <a:srgbClr val="444432"/>
                </a:solidFill>
                <a:latin typeface="+mn-lt"/>
                <a:ea typeface="+mn-ea"/>
                <a:cs typeface="+mn-cs"/>
              </a:defRPr>
            </a:lvl1pPr>
            <a:lvl2pPr marL="742950" indent="-285750" algn="l" rtl="0" eaLnBrk="0" fontAlgn="base" hangingPunct="0">
              <a:spcBef>
                <a:spcPct val="20000"/>
              </a:spcBef>
              <a:spcAft>
                <a:spcPct val="0"/>
              </a:spcAft>
              <a:buClr>
                <a:srgbClr val="A6A8AB"/>
              </a:buClr>
              <a:buSzPct val="150000"/>
              <a:buChar char="•"/>
              <a:defRPr sz="2400">
                <a:solidFill>
                  <a:schemeClr val="bg2"/>
                </a:solidFill>
                <a:latin typeface="+mn-lt"/>
                <a:cs typeface="+mn-cs"/>
              </a:defRPr>
            </a:lvl2pPr>
            <a:lvl3pPr marL="1143000" indent="-228600" algn="l" rtl="0" eaLnBrk="0" fontAlgn="base" hangingPunct="0">
              <a:spcBef>
                <a:spcPct val="20000"/>
              </a:spcBef>
              <a:spcAft>
                <a:spcPct val="0"/>
              </a:spcAft>
              <a:buClr>
                <a:srgbClr val="0099CC"/>
              </a:buClr>
              <a:buFont typeface="Wingdings" panose="05000000000000000000" pitchFamily="2" charset="2"/>
              <a:buChar char="§"/>
              <a:defRPr sz="2000">
                <a:solidFill>
                  <a:schemeClr val="bg2"/>
                </a:solidFill>
                <a:latin typeface="+mn-lt"/>
                <a:cs typeface="+mn-cs"/>
              </a:defRPr>
            </a:lvl3pPr>
            <a:lvl4pPr marL="1600200" indent="-228600" algn="l" rtl="0" eaLnBrk="0" fontAlgn="base" hangingPunct="0">
              <a:spcBef>
                <a:spcPct val="20000"/>
              </a:spcBef>
              <a:spcAft>
                <a:spcPct val="0"/>
              </a:spcAft>
              <a:buClr>
                <a:srgbClr val="FF6600"/>
              </a:buClr>
              <a:buChar char="–"/>
              <a:defRPr>
                <a:solidFill>
                  <a:schemeClr val="bg2"/>
                </a:solidFill>
                <a:latin typeface="+mn-lt"/>
                <a:cs typeface="+mn-cs"/>
              </a:defRPr>
            </a:lvl4pPr>
            <a:lvl5pPr marL="2057400" indent="-228600" algn="l" rtl="0" eaLnBrk="0" fontAlgn="base" hangingPunct="0">
              <a:spcBef>
                <a:spcPct val="20000"/>
              </a:spcBef>
              <a:spcAft>
                <a:spcPct val="0"/>
              </a:spcAft>
              <a:buClr>
                <a:srgbClr val="A6A8AB"/>
              </a:buClr>
              <a:buChar char="*"/>
              <a:defRPr sz="1600">
                <a:solidFill>
                  <a:schemeClr val="bg2"/>
                </a:solidFill>
                <a:latin typeface="+mn-lt"/>
                <a:cs typeface="+mn-cs"/>
              </a:defRPr>
            </a:lvl5pPr>
            <a:lvl6pPr marL="2514600" indent="-228600" algn="l" rtl="0" eaLnBrk="1" fontAlgn="base" hangingPunct="1">
              <a:spcBef>
                <a:spcPct val="20000"/>
              </a:spcBef>
              <a:spcAft>
                <a:spcPct val="0"/>
              </a:spcAft>
              <a:buClr>
                <a:srgbClr val="A6A8AB"/>
              </a:buClr>
              <a:buChar char="*"/>
              <a:defRPr sz="1600">
                <a:solidFill>
                  <a:schemeClr val="bg2"/>
                </a:solidFill>
                <a:latin typeface="+mn-lt"/>
                <a:cs typeface="+mn-cs"/>
              </a:defRPr>
            </a:lvl6pPr>
            <a:lvl7pPr marL="2971800" indent="-228600" algn="l" rtl="0" eaLnBrk="1" fontAlgn="base" hangingPunct="1">
              <a:spcBef>
                <a:spcPct val="20000"/>
              </a:spcBef>
              <a:spcAft>
                <a:spcPct val="0"/>
              </a:spcAft>
              <a:buClr>
                <a:srgbClr val="A6A8AB"/>
              </a:buClr>
              <a:buChar char="*"/>
              <a:defRPr sz="1600">
                <a:solidFill>
                  <a:schemeClr val="bg2"/>
                </a:solidFill>
                <a:latin typeface="+mn-lt"/>
                <a:cs typeface="+mn-cs"/>
              </a:defRPr>
            </a:lvl7pPr>
            <a:lvl8pPr marL="3429000" indent="-228600" algn="l" rtl="0" eaLnBrk="1" fontAlgn="base" hangingPunct="1">
              <a:spcBef>
                <a:spcPct val="20000"/>
              </a:spcBef>
              <a:spcAft>
                <a:spcPct val="0"/>
              </a:spcAft>
              <a:buClr>
                <a:srgbClr val="A6A8AB"/>
              </a:buClr>
              <a:buChar char="*"/>
              <a:defRPr sz="1600">
                <a:solidFill>
                  <a:schemeClr val="bg2"/>
                </a:solidFill>
                <a:latin typeface="+mn-lt"/>
                <a:cs typeface="+mn-cs"/>
              </a:defRPr>
            </a:lvl8pPr>
            <a:lvl9pPr marL="3886200" indent="-228600" algn="l" rtl="0" eaLnBrk="1" fontAlgn="base" hangingPunct="1">
              <a:spcBef>
                <a:spcPct val="20000"/>
              </a:spcBef>
              <a:spcAft>
                <a:spcPct val="0"/>
              </a:spcAft>
              <a:buClr>
                <a:srgbClr val="A6A8AB"/>
              </a:buClr>
              <a:buChar char="*"/>
              <a:defRPr sz="1600">
                <a:solidFill>
                  <a:schemeClr val="bg2"/>
                </a:solidFill>
                <a:latin typeface="+mn-lt"/>
                <a:cs typeface="+mn-cs"/>
              </a:defRPr>
            </a:lvl9pPr>
          </a:lstStyle>
          <a:p>
            <a:pPr eaLnBrk="1" hangingPunct="1">
              <a:defRPr/>
            </a:pPr>
            <a:r>
              <a:rPr lang="nl-NL" altLang="nl-BE" sz="2000" b="0" kern="0" dirty="0"/>
              <a:t>Verhalen: geven zin aan de verandering om ons heen ('het beklijft’)</a:t>
            </a:r>
          </a:p>
          <a:p>
            <a:pPr eaLnBrk="1" hangingPunct="1">
              <a:defRPr/>
            </a:pPr>
            <a:r>
              <a:rPr lang="nl-BE" altLang="nl-BE" sz="2000" b="0" kern="0" dirty="0"/>
              <a:t>om kwantitatieve gegevens te begrijpen heb je soms verhalen nodig (of meningen, observaties van verschillende mensen)</a:t>
            </a:r>
          </a:p>
          <a:p>
            <a:pPr eaLnBrk="1" hangingPunct="1">
              <a:defRPr/>
            </a:pPr>
            <a:r>
              <a:rPr lang="nl-NL" altLang="nl-BE" sz="2000" b="0" kern="0" dirty="0"/>
              <a:t>‘story telling’ is ook een </a:t>
            </a:r>
            <a:r>
              <a:rPr lang="nl-NL" altLang="nl-BE" sz="2000" b="0" kern="0" dirty="0" err="1"/>
              <a:t>transformatieve</a:t>
            </a:r>
            <a:r>
              <a:rPr lang="nl-NL" altLang="nl-BE" sz="2000" b="0" kern="0" dirty="0"/>
              <a:t> evaluatietechniek: de techniek zelf draagt bij tot het veranderingsproces/de groei van de persoon die vertelt</a:t>
            </a:r>
            <a:endParaRPr lang="nl-BE" altLang="nl-BE" sz="2000" b="0" kern="0" dirty="0"/>
          </a:p>
          <a:p>
            <a:pPr eaLnBrk="1" hangingPunct="1">
              <a:defRPr/>
            </a:pPr>
            <a:r>
              <a:rPr lang="nl-NL" altLang="nl-BE" sz="2000" b="0" kern="0" dirty="0"/>
              <a:t>focus op het persoonlijke verhaal is altijd al onderdeel geweest van evaluatie (interviews)</a:t>
            </a:r>
          </a:p>
          <a:p>
            <a:pPr eaLnBrk="1" hangingPunct="1">
              <a:defRPr/>
            </a:pPr>
            <a:r>
              <a:rPr lang="nl-NL" altLang="nl-BE" sz="2000" b="0" kern="0" dirty="0"/>
              <a:t>En houdt niet persé vast aan indicatoren</a:t>
            </a:r>
          </a:p>
          <a:p>
            <a:pPr eaLnBrk="1" hangingPunct="1">
              <a:defRPr/>
            </a:pPr>
            <a:r>
              <a:rPr lang="nl-NL" altLang="nl-BE" sz="2000" b="0" kern="0" dirty="0"/>
              <a:t>Maar soms ontbreekt een systematische aanpak voor </a:t>
            </a:r>
          </a:p>
          <a:p>
            <a:pPr marL="0" indent="0" eaLnBrk="1" hangingPunct="1">
              <a:buNone/>
              <a:defRPr/>
            </a:pPr>
            <a:r>
              <a:rPr lang="nl-NL" altLang="nl-BE" sz="2000" b="0" kern="0" dirty="0"/>
              <a:t>het verzamelen van verhalen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el 1">
            <a:extLst>
              <a:ext uri="{FF2B5EF4-FFF2-40B4-BE49-F238E27FC236}">
                <a16:creationId xmlns:a16="http://schemas.microsoft.com/office/drawing/2014/main" id="{8F51882C-6D96-64A8-C249-A09F6C235B8D}"/>
              </a:ext>
            </a:extLst>
          </p:cNvPr>
          <p:cNvSpPr>
            <a:spLocks noGrp="1" noChangeArrowheads="1"/>
          </p:cNvSpPr>
          <p:nvPr>
            <p:ph type="title"/>
          </p:nvPr>
        </p:nvSpPr>
        <p:spPr>
          <a:xfrm>
            <a:off x="323850" y="703263"/>
            <a:ext cx="6858000" cy="685800"/>
          </a:xfrm>
        </p:spPr>
        <p:txBody>
          <a:bodyPr>
            <a:normAutofit fontScale="90000"/>
          </a:bodyPr>
          <a:lstStyle/>
          <a:p>
            <a:r>
              <a:rPr lang="nl-BE" altLang="nl-BE" sz="2400"/>
              <a:t>Specifieke aanpakken (story telling) – participatief, aandacht voor contributie en onverwachte resultaten</a:t>
            </a:r>
          </a:p>
        </p:txBody>
      </p:sp>
      <p:pic>
        <p:nvPicPr>
          <p:cNvPr id="83971" name="Google Shape;554;g15a64ce5f57_0_25">
            <a:extLst>
              <a:ext uri="{FF2B5EF4-FFF2-40B4-BE49-F238E27FC236}">
                <a16:creationId xmlns:a16="http://schemas.microsoft.com/office/drawing/2014/main" id="{76317836-F8AB-AA2F-CA04-0D1C46DE07FC}"/>
              </a:ext>
            </a:extLst>
          </p:cNvPr>
          <p:cNvPicPr>
            <a:picLocks noGrp="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11188" y="1800225"/>
            <a:ext cx="3636962" cy="2022475"/>
          </a:xfrm>
        </p:spPr>
      </p:pic>
      <p:pic>
        <p:nvPicPr>
          <p:cNvPr id="83972" name="Google Shape;563;p17">
            <a:extLst>
              <a:ext uri="{FF2B5EF4-FFF2-40B4-BE49-F238E27FC236}">
                <a16:creationId xmlns:a16="http://schemas.microsoft.com/office/drawing/2014/main" id="{33049EC7-2F6D-3FDE-74A4-7491B6324311}"/>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8350" y="1593850"/>
            <a:ext cx="4270375" cy="232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3" name="Google Shape;576;p19">
            <a:extLst>
              <a:ext uri="{FF2B5EF4-FFF2-40B4-BE49-F238E27FC236}">
                <a16:creationId xmlns:a16="http://schemas.microsoft.com/office/drawing/2014/main" id="{8863656E-DD6D-1F6C-AED4-F3172A7B7C6F}"/>
              </a:ext>
            </a:extLst>
          </p:cNvP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8488" y="4040188"/>
            <a:ext cx="1776412" cy="244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4" name="Google Shape;603;p21">
            <a:extLst>
              <a:ext uri="{FF2B5EF4-FFF2-40B4-BE49-F238E27FC236}">
                <a16:creationId xmlns:a16="http://schemas.microsoft.com/office/drawing/2014/main" id="{084D5BE2-B27F-0ADD-9492-F8B5ECAFA233}"/>
              </a:ext>
            </a:extLst>
          </p:cNvPr>
          <p:cNvPicPr preferRelativeResize="0">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388" y="4127500"/>
            <a:ext cx="4857750" cy="244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47CAD0-63C0-CA60-CFB8-7DDF50ECE61F}"/>
              </a:ext>
            </a:extLst>
          </p:cNvPr>
          <p:cNvSpPr>
            <a:spLocks noGrp="1"/>
          </p:cNvSpPr>
          <p:nvPr>
            <p:ph type="title"/>
          </p:nvPr>
        </p:nvSpPr>
        <p:spPr/>
        <p:txBody>
          <a:bodyPr/>
          <a:lstStyle/>
          <a:p>
            <a:r>
              <a:rPr lang="nl-BE" sz="3200" b="1" dirty="0">
                <a:solidFill>
                  <a:srgbClr val="005DAA"/>
                </a:solidFill>
              </a:rPr>
              <a:t>Verhalen ophalen: sterke vragen</a:t>
            </a:r>
          </a:p>
        </p:txBody>
      </p:sp>
      <p:sp>
        <p:nvSpPr>
          <p:cNvPr id="3" name="Tijdelijke aanduiding voor inhoud 2">
            <a:extLst>
              <a:ext uri="{FF2B5EF4-FFF2-40B4-BE49-F238E27FC236}">
                <a16:creationId xmlns:a16="http://schemas.microsoft.com/office/drawing/2014/main" id="{1A5C07FC-F8DC-A3F9-AB39-21015BD0A081}"/>
              </a:ext>
            </a:extLst>
          </p:cNvPr>
          <p:cNvSpPr>
            <a:spLocks noGrp="1"/>
          </p:cNvSpPr>
          <p:nvPr>
            <p:ph idx="1"/>
          </p:nvPr>
        </p:nvSpPr>
        <p:spPr/>
        <p:txBody>
          <a:bodyPr>
            <a:normAutofit lnSpcReduction="10000"/>
          </a:bodyPr>
          <a:lstStyle/>
          <a:p>
            <a:pPr marL="0" indent="0">
              <a:buNone/>
            </a:pPr>
            <a:r>
              <a:rPr lang="nl-BE" dirty="0"/>
              <a:t>Direct (bij doelgroep) of indirect (via actor die toegang heeft tot doelgroep)</a:t>
            </a:r>
          </a:p>
          <a:p>
            <a:r>
              <a:rPr lang="nl-BE" dirty="0"/>
              <a:t>Wat is er veranderd (bij wie en hoe)</a:t>
            </a:r>
          </a:p>
          <a:p>
            <a:r>
              <a:rPr lang="nl-BE" dirty="0"/>
              <a:t>Wat is het bewijs daarvoor?</a:t>
            </a:r>
          </a:p>
          <a:p>
            <a:r>
              <a:rPr lang="nl-BE" dirty="0"/>
              <a:t>Wat betekent het (voor jou en/of met het oog op het bereiken van de doelstellingen van het project?)</a:t>
            </a:r>
          </a:p>
          <a:p>
            <a:r>
              <a:rPr lang="nl-BE" dirty="0"/>
              <a:t>Wat heeft voor deze verandering gezorgd (algemeen en binnen het project)?</a:t>
            </a:r>
          </a:p>
        </p:txBody>
      </p:sp>
    </p:spTree>
    <p:extLst>
      <p:ext uri="{BB962C8B-B14F-4D97-AF65-F5344CB8AC3E}">
        <p14:creationId xmlns:p14="http://schemas.microsoft.com/office/powerpoint/2010/main" val="34337779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el 1">
            <a:extLst>
              <a:ext uri="{FF2B5EF4-FFF2-40B4-BE49-F238E27FC236}">
                <a16:creationId xmlns:a16="http://schemas.microsoft.com/office/drawing/2014/main" id="{D7540FF0-9B89-C5B6-F329-86EB041157F3}"/>
              </a:ext>
            </a:extLst>
          </p:cNvPr>
          <p:cNvSpPr>
            <a:spLocks noGrp="1" noChangeArrowheads="1"/>
          </p:cNvSpPr>
          <p:nvPr>
            <p:ph type="title"/>
          </p:nvPr>
        </p:nvSpPr>
        <p:spPr>
          <a:xfrm>
            <a:off x="1116013" y="188913"/>
            <a:ext cx="7626350" cy="685800"/>
          </a:xfrm>
        </p:spPr>
        <p:txBody>
          <a:bodyPr/>
          <a:lstStyle/>
          <a:p>
            <a:r>
              <a:rPr lang="nl-BE" altLang="nl-BE" sz="2400" dirty="0"/>
              <a:t>Praktijkgerichte opvolgtrainingen: de opzet</a:t>
            </a:r>
          </a:p>
        </p:txBody>
      </p:sp>
      <p:graphicFrame>
        <p:nvGraphicFramePr>
          <p:cNvPr id="4" name="Tabel 3">
            <a:extLst>
              <a:ext uri="{FF2B5EF4-FFF2-40B4-BE49-F238E27FC236}">
                <a16:creationId xmlns:a16="http://schemas.microsoft.com/office/drawing/2014/main" id="{F1BD1CB1-CE3A-48DC-2799-670F18E9A87B}"/>
              </a:ext>
            </a:extLst>
          </p:cNvPr>
          <p:cNvGraphicFramePr>
            <a:graphicFrameLocks noGrp="1"/>
          </p:cNvGraphicFramePr>
          <p:nvPr>
            <p:extLst>
              <p:ext uri="{D42A27DB-BD31-4B8C-83A1-F6EECF244321}">
                <p14:modId xmlns:p14="http://schemas.microsoft.com/office/powerpoint/2010/main" val="3489484180"/>
              </p:ext>
            </p:extLst>
          </p:nvPr>
        </p:nvGraphicFramePr>
        <p:xfrm>
          <a:off x="1116013" y="1235075"/>
          <a:ext cx="7200900" cy="5146676"/>
        </p:xfrm>
        <a:graphic>
          <a:graphicData uri="http://schemas.openxmlformats.org/drawingml/2006/table">
            <a:tbl>
              <a:tblPr firstRow="1" bandRow="1">
                <a:tableStyleId>{5C22544A-7EE6-4342-B048-85BDC9FD1C3A}</a:tableStyleId>
              </a:tblPr>
              <a:tblGrid>
                <a:gridCol w="3600450">
                  <a:extLst>
                    <a:ext uri="{9D8B030D-6E8A-4147-A177-3AD203B41FA5}">
                      <a16:colId xmlns:a16="http://schemas.microsoft.com/office/drawing/2014/main" val="20000"/>
                    </a:ext>
                  </a:extLst>
                </a:gridCol>
                <a:gridCol w="3600450">
                  <a:extLst>
                    <a:ext uri="{9D8B030D-6E8A-4147-A177-3AD203B41FA5}">
                      <a16:colId xmlns:a16="http://schemas.microsoft.com/office/drawing/2014/main" val="20001"/>
                    </a:ext>
                  </a:extLst>
                </a:gridCol>
              </a:tblGrid>
              <a:tr h="2573338">
                <a:tc>
                  <a:txBody>
                    <a:bodyPr/>
                    <a:lstStyle/>
                    <a:p>
                      <a:r>
                        <a:rPr lang="nl-BE" sz="1200" dirty="0"/>
                        <a:t>Datum en duur: </a:t>
                      </a:r>
                      <a:r>
                        <a:rPr lang="nl-BE" sz="1200" b="0" dirty="0"/>
                        <a:t>19 juni, 18 september en 9 oktober, telkens van 9u30 tot 12u30</a:t>
                      </a:r>
                    </a:p>
                    <a:p>
                      <a:endParaRPr lang="nl-BE" sz="1200" b="0" dirty="0"/>
                    </a:p>
                    <a:p>
                      <a:r>
                        <a:rPr lang="nl-BE" sz="1200" b="1" dirty="0"/>
                        <a:t>Aanpak</a:t>
                      </a:r>
                      <a:r>
                        <a:rPr lang="nl-BE" sz="1200" b="0" dirty="0"/>
                        <a:t>: accent ligt op inoefenen van stappen</a:t>
                      </a:r>
                    </a:p>
                    <a:p>
                      <a:endParaRPr lang="nl-BE" sz="1200" b="0" dirty="0"/>
                    </a:p>
                    <a:p>
                      <a:r>
                        <a:rPr lang="nl-BE" sz="1200" b="1" dirty="0"/>
                        <a:t>Uitdagingen/aandachtspunten</a:t>
                      </a:r>
                      <a:r>
                        <a:rPr lang="nl-BE" sz="1200" b="0" dirty="0"/>
                        <a:t>: afstemmen op diversiteit in de groep</a:t>
                      </a:r>
                    </a:p>
                  </a:txBody>
                  <a:tcPr marL="91441" marR="91441" marT="45718" marB="45718"/>
                </a:tc>
                <a:tc>
                  <a:txBody>
                    <a:bodyPr/>
                    <a:lstStyle/>
                    <a:p>
                      <a:r>
                        <a:rPr lang="nl-BE" sz="1200" b="1" dirty="0"/>
                        <a:t>Doel</a:t>
                      </a:r>
                      <a:r>
                        <a:rPr lang="nl-BE" sz="1200" dirty="0"/>
                        <a:t>: (bijdragen tot het) </a:t>
                      </a:r>
                      <a:r>
                        <a:rPr lang="nl-BE" sz="1200" b="0" dirty="0"/>
                        <a:t>Impactproof maken van de MJP + medewerkers kunnen zelf stappen zetten voor design van impactevaluaties (zelf of door anderen op weg te zetten) </a:t>
                      </a:r>
                    </a:p>
                    <a:p>
                      <a:endParaRPr lang="nl-BE" sz="1200" b="0" dirty="0"/>
                    </a:p>
                    <a:p>
                      <a:r>
                        <a:rPr lang="nl-BE" sz="1200" b="1" dirty="0"/>
                        <a:t>Key topics</a:t>
                      </a:r>
                      <a:r>
                        <a:rPr lang="nl-BE" sz="1200" b="0" dirty="0"/>
                        <a:t>: stappen 1-3 van design van impactmeting</a:t>
                      </a:r>
                    </a:p>
                    <a:p>
                      <a:endParaRPr lang="nl-BE" sz="1200" b="0" dirty="0"/>
                    </a:p>
                    <a:p>
                      <a:r>
                        <a:rPr lang="nl-BE" sz="1200" b="1" dirty="0"/>
                        <a:t>Titel</a:t>
                      </a:r>
                      <a:r>
                        <a:rPr lang="nl-BE" sz="1200" b="0" dirty="0"/>
                        <a:t>: ‘Think Impact, Measure Outcome’ (Denk impact, meet outcome)</a:t>
                      </a:r>
                    </a:p>
                  </a:txBody>
                  <a:tcPr marL="91441" marR="91441" marT="45718" marB="45718"/>
                </a:tc>
                <a:extLst>
                  <a:ext uri="{0D108BD9-81ED-4DB2-BD59-A6C34878D82A}">
                    <a16:rowId xmlns:a16="http://schemas.microsoft.com/office/drawing/2014/main" val="10000"/>
                  </a:ext>
                </a:extLst>
              </a:tr>
              <a:tr h="2573338">
                <a:tc>
                  <a:txBody>
                    <a:bodyPr/>
                    <a:lstStyle/>
                    <a:p>
                      <a:r>
                        <a:rPr lang="nl-BE" sz="1200" b="1" dirty="0"/>
                        <a:t>Deelnemers</a:t>
                      </a:r>
                      <a:r>
                        <a:rPr lang="nl-BE" sz="1200" dirty="0"/>
                        <a:t>:</a:t>
                      </a:r>
                    </a:p>
                    <a:p>
                      <a:r>
                        <a:rPr lang="nl-BE" sz="1200" dirty="0"/>
                        <a:t>Medewerkers van 13 centrumsteden en VGC waaronder: beleidsmedewerkers, data-analisten (waaronder leden werkgroep OBMI, omgeving beleids- en management informatie).</a:t>
                      </a:r>
                    </a:p>
                    <a:p>
                      <a:endParaRPr lang="nl-BE" sz="1200" dirty="0"/>
                    </a:p>
                    <a:p>
                      <a:r>
                        <a:rPr lang="nl-BE" sz="1200" dirty="0"/>
                        <a:t>Geschat op 35 deelnemers</a:t>
                      </a:r>
                    </a:p>
                    <a:p>
                      <a:endParaRPr lang="nl-BE" sz="1200" dirty="0"/>
                    </a:p>
                    <a:p>
                      <a:r>
                        <a:rPr lang="nl-BE" sz="1200" b="1" dirty="0"/>
                        <a:t>Organisatie</a:t>
                      </a:r>
                      <a:r>
                        <a:rPr lang="nl-BE" sz="1200" dirty="0"/>
                        <a:t>: ACE Europe levert (1) trainer en informatie (PPT) – vanaf trainingsdag 2 en 3 kan er een trainer bijkomen. Het Kenniscentrum komt tussen met informatie over specifieke tools en aanpakken die bij hen bekend zijn</a:t>
                      </a:r>
                    </a:p>
                  </a:txBody>
                  <a:tcPr marL="91441" marR="91441" marT="45718" marB="45718"/>
                </a:tc>
                <a:tc>
                  <a:txBody>
                    <a:bodyPr/>
                    <a:lstStyle/>
                    <a:p>
                      <a:r>
                        <a:rPr lang="nl-BE" sz="1200" b="1" dirty="0">
                          <a:solidFill>
                            <a:srgbClr val="FF00FF"/>
                          </a:solidFill>
                        </a:rPr>
                        <a:t>Resultaat</a:t>
                      </a:r>
                      <a:r>
                        <a:rPr lang="nl-BE" sz="1200" dirty="0">
                          <a:solidFill>
                            <a:srgbClr val="FF00FF"/>
                          </a:solidFill>
                        </a:rPr>
                        <a:t>:</a:t>
                      </a:r>
                    </a:p>
                    <a:p>
                      <a:pPr marL="171450" indent="-171450">
                        <a:buFont typeface="Arial" panose="020B0604020202020204" pitchFamily="34" charset="0"/>
                        <a:buChar char="•"/>
                      </a:pPr>
                      <a:r>
                        <a:rPr lang="nl-BE" sz="1200" dirty="0">
                          <a:solidFill>
                            <a:srgbClr val="FF00FF"/>
                          </a:solidFill>
                        </a:rPr>
                        <a:t>Deelnemers hebben een weg van impact ontworpen, hebben keuzes gemaakt in wat er moet gemeten worden en </a:t>
                      </a:r>
                      <a:r>
                        <a:rPr lang="nl-BE" sz="1200" dirty="0">
                          <a:solidFill>
                            <a:schemeClr val="tx2"/>
                          </a:solidFill>
                        </a:rPr>
                        <a:t>nagedacht over gepaste instrumenten om te meten en te analyseren</a:t>
                      </a:r>
                      <a:r>
                        <a:rPr lang="nl-BE" sz="1200" dirty="0">
                          <a:solidFill>
                            <a:srgbClr val="FF00FF"/>
                          </a:solidFill>
                        </a:rPr>
                        <a:t>. Dit wordt samengevat in een impactmeting tabel</a:t>
                      </a:r>
                    </a:p>
                    <a:p>
                      <a:pPr marL="171450" indent="-171450">
                        <a:buFont typeface="Arial" panose="020B0604020202020204" pitchFamily="34" charset="0"/>
                        <a:buChar char="•"/>
                      </a:pPr>
                      <a:r>
                        <a:rPr lang="nl-BE" sz="1200" dirty="0">
                          <a:solidFill>
                            <a:srgbClr val="FF00FF"/>
                          </a:solidFill>
                        </a:rPr>
                        <a:t>Deelnemers hebben een concreet voorbeeld voor een aanpak in de toekomst</a:t>
                      </a:r>
                    </a:p>
                    <a:p>
                      <a:pPr marL="171450" indent="-171450">
                        <a:buFont typeface="Arial" panose="020B0604020202020204" pitchFamily="34" charset="0"/>
                        <a:buChar char="•"/>
                      </a:pPr>
                      <a:r>
                        <a:rPr lang="nl-BE" sz="1200" dirty="0">
                          <a:solidFill>
                            <a:schemeClr val="tx2"/>
                          </a:solidFill>
                        </a:rPr>
                        <a:t>Deelnemers identificeren topics voor coaching</a:t>
                      </a:r>
                    </a:p>
                    <a:p>
                      <a:pPr marL="171450" indent="-171450">
                        <a:buFont typeface="Arial" panose="020B0604020202020204" pitchFamily="34" charset="0"/>
                        <a:buChar char="•"/>
                      </a:pPr>
                      <a:endParaRPr lang="nl-BE" sz="1200" dirty="0">
                        <a:solidFill>
                          <a:srgbClr val="FF00FF"/>
                        </a:solidFill>
                      </a:endParaRPr>
                    </a:p>
                    <a:p>
                      <a:pPr marL="0" indent="0">
                        <a:buFont typeface="Arial" panose="020B0604020202020204" pitchFamily="34" charset="0"/>
                        <a:buNone/>
                      </a:pPr>
                      <a:r>
                        <a:rPr lang="nl-BE" sz="1200" b="1" dirty="0">
                          <a:solidFill>
                            <a:srgbClr val="FF00FF"/>
                          </a:solidFill>
                        </a:rPr>
                        <a:t>Follow-up</a:t>
                      </a:r>
                      <a:r>
                        <a:rPr lang="nl-BE" sz="1200" dirty="0">
                          <a:solidFill>
                            <a:srgbClr val="FF00FF"/>
                          </a:solidFill>
                        </a:rPr>
                        <a:t>: trainer geeft concrete opdracht voor huiswerk (per stad)</a:t>
                      </a:r>
                    </a:p>
                  </a:txBody>
                  <a:tcPr marL="91441" marR="91441" marT="45718" marB="45718"/>
                </a:tc>
                <a:extLst>
                  <a:ext uri="{0D108BD9-81ED-4DB2-BD59-A6C34878D82A}">
                    <a16:rowId xmlns:a16="http://schemas.microsoft.com/office/drawing/2014/main" val="10001"/>
                  </a:ext>
                </a:extLst>
              </a:tr>
            </a:tbl>
          </a:graphicData>
        </a:graphic>
      </p:graphicFrame>
      <p:sp>
        <p:nvSpPr>
          <p:cNvPr id="6158" name="Pijl: omlaag 1">
            <a:extLst>
              <a:ext uri="{FF2B5EF4-FFF2-40B4-BE49-F238E27FC236}">
                <a16:creationId xmlns:a16="http://schemas.microsoft.com/office/drawing/2014/main" id="{CE984492-F231-3F12-838C-4CEE8E07B5FA}"/>
              </a:ext>
            </a:extLst>
          </p:cNvPr>
          <p:cNvSpPr>
            <a:spLocks noChangeArrowheads="1"/>
          </p:cNvSpPr>
          <p:nvPr/>
        </p:nvSpPr>
        <p:spPr bwMode="auto">
          <a:xfrm>
            <a:off x="5867400" y="3284538"/>
            <a:ext cx="865188" cy="685800"/>
          </a:xfrm>
          <a:prstGeom prst="downArrow">
            <a:avLst>
              <a:gd name="adj1" fmla="val 50000"/>
              <a:gd name="adj2" fmla="val 50000"/>
            </a:avLst>
          </a:prstGeom>
          <a:solidFill>
            <a:schemeClr val="bg1"/>
          </a:solidFill>
          <a:ln w="9525" algn="ctr">
            <a:solidFill>
              <a:schemeClr val="tx1"/>
            </a:solidFill>
            <a:round/>
            <a:headEnd/>
            <a:tailEnd/>
          </a:ln>
        </p:spPr>
        <p:txBody>
          <a:bodyPr wrap="none"/>
          <a:lstStyle>
            <a:lvl1pPr>
              <a:spcBef>
                <a:spcPct val="20000"/>
              </a:spcBef>
              <a:buClr>
                <a:srgbClr val="9DCB3B"/>
              </a:buClr>
              <a:buChar char="&gt;"/>
              <a:defRPr sz="3000" b="1">
                <a:solidFill>
                  <a:srgbClr val="444432"/>
                </a:solidFill>
                <a:latin typeface="Arial" panose="020B0604020202020204" pitchFamily="34" charset="0"/>
                <a:cs typeface="Times New Roman" panose="02020603050405020304" pitchFamily="18" charset="0"/>
              </a:defRPr>
            </a:lvl1pPr>
            <a:lvl2pPr marL="742950" indent="-285750">
              <a:spcBef>
                <a:spcPct val="20000"/>
              </a:spcBef>
              <a:buClr>
                <a:srgbClr val="A6A8AB"/>
              </a:buClr>
              <a:buSzPct val="150000"/>
              <a:buChar char="•"/>
              <a:defRPr sz="2400">
                <a:solidFill>
                  <a:schemeClr val="bg2"/>
                </a:solidFill>
                <a:latin typeface="Arial" panose="020B0604020202020204" pitchFamily="34" charset="0"/>
                <a:cs typeface="Times New Roman" panose="02020603050405020304" pitchFamily="18" charset="0"/>
              </a:defRPr>
            </a:lvl2pPr>
            <a:lvl3pPr marL="1143000" indent="-228600">
              <a:spcBef>
                <a:spcPct val="20000"/>
              </a:spcBef>
              <a:buClr>
                <a:srgbClr val="0099CC"/>
              </a:buClr>
              <a:buFont typeface="Wingdings" panose="05000000000000000000" pitchFamily="2" charset="2"/>
              <a:buChar char="§"/>
              <a:defRPr sz="2000">
                <a:solidFill>
                  <a:schemeClr val="bg2"/>
                </a:solidFill>
                <a:latin typeface="Arial" panose="020B0604020202020204" pitchFamily="34" charset="0"/>
                <a:cs typeface="Times New Roman" panose="02020603050405020304" pitchFamily="18" charset="0"/>
              </a:defRPr>
            </a:lvl3pPr>
            <a:lvl4pPr marL="1600200" indent="-228600">
              <a:spcBef>
                <a:spcPct val="20000"/>
              </a:spcBef>
              <a:buClr>
                <a:srgbClr val="FF6600"/>
              </a:buClr>
              <a:buChar char="–"/>
              <a:defRPr>
                <a:solidFill>
                  <a:schemeClr val="bg2"/>
                </a:solidFill>
                <a:latin typeface="Arial" panose="020B0604020202020204" pitchFamily="34" charset="0"/>
                <a:cs typeface="Times New Roman" panose="02020603050405020304" pitchFamily="18" charset="0"/>
              </a:defRPr>
            </a:lvl4pPr>
            <a:lvl5pPr marL="2057400" indent="-228600">
              <a:spcBef>
                <a:spcPct val="20000"/>
              </a:spcBef>
              <a:buClr>
                <a:srgbClr val="A6A8AB"/>
              </a:buClr>
              <a:buChar char="*"/>
              <a:defRPr sz="1600">
                <a:solidFill>
                  <a:schemeClr val="bg2"/>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9pPr>
          </a:lstStyle>
          <a:p>
            <a:pPr eaLnBrk="1" hangingPunct="1">
              <a:spcBef>
                <a:spcPct val="0"/>
              </a:spcBef>
              <a:buClrTx/>
              <a:buFontTx/>
              <a:buNone/>
            </a:pPr>
            <a:endParaRPr lang="nl-BE" altLang="nl-BE" sz="2400" b="0" dirty="0">
              <a:solidFill>
                <a:schemeClr val="tx1"/>
              </a:solidFill>
              <a:latin typeface="Times New Roman" panose="02020603050405020304" pitchFamily="18" charset="0"/>
            </a:endParaRPr>
          </a:p>
        </p:txBody>
      </p:sp>
      <p:sp>
        <p:nvSpPr>
          <p:cNvPr id="6159" name="Pijl: rechts 2">
            <a:extLst>
              <a:ext uri="{FF2B5EF4-FFF2-40B4-BE49-F238E27FC236}">
                <a16:creationId xmlns:a16="http://schemas.microsoft.com/office/drawing/2014/main" id="{622241EC-DE6D-7B33-824B-BFEAD95A803A}"/>
              </a:ext>
            </a:extLst>
          </p:cNvPr>
          <p:cNvSpPr>
            <a:spLocks noChangeArrowheads="1"/>
          </p:cNvSpPr>
          <p:nvPr/>
        </p:nvSpPr>
        <p:spPr bwMode="auto">
          <a:xfrm>
            <a:off x="4598988" y="3086100"/>
            <a:ext cx="719137" cy="685800"/>
          </a:xfrm>
          <a:prstGeom prst="rightArrow">
            <a:avLst>
              <a:gd name="adj1" fmla="val 50000"/>
              <a:gd name="adj2" fmla="val 49935"/>
            </a:avLst>
          </a:prstGeom>
          <a:solidFill>
            <a:schemeClr val="bg1"/>
          </a:solidFill>
          <a:ln w="9525" algn="ctr">
            <a:solidFill>
              <a:schemeClr val="tx1"/>
            </a:solidFill>
            <a:round/>
            <a:headEnd/>
            <a:tailEnd/>
          </a:ln>
        </p:spPr>
        <p:txBody>
          <a:bodyPr wrap="none"/>
          <a:lstStyle>
            <a:lvl1pPr>
              <a:spcBef>
                <a:spcPct val="20000"/>
              </a:spcBef>
              <a:buClr>
                <a:srgbClr val="9DCB3B"/>
              </a:buClr>
              <a:buChar char="&gt;"/>
              <a:defRPr sz="3000" b="1">
                <a:solidFill>
                  <a:srgbClr val="444432"/>
                </a:solidFill>
                <a:latin typeface="Arial" panose="020B0604020202020204" pitchFamily="34" charset="0"/>
                <a:cs typeface="Times New Roman" panose="02020603050405020304" pitchFamily="18" charset="0"/>
              </a:defRPr>
            </a:lvl1pPr>
            <a:lvl2pPr marL="742950" indent="-285750">
              <a:spcBef>
                <a:spcPct val="20000"/>
              </a:spcBef>
              <a:buClr>
                <a:srgbClr val="A6A8AB"/>
              </a:buClr>
              <a:buSzPct val="150000"/>
              <a:buChar char="•"/>
              <a:defRPr sz="2400">
                <a:solidFill>
                  <a:schemeClr val="bg2"/>
                </a:solidFill>
                <a:latin typeface="Arial" panose="020B0604020202020204" pitchFamily="34" charset="0"/>
                <a:cs typeface="Times New Roman" panose="02020603050405020304" pitchFamily="18" charset="0"/>
              </a:defRPr>
            </a:lvl2pPr>
            <a:lvl3pPr marL="1143000" indent="-228600">
              <a:spcBef>
                <a:spcPct val="20000"/>
              </a:spcBef>
              <a:buClr>
                <a:srgbClr val="0099CC"/>
              </a:buClr>
              <a:buFont typeface="Wingdings" panose="05000000000000000000" pitchFamily="2" charset="2"/>
              <a:buChar char="§"/>
              <a:defRPr sz="2000">
                <a:solidFill>
                  <a:schemeClr val="bg2"/>
                </a:solidFill>
                <a:latin typeface="Arial" panose="020B0604020202020204" pitchFamily="34" charset="0"/>
                <a:cs typeface="Times New Roman" panose="02020603050405020304" pitchFamily="18" charset="0"/>
              </a:defRPr>
            </a:lvl3pPr>
            <a:lvl4pPr marL="1600200" indent="-228600">
              <a:spcBef>
                <a:spcPct val="20000"/>
              </a:spcBef>
              <a:buClr>
                <a:srgbClr val="FF6600"/>
              </a:buClr>
              <a:buChar char="–"/>
              <a:defRPr>
                <a:solidFill>
                  <a:schemeClr val="bg2"/>
                </a:solidFill>
                <a:latin typeface="Arial" panose="020B0604020202020204" pitchFamily="34" charset="0"/>
                <a:cs typeface="Times New Roman" panose="02020603050405020304" pitchFamily="18" charset="0"/>
              </a:defRPr>
            </a:lvl4pPr>
            <a:lvl5pPr marL="2057400" indent="-228600">
              <a:spcBef>
                <a:spcPct val="20000"/>
              </a:spcBef>
              <a:buClr>
                <a:srgbClr val="A6A8AB"/>
              </a:buClr>
              <a:buChar char="*"/>
              <a:defRPr sz="1600">
                <a:solidFill>
                  <a:schemeClr val="bg2"/>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9pPr>
          </a:lstStyle>
          <a:p>
            <a:pPr eaLnBrk="1" hangingPunct="1">
              <a:spcBef>
                <a:spcPct val="0"/>
              </a:spcBef>
              <a:buClrTx/>
              <a:buFontTx/>
              <a:buNone/>
            </a:pPr>
            <a:endParaRPr lang="nl-BE" altLang="nl-BE" sz="2400" b="0" dirty="0">
              <a:solidFill>
                <a:schemeClr val="tx1"/>
              </a:solidFill>
              <a:latin typeface="Times New Roman" panose="020206030504050203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CF8B12CC-4CCE-1CE9-EB71-DBD1F7CF45B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40496CC-36F0-40CC-5E46-0140E1A905B7}"/>
              </a:ext>
            </a:extLst>
          </p:cNvPr>
          <p:cNvSpPr>
            <a:spLocks noGrp="1"/>
          </p:cNvSpPr>
          <p:nvPr>
            <p:ph type="title"/>
          </p:nvPr>
        </p:nvSpPr>
        <p:spPr>
          <a:xfrm>
            <a:off x="457200" y="142291"/>
            <a:ext cx="8229600" cy="447257"/>
          </a:xfrm>
        </p:spPr>
        <p:txBody>
          <a:bodyPr>
            <a:noAutofit/>
          </a:bodyPr>
          <a:lstStyle/>
          <a:p>
            <a:r>
              <a:rPr lang="nl-BE" sz="3200" b="1" dirty="0">
                <a:solidFill>
                  <a:srgbClr val="005DAA"/>
                </a:solidFill>
              </a:rPr>
              <a:t>Ubuntu (ter herinnering): de indicatoren</a:t>
            </a:r>
          </a:p>
        </p:txBody>
      </p:sp>
      <p:graphicFrame>
        <p:nvGraphicFramePr>
          <p:cNvPr id="4" name="Tijdelijke aanduiding voor inhoud 3">
            <a:extLst>
              <a:ext uri="{FF2B5EF4-FFF2-40B4-BE49-F238E27FC236}">
                <a16:creationId xmlns:a16="http://schemas.microsoft.com/office/drawing/2014/main" id="{90058E79-A632-4153-3921-C2D01899D969}"/>
              </a:ext>
            </a:extLst>
          </p:cNvPr>
          <p:cNvGraphicFramePr>
            <a:graphicFrameLocks noGrp="1"/>
          </p:cNvGraphicFramePr>
          <p:nvPr>
            <p:ph idx="1"/>
            <p:extLst>
              <p:ext uri="{D42A27DB-BD31-4B8C-83A1-F6EECF244321}">
                <p14:modId xmlns:p14="http://schemas.microsoft.com/office/powerpoint/2010/main" val="2031250542"/>
              </p:ext>
            </p:extLst>
          </p:nvPr>
        </p:nvGraphicFramePr>
        <p:xfrm>
          <a:off x="120316" y="860655"/>
          <a:ext cx="8795084" cy="5773055"/>
        </p:xfrm>
        <a:graphic>
          <a:graphicData uri="http://schemas.openxmlformats.org/drawingml/2006/table">
            <a:tbl>
              <a:tblPr firstRow="1" bandRow="1">
                <a:tableStyleId>{5C22544A-7EE6-4342-B048-85BDC9FD1C3A}</a:tableStyleId>
              </a:tblPr>
              <a:tblGrid>
                <a:gridCol w="2652308">
                  <a:extLst>
                    <a:ext uri="{9D8B030D-6E8A-4147-A177-3AD203B41FA5}">
                      <a16:colId xmlns:a16="http://schemas.microsoft.com/office/drawing/2014/main" val="4036561665"/>
                    </a:ext>
                  </a:extLst>
                </a:gridCol>
                <a:gridCol w="6142776">
                  <a:extLst>
                    <a:ext uri="{9D8B030D-6E8A-4147-A177-3AD203B41FA5}">
                      <a16:colId xmlns:a16="http://schemas.microsoft.com/office/drawing/2014/main" val="734130826"/>
                    </a:ext>
                  </a:extLst>
                </a:gridCol>
              </a:tblGrid>
              <a:tr h="713375">
                <a:tc>
                  <a:txBody>
                    <a:bodyPr/>
                    <a:lstStyle/>
                    <a:p>
                      <a:r>
                        <a:rPr lang="nl-BE" sz="1400" dirty="0"/>
                        <a:t>Overzicht informatienood (kan nog verder gepreciseerd worden)</a:t>
                      </a:r>
                    </a:p>
                  </a:txBody>
                  <a:tcPr/>
                </a:tc>
                <a:tc>
                  <a:txBody>
                    <a:bodyPr/>
                    <a:lstStyle/>
                    <a:p>
                      <a:r>
                        <a:rPr lang="nl-BE" sz="1400" dirty="0"/>
                        <a:t>indicator</a:t>
                      </a:r>
                    </a:p>
                  </a:txBody>
                  <a:tcPr/>
                </a:tc>
                <a:extLst>
                  <a:ext uri="{0D108BD9-81ED-4DB2-BD59-A6C34878D82A}">
                    <a16:rowId xmlns:a16="http://schemas.microsoft.com/office/drawing/2014/main" val="542201353"/>
                  </a:ext>
                </a:extLst>
              </a:tr>
              <a:tr h="40005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BE" sz="1400" dirty="0"/>
                        <a:t>Inhoud, bereik (jongeren en andere doelgroepen) en resultaten projecten</a:t>
                      </a:r>
                    </a:p>
                    <a:p>
                      <a:endParaRPr lang="nl-BE" sz="14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BE" sz="1400" b="1" dirty="0"/>
                        <a:t>Indicator resultaten projecten</a:t>
                      </a:r>
                      <a:r>
                        <a:rPr lang="nl-BE" sz="1400" dirty="0"/>
                        <a:t>: </a:t>
                      </a:r>
                      <a:r>
                        <a:rPr lang="nl-BE" sz="1400" i="1" dirty="0">
                          <a:solidFill>
                            <a:srgbClr val="FF00FF"/>
                          </a:solidFill>
                        </a:rPr>
                        <a:t>aantal acties waarbij jongeren zich op een positieve manier toonden in hun buurt, aantal acties met specifieke aandacht voor interactie met ouderen in de wijk, aantal projecten waarin jongeren concrete aanpakken voor overlast uitwerken</a:t>
                      </a:r>
                      <a:endParaRPr lang="nl-BE" sz="1400" b="0" i="0" dirty="0">
                        <a:solidFill>
                          <a:srgbClr val="FF00FF"/>
                        </a:solidFill>
                      </a:endParaRPr>
                    </a:p>
                  </a:txBody>
                  <a:tcPr/>
                </a:tc>
                <a:extLst>
                  <a:ext uri="{0D108BD9-81ED-4DB2-BD59-A6C34878D82A}">
                    <a16:rowId xmlns:a16="http://schemas.microsoft.com/office/drawing/2014/main" val="1171029658"/>
                  </a:ext>
                </a:extLst>
              </a:tr>
              <a:tr h="153305">
                <a:tc>
                  <a:txBody>
                    <a:bodyPr/>
                    <a:lstStyle/>
                    <a:p>
                      <a:r>
                        <a:rPr lang="nl-BE" sz="1400" dirty="0"/>
                        <a:t>Ervaringen van jeugdwerkers, jongerenorganisaties, politie over samenwerking en nieuwe inzichten</a:t>
                      </a:r>
                    </a:p>
                  </a:txBody>
                  <a:tcPr/>
                </a:tc>
                <a:tc>
                  <a:txBody>
                    <a:bodyPr/>
                    <a:lstStyle/>
                    <a:p>
                      <a:r>
                        <a:rPr lang="nl-BE" sz="1400" b="1" dirty="0"/>
                        <a:t>Indicator samenwerking</a:t>
                      </a:r>
                      <a:r>
                        <a:rPr lang="nl-BE" sz="1400" dirty="0"/>
                        <a:t>: de verschillende actoren (per type actor) waarderen de interactie en samenwerking op een schaal van 1 tot 5 in grote mate als nuttig, efficiënt en effectief (tussentijds en op het einde)</a:t>
                      </a:r>
                    </a:p>
                    <a:p>
                      <a:endParaRPr lang="nl-BE" sz="1400" dirty="0"/>
                    </a:p>
                    <a:p>
                      <a:r>
                        <a:rPr lang="nl-BE" sz="1400" b="1" dirty="0"/>
                        <a:t>Streefwaarde</a:t>
                      </a:r>
                      <a:r>
                        <a:rPr lang="nl-BE" sz="1400" dirty="0"/>
                        <a:t>: de waardering gaat in stijgende lijn bij iedere groep ten aanzien van de tussentijdse meting, geen nulwaarde</a:t>
                      </a:r>
                    </a:p>
                  </a:txBody>
                  <a:tcPr/>
                </a:tc>
                <a:extLst>
                  <a:ext uri="{0D108BD9-81ED-4DB2-BD59-A6C34878D82A}">
                    <a16:rowId xmlns:a16="http://schemas.microsoft.com/office/drawing/2014/main" val="3919129572"/>
                  </a:ext>
                </a:extLst>
              </a:tr>
              <a:tr h="713375">
                <a:tc>
                  <a:txBody>
                    <a:bodyPr/>
                    <a:lstStyle/>
                    <a:p>
                      <a:r>
                        <a:rPr lang="nl-BE" sz="1400" dirty="0"/>
                        <a:t>Veranderingen bij jongeren bereikt door projecten (bewust van overlast, meer en betere contacten in buurt met ouderen en politie)</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BE" sz="1400" b="1" dirty="0">
                          <a:solidFill>
                            <a:schemeClr val="tx1"/>
                          </a:solidFill>
                        </a:rPr>
                        <a:t>Indicator veranderingen:</a:t>
                      </a:r>
                      <a:r>
                        <a:rPr lang="nl-BE" sz="1400" b="1" dirty="0">
                          <a:solidFill>
                            <a:srgbClr val="FF0000"/>
                          </a:solidFill>
                        </a:rPr>
                        <a:t>  </a:t>
                      </a:r>
                      <a:r>
                        <a:rPr lang="nl-BE" sz="1400" b="0" dirty="0">
                          <a:solidFill>
                            <a:schemeClr val="tx1"/>
                          </a:solidFill>
                        </a:rPr>
                        <a:t>positieve evolutie (M/J) in zelfbeeld, competenties en gedrag (onder meer: jongeren hebben een positiever zelfbeeld; hebben beter inzicht in link tussen overlast, veiligheid en eenzaamheid; versterken </a:t>
                      </a:r>
                      <a:r>
                        <a:rPr lang="nl-BE" sz="1400" dirty="0"/>
                        <a:t>hun netwerk in de buurt; kunnen hun visie en oplossing inbrengen op een verbindende manier)</a:t>
                      </a:r>
                    </a:p>
                    <a:p>
                      <a:pPr marL="0" marR="0" lvl="0" indent="0" algn="l" defTabSz="457200" rtl="0" eaLnBrk="1" fontAlgn="auto" latinLnBrk="0" hangingPunct="1">
                        <a:lnSpc>
                          <a:spcPct val="100000"/>
                        </a:lnSpc>
                        <a:spcBef>
                          <a:spcPts val="0"/>
                        </a:spcBef>
                        <a:spcAft>
                          <a:spcPts val="0"/>
                        </a:spcAft>
                        <a:buClrTx/>
                        <a:buSzTx/>
                        <a:buFontTx/>
                        <a:buNone/>
                        <a:tabLst/>
                        <a:defRPr/>
                      </a:pPr>
                      <a:endParaRPr lang="nl-BE" sz="1400" dirty="0"/>
                    </a:p>
                    <a:p>
                      <a:pPr marL="0" marR="0" lvl="0" indent="0" algn="l" defTabSz="457200" rtl="0" eaLnBrk="1" fontAlgn="auto" latinLnBrk="0" hangingPunct="1">
                        <a:lnSpc>
                          <a:spcPct val="100000"/>
                        </a:lnSpc>
                        <a:spcBef>
                          <a:spcPts val="0"/>
                        </a:spcBef>
                        <a:spcAft>
                          <a:spcPts val="0"/>
                        </a:spcAft>
                        <a:buClrTx/>
                        <a:buSzTx/>
                        <a:buFontTx/>
                        <a:buNone/>
                        <a:tabLst/>
                        <a:defRPr/>
                      </a:pPr>
                      <a:r>
                        <a:rPr lang="nl-BE" sz="1400" b="1" dirty="0">
                          <a:solidFill>
                            <a:schemeClr val="tx1"/>
                          </a:solidFill>
                        </a:rPr>
                        <a:t>Streefwaarde</a:t>
                      </a:r>
                      <a:r>
                        <a:rPr lang="nl-BE" sz="1400" b="0" dirty="0">
                          <a:solidFill>
                            <a:schemeClr val="tx1"/>
                          </a:solidFill>
                        </a:rPr>
                        <a:t>: geen specifieke streefwaarde bepaald, geen nulwaarde </a:t>
                      </a:r>
                    </a:p>
                    <a:p>
                      <a:endParaRPr lang="nl-BE" sz="1400" b="1" dirty="0">
                        <a:solidFill>
                          <a:srgbClr val="FF0000"/>
                        </a:solidFill>
                      </a:endParaRPr>
                    </a:p>
                  </a:txBody>
                  <a:tcPr/>
                </a:tc>
                <a:extLst>
                  <a:ext uri="{0D108BD9-81ED-4DB2-BD59-A6C34878D82A}">
                    <a16:rowId xmlns:a16="http://schemas.microsoft.com/office/drawing/2014/main" val="256853771"/>
                  </a:ext>
                </a:extLst>
              </a:tr>
              <a:tr h="413305">
                <a:tc>
                  <a:txBody>
                    <a:bodyPr/>
                    <a:lstStyle/>
                    <a:p>
                      <a:r>
                        <a:rPr lang="nl-BE" sz="1400" dirty="0"/>
                        <a:t>Evolutie overlastcijfers </a:t>
                      </a:r>
                      <a:r>
                        <a:rPr lang="nl-BE" sz="1200" i="1" dirty="0">
                          <a:solidFill>
                            <a:srgbClr val="FF00FF"/>
                          </a:solidFill>
                        </a:rPr>
                        <a:t>en ervaringen inwoners (</a:t>
                      </a:r>
                      <a:r>
                        <a:rPr lang="nl-BE" sz="1200" b="1" i="0" dirty="0">
                          <a:solidFill>
                            <a:srgbClr val="FF00FF"/>
                          </a:solidFill>
                        </a:rPr>
                        <a:t>NIET doen </a:t>
                      </a:r>
                      <a:r>
                        <a:rPr lang="nl-BE" sz="1200" i="0" dirty="0">
                          <a:solidFill>
                            <a:srgbClr val="FF00FF"/>
                          </a:solidFill>
                        </a:rPr>
                        <a:t>tenzij als onderdeel van breder onderzoek door de gemeente in wijken, bij deur-aan-deur bevraging)</a:t>
                      </a:r>
                      <a:endParaRPr lang="nl-BE" sz="1400" i="0" dirty="0">
                        <a:solidFill>
                          <a:srgbClr val="FF00FF"/>
                        </a:solidFill>
                      </a:endParaRPr>
                    </a:p>
                  </a:txBody>
                  <a:tcPr/>
                </a:tc>
                <a:tc>
                  <a:txBody>
                    <a:bodyPr/>
                    <a:lstStyle/>
                    <a:p>
                      <a:r>
                        <a:rPr lang="nl-BE" sz="1400" b="1" dirty="0"/>
                        <a:t>Indicator</a:t>
                      </a:r>
                      <a:r>
                        <a:rPr lang="nl-BE" sz="1400" dirty="0"/>
                        <a:t>: de overlastcijfers algemeen (en per wijk) en per soort overlast.</a:t>
                      </a:r>
                    </a:p>
                    <a:p>
                      <a:endParaRPr lang="nl-BE" sz="1400" dirty="0"/>
                    </a:p>
                    <a:p>
                      <a:r>
                        <a:rPr lang="nl-BE" sz="1400" b="1" dirty="0"/>
                        <a:t>Streefwaarde</a:t>
                      </a:r>
                      <a:r>
                        <a:rPr lang="nl-BE" sz="1400" dirty="0"/>
                        <a:t>: daling tussen 5 en 10 %  ten aanzien van de situatie in jaar X (ook afgezet tegen algemene cijfers criminaliteit om die evolutie mee in rekening te nemen)</a:t>
                      </a:r>
                    </a:p>
                  </a:txBody>
                  <a:tcPr/>
                </a:tc>
                <a:extLst>
                  <a:ext uri="{0D108BD9-81ED-4DB2-BD59-A6C34878D82A}">
                    <a16:rowId xmlns:a16="http://schemas.microsoft.com/office/drawing/2014/main" val="1342005634"/>
                  </a:ext>
                </a:extLst>
              </a:tr>
            </a:tbl>
          </a:graphicData>
        </a:graphic>
      </p:graphicFrame>
      <p:pic>
        <p:nvPicPr>
          <p:cNvPr id="3" name="Afbeelding 2">
            <a:extLst>
              <a:ext uri="{FF2B5EF4-FFF2-40B4-BE49-F238E27FC236}">
                <a16:creationId xmlns:a16="http://schemas.microsoft.com/office/drawing/2014/main" id="{67334CCB-7FFD-9E91-F05B-8BA656BEC032}"/>
              </a:ext>
            </a:extLst>
          </p:cNvPr>
          <p:cNvPicPr>
            <a:picLocks noChangeAspect="1"/>
          </p:cNvPicPr>
          <p:nvPr/>
        </p:nvPicPr>
        <p:blipFill>
          <a:blip r:embed="rId3"/>
          <a:stretch>
            <a:fillRect/>
          </a:stretch>
        </p:blipFill>
        <p:spPr>
          <a:xfrm>
            <a:off x="250372" y="6737"/>
            <a:ext cx="713874" cy="718364"/>
          </a:xfrm>
          <a:prstGeom prst="rect">
            <a:avLst/>
          </a:prstGeom>
        </p:spPr>
      </p:pic>
    </p:spTree>
    <p:extLst>
      <p:ext uri="{BB962C8B-B14F-4D97-AF65-F5344CB8AC3E}">
        <p14:creationId xmlns:p14="http://schemas.microsoft.com/office/powerpoint/2010/main" val="6409088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F97B673D-1D27-8009-A034-3A78C069A04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1CADF6A-CB79-690F-2B03-74C7A1C4EC6E}"/>
              </a:ext>
            </a:extLst>
          </p:cNvPr>
          <p:cNvSpPr>
            <a:spLocks noGrp="1"/>
          </p:cNvSpPr>
          <p:nvPr>
            <p:ph type="title"/>
          </p:nvPr>
        </p:nvSpPr>
        <p:spPr>
          <a:xfrm>
            <a:off x="914400" y="255361"/>
            <a:ext cx="8229600" cy="697219"/>
          </a:xfrm>
        </p:spPr>
        <p:txBody>
          <a:bodyPr>
            <a:noAutofit/>
          </a:bodyPr>
          <a:lstStyle/>
          <a:p>
            <a:r>
              <a:rPr lang="nl-BE" sz="3200" b="1" dirty="0">
                <a:solidFill>
                  <a:srgbClr val="005DAA"/>
                </a:solidFill>
              </a:rPr>
              <a:t>Ter herinnering : mechanismen en kwaliteit</a:t>
            </a:r>
          </a:p>
        </p:txBody>
      </p:sp>
      <p:graphicFrame>
        <p:nvGraphicFramePr>
          <p:cNvPr id="4" name="Tijdelijke aanduiding voor inhoud 3">
            <a:extLst>
              <a:ext uri="{FF2B5EF4-FFF2-40B4-BE49-F238E27FC236}">
                <a16:creationId xmlns:a16="http://schemas.microsoft.com/office/drawing/2014/main" id="{2C708EF6-E168-ACB6-959A-7DDF83C9936E}"/>
              </a:ext>
            </a:extLst>
          </p:cNvPr>
          <p:cNvGraphicFramePr>
            <a:graphicFrameLocks noGrp="1"/>
          </p:cNvGraphicFramePr>
          <p:nvPr>
            <p:ph idx="1"/>
          </p:nvPr>
        </p:nvGraphicFramePr>
        <p:xfrm>
          <a:off x="144780" y="1487381"/>
          <a:ext cx="8854440" cy="5124812"/>
        </p:xfrm>
        <a:graphic>
          <a:graphicData uri="http://schemas.openxmlformats.org/drawingml/2006/table">
            <a:tbl>
              <a:tblPr firstRow="1" bandRow="1">
                <a:tableStyleId>{5C22544A-7EE6-4342-B048-85BDC9FD1C3A}</a:tableStyleId>
              </a:tblPr>
              <a:tblGrid>
                <a:gridCol w="1938663">
                  <a:extLst>
                    <a:ext uri="{9D8B030D-6E8A-4147-A177-3AD203B41FA5}">
                      <a16:colId xmlns:a16="http://schemas.microsoft.com/office/drawing/2014/main" val="4036561665"/>
                    </a:ext>
                  </a:extLst>
                </a:gridCol>
                <a:gridCol w="6915777">
                  <a:extLst>
                    <a:ext uri="{9D8B030D-6E8A-4147-A177-3AD203B41FA5}">
                      <a16:colId xmlns:a16="http://schemas.microsoft.com/office/drawing/2014/main" val="734130826"/>
                    </a:ext>
                  </a:extLst>
                </a:gridCol>
              </a:tblGrid>
              <a:tr h="686338">
                <a:tc>
                  <a:txBody>
                    <a:bodyPr/>
                    <a:lstStyle/>
                    <a:p>
                      <a:r>
                        <a:rPr lang="nl-BE" sz="2000" dirty="0"/>
                        <a:t>Overzicht informatie-nood </a:t>
                      </a:r>
                    </a:p>
                  </a:txBody>
                  <a:tcPr/>
                </a:tc>
                <a:tc>
                  <a:txBody>
                    <a:bodyPr/>
                    <a:lstStyle/>
                    <a:p>
                      <a:r>
                        <a:rPr lang="nl-BE" sz="2000" dirty="0"/>
                        <a:t> informatie te verzamelen over onderstaande punten (shortlist)</a:t>
                      </a:r>
                    </a:p>
                  </a:txBody>
                  <a:tcPr/>
                </a:tc>
                <a:extLst>
                  <a:ext uri="{0D108BD9-81ED-4DB2-BD59-A6C34878D82A}">
                    <a16:rowId xmlns:a16="http://schemas.microsoft.com/office/drawing/2014/main" val="542201353"/>
                  </a:ext>
                </a:extLst>
              </a:tr>
              <a:tr h="2171517">
                <a:tc>
                  <a:txBody>
                    <a:bodyPr/>
                    <a:lstStyle/>
                    <a:p>
                      <a:r>
                        <a:rPr lang="nl-BE" sz="2000" dirty="0"/>
                        <a:t>Kwaliteit van uitvoering</a:t>
                      </a:r>
                    </a:p>
                  </a:txBody>
                  <a:tcPr/>
                </a:tc>
                <a:tc>
                  <a:txBody>
                    <a:bodyPr/>
                    <a:lstStyle/>
                    <a:p>
                      <a:pPr marL="285750" indent="-285750">
                        <a:buFont typeface="Arial" panose="020B0604020202020204" pitchFamily="34" charset="0"/>
                        <a:buChar char="•"/>
                      </a:pPr>
                      <a:r>
                        <a:rPr lang="nl-BE" sz="2000" b="0" dirty="0"/>
                        <a:t>Coördinatie is verbindend en responsief </a:t>
                      </a:r>
                    </a:p>
                    <a:p>
                      <a:pPr marL="285750" indent="-285750">
                        <a:buFont typeface="Arial" panose="020B0604020202020204" pitchFamily="34" charset="0"/>
                        <a:buChar char="•"/>
                      </a:pPr>
                      <a:r>
                        <a:rPr lang="nl-BE" sz="2000" b="0" dirty="0"/>
                        <a:t>Goede uitwerking (theoretisch) van thema door de stad: overlast, veiligheid, eenzaamheid en hoe dat door verschillende betrokkenen ervaren kan worden</a:t>
                      </a:r>
                    </a:p>
                    <a:p>
                      <a:pPr marL="285750" indent="-285750">
                        <a:buFont typeface="Arial" panose="020B0604020202020204" pitchFamily="34" charset="0"/>
                        <a:buChar char="•"/>
                      </a:pPr>
                      <a:r>
                        <a:rPr lang="nl-BE" sz="2000" b="0" dirty="0"/>
                        <a:t>Subsidiereglement stimuleert innovatie in activiteiten van jongerenorganisaties</a:t>
                      </a:r>
                    </a:p>
                  </a:txBody>
                  <a:tcPr/>
                </a:tc>
                <a:extLst>
                  <a:ext uri="{0D108BD9-81ED-4DB2-BD59-A6C34878D82A}">
                    <a16:rowId xmlns:a16="http://schemas.microsoft.com/office/drawing/2014/main" val="3774201605"/>
                  </a:ext>
                </a:extLst>
              </a:tr>
              <a:tr h="2252255">
                <a:tc>
                  <a:txBody>
                    <a:bodyPr/>
                    <a:lstStyle/>
                    <a:p>
                      <a:r>
                        <a:rPr lang="nl-BE" sz="2000" dirty="0"/>
                        <a:t>Mechanismen</a:t>
                      </a:r>
                    </a:p>
                  </a:txBody>
                  <a:tcPr/>
                </a:tc>
                <a:tc>
                  <a:txBody>
                    <a:bodyPr/>
                    <a:lstStyle/>
                    <a:p>
                      <a:pPr marL="285750" indent="-285750">
                        <a:buFont typeface="Arial" panose="020B0604020202020204" pitchFamily="34" charset="0"/>
                        <a:buChar char="•"/>
                      </a:pPr>
                      <a:r>
                        <a:rPr lang="nl-BE" sz="2000" b="0" dirty="0"/>
                        <a:t>Organisaties, jeugdwerkers, politie en jongeren voelen zich gehoord</a:t>
                      </a:r>
                    </a:p>
                    <a:p>
                      <a:pPr marL="285750" indent="-285750">
                        <a:buFont typeface="Arial" panose="020B0604020202020204" pitchFamily="34" charset="0"/>
                        <a:buChar char="•"/>
                      </a:pPr>
                      <a:r>
                        <a:rPr lang="nl-BE" sz="2000" b="0" dirty="0"/>
                        <a:t>Jongerenorganisaties zijn gemotiveerd door het subsidiereglement</a:t>
                      </a:r>
                    </a:p>
                    <a:p>
                      <a:pPr marL="285750" indent="-285750">
                        <a:buFont typeface="Arial" panose="020B0604020202020204" pitchFamily="34" charset="0"/>
                        <a:buChar char="•"/>
                      </a:pPr>
                      <a:r>
                        <a:rPr lang="nl-BE" sz="2000" b="0" dirty="0"/>
                        <a:t>Jongeren zijn enthousiast over het verkennen van oplossingen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sz="2000" b="0" dirty="0"/>
                        <a:t>Organisaties, jeugdwerkers, politie en jongeren merken vooruitgang op </a:t>
                      </a:r>
                    </a:p>
                  </a:txBody>
                  <a:tcPr/>
                </a:tc>
                <a:extLst>
                  <a:ext uri="{0D108BD9-81ED-4DB2-BD59-A6C34878D82A}">
                    <a16:rowId xmlns:a16="http://schemas.microsoft.com/office/drawing/2014/main" val="673419808"/>
                  </a:ext>
                </a:extLst>
              </a:tr>
            </a:tbl>
          </a:graphicData>
        </a:graphic>
      </p:graphicFrame>
      <p:pic>
        <p:nvPicPr>
          <p:cNvPr id="3" name="Afbeelding 2">
            <a:extLst>
              <a:ext uri="{FF2B5EF4-FFF2-40B4-BE49-F238E27FC236}">
                <a16:creationId xmlns:a16="http://schemas.microsoft.com/office/drawing/2014/main" id="{0818C34F-99E0-CD03-E37D-5DF1F9A4D88A}"/>
              </a:ext>
            </a:extLst>
          </p:cNvPr>
          <p:cNvPicPr>
            <a:picLocks noChangeAspect="1"/>
          </p:cNvPicPr>
          <p:nvPr/>
        </p:nvPicPr>
        <p:blipFill>
          <a:blip r:embed="rId3"/>
          <a:stretch>
            <a:fillRect/>
          </a:stretch>
        </p:blipFill>
        <p:spPr>
          <a:xfrm>
            <a:off x="115676" y="116247"/>
            <a:ext cx="969348" cy="975445"/>
          </a:xfrm>
          <a:prstGeom prst="rect">
            <a:avLst/>
          </a:prstGeom>
        </p:spPr>
      </p:pic>
    </p:spTree>
    <p:extLst>
      <p:ext uri="{BB962C8B-B14F-4D97-AF65-F5344CB8AC3E}">
        <p14:creationId xmlns:p14="http://schemas.microsoft.com/office/powerpoint/2010/main" val="8706056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2A91D-442C-2569-8E78-7849325D444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724C7D4-6FE0-1A1B-D7FC-D9E5B1928B8B}"/>
              </a:ext>
            </a:extLst>
          </p:cNvPr>
          <p:cNvSpPr>
            <a:spLocks noGrp="1"/>
          </p:cNvSpPr>
          <p:nvPr>
            <p:ph type="title"/>
          </p:nvPr>
        </p:nvSpPr>
        <p:spPr>
          <a:xfrm>
            <a:off x="457200" y="76201"/>
            <a:ext cx="8229600" cy="533400"/>
          </a:xfrm>
        </p:spPr>
        <p:txBody>
          <a:bodyPr>
            <a:normAutofit fontScale="90000"/>
          </a:bodyPr>
          <a:lstStyle/>
          <a:p>
            <a:r>
              <a:rPr lang="nl-BE" sz="3200" b="1" dirty="0">
                <a:solidFill>
                  <a:srgbClr val="005DAA"/>
                </a:solidFill>
              </a:rPr>
              <a:t>Ubuntu: informatieverzameling </a:t>
            </a:r>
          </a:p>
        </p:txBody>
      </p:sp>
      <p:graphicFrame>
        <p:nvGraphicFramePr>
          <p:cNvPr id="6" name="Tabel 5">
            <a:extLst>
              <a:ext uri="{FF2B5EF4-FFF2-40B4-BE49-F238E27FC236}">
                <a16:creationId xmlns:a16="http://schemas.microsoft.com/office/drawing/2014/main" id="{D8C20A41-1163-2E78-4B66-DF1CF87279DD}"/>
              </a:ext>
            </a:extLst>
          </p:cNvPr>
          <p:cNvGraphicFramePr>
            <a:graphicFrameLocks noGrp="1"/>
          </p:cNvGraphicFramePr>
          <p:nvPr>
            <p:extLst>
              <p:ext uri="{D42A27DB-BD31-4B8C-83A1-F6EECF244321}">
                <p14:modId xmlns:p14="http://schemas.microsoft.com/office/powerpoint/2010/main" val="4201797493"/>
              </p:ext>
            </p:extLst>
          </p:nvPr>
        </p:nvGraphicFramePr>
        <p:xfrm>
          <a:off x="141514" y="1280885"/>
          <a:ext cx="8899073" cy="4754880"/>
        </p:xfrm>
        <a:graphic>
          <a:graphicData uri="http://schemas.openxmlformats.org/drawingml/2006/table">
            <a:tbl>
              <a:tblPr firstRow="1" bandRow="1">
                <a:tableStyleId>{5C22544A-7EE6-4342-B048-85BDC9FD1C3A}</a:tableStyleId>
              </a:tblPr>
              <a:tblGrid>
                <a:gridCol w="1556657">
                  <a:extLst>
                    <a:ext uri="{9D8B030D-6E8A-4147-A177-3AD203B41FA5}">
                      <a16:colId xmlns:a16="http://schemas.microsoft.com/office/drawing/2014/main" val="610387635"/>
                    </a:ext>
                  </a:extLst>
                </a:gridCol>
                <a:gridCol w="1170214">
                  <a:extLst>
                    <a:ext uri="{9D8B030D-6E8A-4147-A177-3AD203B41FA5}">
                      <a16:colId xmlns:a16="http://schemas.microsoft.com/office/drawing/2014/main" val="224281467"/>
                    </a:ext>
                  </a:extLst>
                </a:gridCol>
                <a:gridCol w="1491343">
                  <a:extLst>
                    <a:ext uri="{9D8B030D-6E8A-4147-A177-3AD203B41FA5}">
                      <a16:colId xmlns:a16="http://schemas.microsoft.com/office/drawing/2014/main" val="1275176948"/>
                    </a:ext>
                  </a:extLst>
                </a:gridCol>
                <a:gridCol w="1317171">
                  <a:extLst>
                    <a:ext uri="{9D8B030D-6E8A-4147-A177-3AD203B41FA5}">
                      <a16:colId xmlns:a16="http://schemas.microsoft.com/office/drawing/2014/main" val="3049502924"/>
                    </a:ext>
                  </a:extLst>
                </a:gridCol>
                <a:gridCol w="1175657">
                  <a:extLst>
                    <a:ext uri="{9D8B030D-6E8A-4147-A177-3AD203B41FA5}">
                      <a16:colId xmlns:a16="http://schemas.microsoft.com/office/drawing/2014/main" val="1482913830"/>
                    </a:ext>
                  </a:extLst>
                </a:gridCol>
                <a:gridCol w="2188031">
                  <a:extLst>
                    <a:ext uri="{9D8B030D-6E8A-4147-A177-3AD203B41FA5}">
                      <a16:colId xmlns:a16="http://schemas.microsoft.com/office/drawing/2014/main" val="3269370886"/>
                    </a:ext>
                  </a:extLst>
                </a:gridCol>
              </a:tblGrid>
              <a:tr h="370840">
                <a:tc>
                  <a:txBody>
                    <a:bodyPr/>
                    <a:lstStyle/>
                    <a:p>
                      <a:r>
                        <a:rPr lang="nl-BE" sz="1400" dirty="0"/>
                        <a:t>Indicator/</a:t>
                      </a:r>
                    </a:p>
                    <a:p>
                      <a:r>
                        <a:rPr lang="nl-BE" sz="1400" dirty="0"/>
                        <a:t>hypothese</a:t>
                      </a:r>
                    </a:p>
                  </a:txBody>
                  <a:tcPr/>
                </a:tc>
                <a:tc>
                  <a:txBody>
                    <a:bodyPr/>
                    <a:lstStyle/>
                    <a:p>
                      <a:r>
                        <a:rPr lang="nl-BE" sz="1400" dirty="0"/>
                        <a:t>Waar zit informatie</a:t>
                      </a:r>
                    </a:p>
                  </a:txBody>
                  <a:tcPr/>
                </a:tc>
                <a:tc>
                  <a:txBody>
                    <a:bodyPr/>
                    <a:lstStyle/>
                    <a:p>
                      <a:r>
                        <a:rPr lang="nl-BE" sz="1400" dirty="0"/>
                        <a:t>Hoe verzamelen</a:t>
                      </a:r>
                    </a:p>
                  </a:txBody>
                  <a:tcPr/>
                </a:tc>
                <a:tc>
                  <a:txBody>
                    <a:bodyPr/>
                    <a:lstStyle/>
                    <a:p>
                      <a:r>
                        <a:rPr lang="nl-BE" sz="1400" dirty="0"/>
                        <a:t>Wie verzamelt</a:t>
                      </a:r>
                    </a:p>
                  </a:txBody>
                  <a:tcPr/>
                </a:tc>
                <a:tc>
                  <a:txBody>
                    <a:bodyPr/>
                    <a:lstStyle/>
                    <a:p>
                      <a:r>
                        <a:rPr lang="nl-BE" sz="1400" dirty="0"/>
                        <a:t>Wanneer/</a:t>
                      </a:r>
                    </a:p>
                    <a:p>
                      <a:r>
                        <a:rPr lang="nl-BE" sz="1400" dirty="0"/>
                        <a:t>frequentie</a:t>
                      </a:r>
                    </a:p>
                  </a:txBody>
                  <a:tcPr/>
                </a:tc>
                <a:tc>
                  <a:txBody>
                    <a:bodyPr/>
                    <a:lstStyle/>
                    <a:p>
                      <a:r>
                        <a:rPr lang="nl-BE" sz="1400" dirty="0"/>
                        <a:t>Welke analyse en wanneer?</a:t>
                      </a:r>
                    </a:p>
                  </a:txBody>
                  <a:tcPr/>
                </a:tc>
                <a:extLst>
                  <a:ext uri="{0D108BD9-81ED-4DB2-BD59-A6C34878D82A}">
                    <a16:rowId xmlns:a16="http://schemas.microsoft.com/office/drawing/2014/main" val="3014027209"/>
                  </a:ext>
                </a:extLst>
              </a:tr>
              <a:tr h="370840">
                <a:tc>
                  <a:txBody>
                    <a:bodyPr/>
                    <a:lstStyle/>
                    <a:p>
                      <a:r>
                        <a:rPr lang="nl-BE" sz="1400" dirty="0"/>
                        <a:t>Waardering van samenwerking als nuttig, efficiënt en effectief</a:t>
                      </a:r>
                    </a:p>
                    <a:p>
                      <a:endParaRPr lang="nl-BE" sz="1400" dirty="0"/>
                    </a:p>
                    <a:p>
                      <a:r>
                        <a:rPr lang="nl-BE" sz="1400" dirty="0"/>
                        <a:t>(In combinatie met) kwaliteit van uitvoering</a:t>
                      </a:r>
                    </a:p>
                  </a:txBody>
                  <a:tcPr/>
                </a:tc>
                <a:tc>
                  <a:txBody>
                    <a:bodyPr/>
                    <a:lstStyle/>
                    <a:p>
                      <a:r>
                        <a:rPr lang="nl-BE" sz="1400" dirty="0"/>
                        <a:t>Bij deelnemers aan het overleg</a:t>
                      </a:r>
                    </a:p>
                  </a:txBody>
                  <a:tcPr/>
                </a:tc>
                <a:tc>
                  <a:txBody>
                    <a:bodyPr/>
                    <a:lstStyle/>
                    <a:p>
                      <a:r>
                        <a:rPr lang="nl-BE" sz="1400" dirty="0"/>
                        <a:t>Via het scoren op aantal criteria rond ‘wat is een sterke samenwerking’ + ophalen van ‘signalen van verandering’</a:t>
                      </a:r>
                    </a:p>
                  </a:txBody>
                  <a:tcPr/>
                </a:tc>
                <a:tc>
                  <a:txBody>
                    <a:bodyPr/>
                    <a:lstStyle/>
                    <a:p>
                      <a:r>
                        <a:rPr lang="nl-BE" sz="1400" dirty="0"/>
                        <a:t>coördinator</a:t>
                      </a:r>
                    </a:p>
                  </a:txBody>
                  <a:tcPr/>
                </a:tc>
                <a:tc>
                  <a:txBody>
                    <a:bodyPr/>
                    <a:lstStyle/>
                    <a:p>
                      <a:r>
                        <a:rPr lang="nl-BE" sz="1400" dirty="0"/>
                        <a:t>Tussentijds en op het einde</a:t>
                      </a:r>
                    </a:p>
                  </a:txBody>
                  <a:tcPr/>
                </a:tc>
                <a:tc>
                  <a:txBody>
                    <a:bodyPr/>
                    <a:lstStyle/>
                    <a:p>
                      <a:pPr marL="285750" indent="-285750">
                        <a:buFont typeface="Arial" panose="020B0604020202020204" pitchFamily="34" charset="0"/>
                        <a:buChar char="•"/>
                      </a:pPr>
                      <a:r>
                        <a:rPr lang="nl-BE" sz="1400" dirty="0"/>
                        <a:t>Gezamenlijke analyse van samenwerkingsproces en evolutie,  tussentijds en op het einde</a:t>
                      </a:r>
                    </a:p>
                    <a:p>
                      <a:pPr marL="285750" indent="-285750">
                        <a:buFont typeface="Arial" panose="020B0604020202020204" pitchFamily="34" charset="0"/>
                        <a:buChar char="•"/>
                      </a:pPr>
                      <a:r>
                        <a:rPr lang="nl-BE" sz="1400" dirty="0"/>
                        <a:t>Gezamenlijke sense-making met bespreken van hypothesen)</a:t>
                      </a:r>
                    </a:p>
                  </a:txBody>
                  <a:tcPr/>
                </a:tc>
                <a:extLst>
                  <a:ext uri="{0D108BD9-81ED-4DB2-BD59-A6C34878D82A}">
                    <a16:rowId xmlns:a16="http://schemas.microsoft.com/office/drawing/2014/main" val="3606517522"/>
                  </a:ext>
                </a:extLst>
              </a:tr>
              <a:tr h="370840">
                <a:tc>
                  <a:txBody>
                    <a:bodyPr/>
                    <a:lstStyle/>
                    <a:p>
                      <a:r>
                        <a:rPr lang="nl-BE" sz="1400" dirty="0"/>
                        <a:t>Positieve evolutie in zelfbeeld, competenties en gedrag bij jongeren</a:t>
                      </a:r>
                    </a:p>
                  </a:txBody>
                  <a:tcPr/>
                </a:tc>
                <a:tc>
                  <a:txBody>
                    <a:bodyPr/>
                    <a:lstStyle/>
                    <a:p>
                      <a:r>
                        <a:rPr lang="nl-BE" sz="1400" dirty="0"/>
                        <a:t>Bij jongeren betrokken in projecten van </a:t>
                      </a:r>
                      <a:r>
                        <a:rPr lang="nl-BE" sz="1400" dirty="0" err="1"/>
                        <a:t>jongeren-organisaties</a:t>
                      </a:r>
                      <a:endParaRPr lang="nl-BE" sz="1400" dirty="0"/>
                    </a:p>
                  </a:txBody>
                  <a:tcPr/>
                </a:tc>
                <a:tc>
                  <a:txBody>
                    <a:bodyPr/>
                    <a:lstStyle/>
                    <a:p>
                      <a:r>
                        <a:rPr lang="nl-BE" sz="1400" dirty="0"/>
                        <a:t>Ophalen van verhalen via ‘</a:t>
                      </a:r>
                      <a:r>
                        <a:rPr lang="nl-BE" sz="1400" dirty="0" err="1"/>
                        <a:t>outcome</a:t>
                      </a:r>
                      <a:r>
                        <a:rPr lang="nl-BE" sz="1400" dirty="0"/>
                        <a:t> </a:t>
                      </a:r>
                      <a:r>
                        <a:rPr lang="nl-BE" sz="1400" dirty="0" err="1"/>
                        <a:t>harvesting</a:t>
                      </a:r>
                      <a:r>
                        <a:rPr lang="nl-BE" sz="1400" dirty="0"/>
                        <a:t>’</a:t>
                      </a:r>
                    </a:p>
                  </a:txBody>
                  <a:tcPr/>
                </a:tc>
                <a:tc>
                  <a:txBody>
                    <a:bodyPr/>
                    <a:lstStyle/>
                    <a:p>
                      <a:r>
                        <a:rPr lang="nl-BE" sz="1400" dirty="0"/>
                        <a:t>Staf bij </a:t>
                      </a:r>
                      <a:r>
                        <a:rPr lang="nl-BE" sz="1400" dirty="0" err="1"/>
                        <a:t>jongeren-organisaties</a:t>
                      </a:r>
                      <a:r>
                        <a:rPr lang="nl-BE" sz="1400" dirty="0"/>
                        <a:t>  en jongerenwerkers in de wijken waar projecten lopen</a:t>
                      </a:r>
                    </a:p>
                  </a:txBody>
                  <a:tcPr/>
                </a:tc>
                <a:tc>
                  <a:txBody>
                    <a:bodyPr/>
                    <a:lstStyle/>
                    <a:p>
                      <a:r>
                        <a:rPr lang="nl-BE" sz="1400" dirty="0"/>
                        <a:t>1 keer, voor het einde van het project</a:t>
                      </a:r>
                    </a:p>
                  </a:txBody>
                  <a:tcPr/>
                </a:tc>
                <a:tc>
                  <a:txBody>
                    <a:bodyPr/>
                    <a:lstStyle/>
                    <a:p>
                      <a:pPr marL="171450" indent="-171450">
                        <a:buFont typeface="Arial" panose="020B0604020202020204" pitchFamily="34" charset="0"/>
                        <a:buChar char="•"/>
                      </a:pPr>
                      <a:r>
                        <a:rPr lang="nl-BE" sz="1400" dirty="0"/>
                        <a:t>Verschil tussen jongeren van de jongerenorganisaties en andere jongeren (begrijpen van bijdrage projecten)</a:t>
                      </a:r>
                    </a:p>
                    <a:p>
                      <a:pPr marL="171450" indent="-171450">
                        <a:buFont typeface="Arial" panose="020B0604020202020204" pitchFamily="34" charset="0"/>
                        <a:buChar char="•"/>
                      </a:pPr>
                      <a:r>
                        <a:rPr lang="nl-BE" sz="1400" dirty="0"/>
                        <a:t>Vergelijken met projectinformatie rond innovatie</a:t>
                      </a:r>
                    </a:p>
                    <a:p>
                      <a:pPr marL="171450" indent="-171450">
                        <a:buFont typeface="Arial" panose="020B0604020202020204" pitchFamily="34" charset="0"/>
                        <a:buChar char="•"/>
                      </a:pPr>
                      <a:r>
                        <a:rPr lang="nl-BE" sz="1400" dirty="0"/>
                        <a:t>Vergelijken met bevindingen in literatuur</a:t>
                      </a:r>
                    </a:p>
                  </a:txBody>
                  <a:tcPr/>
                </a:tc>
                <a:extLst>
                  <a:ext uri="{0D108BD9-81ED-4DB2-BD59-A6C34878D82A}">
                    <a16:rowId xmlns:a16="http://schemas.microsoft.com/office/drawing/2014/main" val="974698359"/>
                  </a:ext>
                </a:extLst>
              </a:tr>
            </a:tbl>
          </a:graphicData>
        </a:graphic>
      </p:graphicFrame>
      <p:pic>
        <p:nvPicPr>
          <p:cNvPr id="3" name="Afbeelding 2">
            <a:extLst>
              <a:ext uri="{FF2B5EF4-FFF2-40B4-BE49-F238E27FC236}">
                <a16:creationId xmlns:a16="http://schemas.microsoft.com/office/drawing/2014/main" id="{1E4E2EEC-0631-0789-8C6D-66DA84E3EF8A}"/>
              </a:ext>
            </a:extLst>
          </p:cNvPr>
          <p:cNvPicPr>
            <a:picLocks noChangeAspect="1"/>
          </p:cNvPicPr>
          <p:nvPr/>
        </p:nvPicPr>
        <p:blipFill>
          <a:blip r:embed="rId2"/>
          <a:stretch>
            <a:fillRect/>
          </a:stretch>
        </p:blipFill>
        <p:spPr>
          <a:xfrm>
            <a:off x="1295400" y="83458"/>
            <a:ext cx="533115" cy="536468"/>
          </a:xfrm>
          <a:prstGeom prst="rect">
            <a:avLst/>
          </a:prstGeom>
        </p:spPr>
      </p:pic>
    </p:spTree>
    <p:extLst>
      <p:ext uri="{BB962C8B-B14F-4D97-AF65-F5344CB8AC3E}">
        <p14:creationId xmlns:p14="http://schemas.microsoft.com/office/powerpoint/2010/main" val="3119025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ED034B-72E0-A9BD-9A59-356360FD2F5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262F0F9-AAC7-991E-7C96-73A9E00118B9}"/>
              </a:ext>
            </a:extLst>
          </p:cNvPr>
          <p:cNvSpPr>
            <a:spLocks noGrp="1"/>
          </p:cNvSpPr>
          <p:nvPr>
            <p:ph type="title"/>
          </p:nvPr>
        </p:nvSpPr>
        <p:spPr>
          <a:xfrm>
            <a:off x="457200" y="76201"/>
            <a:ext cx="8229600" cy="533400"/>
          </a:xfrm>
        </p:spPr>
        <p:txBody>
          <a:bodyPr>
            <a:normAutofit fontScale="90000"/>
          </a:bodyPr>
          <a:lstStyle/>
          <a:p>
            <a:r>
              <a:rPr lang="nl-BE" sz="3200" b="1" dirty="0">
                <a:solidFill>
                  <a:srgbClr val="005DAA"/>
                </a:solidFill>
              </a:rPr>
              <a:t>Ubuntu: informatieverzameling (overzicht)</a:t>
            </a:r>
          </a:p>
        </p:txBody>
      </p:sp>
      <p:graphicFrame>
        <p:nvGraphicFramePr>
          <p:cNvPr id="6" name="Tabel 5">
            <a:extLst>
              <a:ext uri="{FF2B5EF4-FFF2-40B4-BE49-F238E27FC236}">
                <a16:creationId xmlns:a16="http://schemas.microsoft.com/office/drawing/2014/main" id="{2FBB1043-A14F-1FD7-40BE-16C62A44FED1}"/>
              </a:ext>
            </a:extLst>
          </p:cNvPr>
          <p:cNvGraphicFramePr>
            <a:graphicFrameLocks noGrp="1"/>
          </p:cNvGraphicFramePr>
          <p:nvPr>
            <p:extLst>
              <p:ext uri="{D42A27DB-BD31-4B8C-83A1-F6EECF244321}">
                <p14:modId xmlns:p14="http://schemas.microsoft.com/office/powerpoint/2010/main" val="1374150859"/>
              </p:ext>
            </p:extLst>
          </p:nvPr>
        </p:nvGraphicFramePr>
        <p:xfrm>
          <a:off x="103413" y="616857"/>
          <a:ext cx="8937174" cy="6248400"/>
        </p:xfrm>
        <a:graphic>
          <a:graphicData uri="http://schemas.openxmlformats.org/drawingml/2006/table">
            <a:tbl>
              <a:tblPr firstRow="1" bandRow="1">
                <a:tableStyleId>{5C22544A-7EE6-4342-B048-85BDC9FD1C3A}</a:tableStyleId>
              </a:tblPr>
              <a:tblGrid>
                <a:gridCol w="1594758">
                  <a:extLst>
                    <a:ext uri="{9D8B030D-6E8A-4147-A177-3AD203B41FA5}">
                      <a16:colId xmlns:a16="http://schemas.microsoft.com/office/drawing/2014/main" val="610387635"/>
                    </a:ext>
                  </a:extLst>
                </a:gridCol>
                <a:gridCol w="1170214">
                  <a:extLst>
                    <a:ext uri="{9D8B030D-6E8A-4147-A177-3AD203B41FA5}">
                      <a16:colId xmlns:a16="http://schemas.microsoft.com/office/drawing/2014/main" val="224281467"/>
                    </a:ext>
                  </a:extLst>
                </a:gridCol>
                <a:gridCol w="1491343">
                  <a:extLst>
                    <a:ext uri="{9D8B030D-6E8A-4147-A177-3AD203B41FA5}">
                      <a16:colId xmlns:a16="http://schemas.microsoft.com/office/drawing/2014/main" val="1275176948"/>
                    </a:ext>
                  </a:extLst>
                </a:gridCol>
                <a:gridCol w="1317171">
                  <a:extLst>
                    <a:ext uri="{9D8B030D-6E8A-4147-A177-3AD203B41FA5}">
                      <a16:colId xmlns:a16="http://schemas.microsoft.com/office/drawing/2014/main" val="3049502924"/>
                    </a:ext>
                  </a:extLst>
                </a:gridCol>
                <a:gridCol w="1175657">
                  <a:extLst>
                    <a:ext uri="{9D8B030D-6E8A-4147-A177-3AD203B41FA5}">
                      <a16:colId xmlns:a16="http://schemas.microsoft.com/office/drawing/2014/main" val="1482913830"/>
                    </a:ext>
                  </a:extLst>
                </a:gridCol>
                <a:gridCol w="2188031">
                  <a:extLst>
                    <a:ext uri="{9D8B030D-6E8A-4147-A177-3AD203B41FA5}">
                      <a16:colId xmlns:a16="http://schemas.microsoft.com/office/drawing/2014/main" val="3269370886"/>
                    </a:ext>
                  </a:extLst>
                </a:gridCol>
              </a:tblGrid>
              <a:tr h="370840">
                <a:tc>
                  <a:txBody>
                    <a:bodyPr/>
                    <a:lstStyle/>
                    <a:p>
                      <a:r>
                        <a:rPr lang="nl-BE" sz="1100" dirty="0"/>
                        <a:t>Indicator/</a:t>
                      </a:r>
                    </a:p>
                    <a:p>
                      <a:r>
                        <a:rPr lang="nl-BE" sz="1100" dirty="0"/>
                        <a:t>hypothese</a:t>
                      </a:r>
                    </a:p>
                  </a:txBody>
                  <a:tcPr/>
                </a:tc>
                <a:tc>
                  <a:txBody>
                    <a:bodyPr/>
                    <a:lstStyle/>
                    <a:p>
                      <a:r>
                        <a:rPr lang="nl-BE" sz="1100" dirty="0"/>
                        <a:t>Waar zit informatie</a:t>
                      </a:r>
                    </a:p>
                  </a:txBody>
                  <a:tcPr/>
                </a:tc>
                <a:tc>
                  <a:txBody>
                    <a:bodyPr/>
                    <a:lstStyle/>
                    <a:p>
                      <a:r>
                        <a:rPr lang="nl-BE" sz="1100" dirty="0"/>
                        <a:t>Hoe verzamelen</a:t>
                      </a:r>
                    </a:p>
                  </a:txBody>
                  <a:tcPr/>
                </a:tc>
                <a:tc>
                  <a:txBody>
                    <a:bodyPr/>
                    <a:lstStyle/>
                    <a:p>
                      <a:r>
                        <a:rPr lang="nl-BE" sz="1100" dirty="0"/>
                        <a:t>Wie verzamelt</a:t>
                      </a:r>
                    </a:p>
                  </a:txBody>
                  <a:tcPr/>
                </a:tc>
                <a:tc>
                  <a:txBody>
                    <a:bodyPr/>
                    <a:lstStyle/>
                    <a:p>
                      <a:r>
                        <a:rPr lang="nl-BE" sz="1100" dirty="0"/>
                        <a:t>Wanneer/</a:t>
                      </a:r>
                    </a:p>
                    <a:p>
                      <a:r>
                        <a:rPr lang="nl-BE" sz="1100" dirty="0"/>
                        <a:t>frequentie</a:t>
                      </a:r>
                    </a:p>
                  </a:txBody>
                  <a:tcPr/>
                </a:tc>
                <a:tc>
                  <a:txBody>
                    <a:bodyPr/>
                    <a:lstStyle/>
                    <a:p>
                      <a:r>
                        <a:rPr lang="nl-BE" sz="1100" dirty="0"/>
                        <a:t>Welke analyse en wanneer?</a:t>
                      </a:r>
                    </a:p>
                  </a:txBody>
                  <a:tcPr/>
                </a:tc>
                <a:extLst>
                  <a:ext uri="{0D108BD9-81ED-4DB2-BD59-A6C34878D82A}">
                    <a16:rowId xmlns:a16="http://schemas.microsoft.com/office/drawing/2014/main" val="3014027209"/>
                  </a:ext>
                </a:extLst>
              </a:tr>
              <a:tr h="132806">
                <a:tc>
                  <a:txBody>
                    <a:bodyPr/>
                    <a:lstStyle/>
                    <a:p>
                      <a:r>
                        <a:rPr lang="nl-BE" sz="1100" dirty="0"/>
                        <a:t>Inhoud/bereik en resultaten projecten</a:t>
                      </a:r>
                    </a:p>
                  </a:txBody>
                  <a:tcPr/>
                </a:tc>
                <a:tc>
                  <a:txBody>
                    <a:bodyPr/>
                    <a:lstStyle/>
                    <a:p>
                      <a:r>
                        <a:rPr lang="nl-BE" sz="1100" dirty="0"/>
                        <a:t>In projectdossiers en rapportage</a:t>
                      </a:r>
                    </a:p>
                  </a:txBody>
                  <a:tcPr/>
                </a:tc>
                <a:tc>
                  <a:txBody>
                    <a:bodyPr/>
                    <a:lstStyle/>
                    <a:p>
                      <a:r>
                        <a:rPr lang="nl-BE" sz="1100" dirty="0"/>
                        <a:t>Opvragen als deel van subsidie</a:t>
                      </a:r>
                    </a:p>
                  </a:txBody>
                  <a:tcPr/>
                </a:tc>
                <a:tc>
                  <a:txBody>
                    <a:bodyPr/>
                    <a:lstStyle/>
                    <a:p>
                      <a:r>
                        <a:rPr lang="nl-BE" sz="1100" dirty="0"/>
                        <a:t>Coördinator</a:t>
                      </a:r>
                    </a:p>
                  </a:txBody>
                  <a:tcPr/>
                </a:tc>
                <a:tc>
                  <a:txBody>
                    <a:bodyPr/>
                    <a:lstStyle/>
                    <a:p>
                      <a:r>
                        <a:rPr lang="nl-BE" sz="1100" dirty="0"/>
                        <a:t>Start en einde project</a:t>
                      </a:r>
                    </a:p>
                  </a:txBody>
                  <a:tcPr/>
                </a:tc>
                <a:tc>
                  <a:txBody>
                    <a:bodyPr/>
                    <a:lstStyle/>
                    <a:p>
                      <a:pPr marL="171450" indent="-171450">
                        <a:buFont typeface="Arial" panose="020B0604020202020204" pitchFamily="34" charset="0"/>
                        <a:buChar char="•"/>
                      </a:pPr>
                      <a:r>
                        <a:rPr lang="nl-BE" sz="1100" dirty="0"/>
                        <a:t>Focus op innovatie en resultaten daarvan</a:t>
                      </a:r>
                    </a:p>
                    <a:p>
                      <a:pPr marL="171450" indent="-171450">
                        <a:buFont typeface="Arial" panose="020B0604020202020204" pitchFamily="34" charset="0"/>
                        <a:buChar char="•"/>
                      </a:pPr>
                      <a:r>
                        <a:rPr lang="nl-BE" sz="1100" dirty="0"/>
                        <a:t>Analyse kader rond ‘innovatie’</a:t>
                      </a:r>
                    </a:p>
                    <a:p>
                      <a:endParaRPr lang="nl-BE" sz="1100" dirty="0"/>
                    </a:p>
                  </a:txBody>
                  <a:tcPr/>
                </a:tc>
                <a:extLst>
                  <a:ext uri="{0D108BD9-81ED-4DB2-BD59-A6C34878D82A}">
                    <a16:rowId xmlns:a16="http://schemas.microsoft.com/office/drawing/2014/main" val="985528068"/>
                  </a:ext>
                </a:extLst>
              </a:tr>
              <a:tr h="370840">
                <a:tc>
                  <a:txBody>
                    <a:bodyPr/>
                    <a:lstStyle/>
                    <a:p>
                      <a:r>
                        <a:rPr lang="nl-BE" sz="1100" dirty="0"/>
                        <a:t>Waardering van samenwerking als nuttig, efficiënt en effectief</a:t>
                      </a:r>
                    </a:p>
                    <a:p>
                      <a:endParaRPr lang="nl-BE" sz="1100" dirty="0"/>
                    </a:p>
                    <a:p>
                      <a:r>
                        <a:rPr lang="nl-BE" sz="1100" dirty="0"/>
                        <a:t>In combinatie met kwaliteit van uitvoering</a:t>
                      </a:r>
                    </a:p>
                  </a:txBody>
                  <a:tcPr/>
                </a:tc>
                <a:tc>
                  <a:txBody>
                    <a:bodyPr/>
                    <a:lstStyle/>
                    <a:p>
                      <a:r>
                        <a:rPr lang="nl-BE" sz="1100" dirty="0"/>
                        <a:t>Bij deelnemers aan het overleg</a:t>
                      </a:r>
                    </a:p>
                  </a:txBody>
                  <a:tcPr/>
                </a:tc>
                <a:tc>
                  <a:txBody>
                    <a:bodyPr/>
                    <a:lstStyle/>
                    <a:p>
                      <a:r>
                        <a:rPr lang="nl-BE" sz="1100" dirty="0"/>
                        <a:t>Via het scoren op aantal criteria (een </a:t>
                      </a:r>
                      <a:r>
                        <a:rPr lang="nl-BE" sz="1100" dirty="0" err="1"/>
                        <a:t>spiderweb</a:t>
                      </a:r>
                      <a:r>
                        <a:rPr lang="nl-BE" sz="1100" dirty="0"/>
                        <a:t>) + ophalen van ‘signalen van verandering’</a:t>
                      </a:r>
                    </a:p>
                  </a:txBody>
                  <a:tcPr/>
                </a:tc>
                <a:tc>
                  <a:txBody>
                    <a:bodyPr/>
                    <a:lstStyle/>
                    <a:p>
                      <a:r>
                        <a:rPr lang="nl-BE" sz="1100" dirty="0"/>
                        <a:t>coördinator</a:t>
                      </a:r>
                    </a:p>
                  </a:txBody>
                  <a:tcPr/>
                </a:tc>
                <a:tc>
                  <a:txBody>
                    <a:bodyPr/>
                    <a:lstStyle/>
                    <a:p>
                      <a:r>
                        <a:rPr lang="nl-BE" sz="1100" dirty="0"/>
                        <a:t>Tussentijds en op het einde</a:t>
                      </a:r>
                    </a:p>
                  </a:txBody>
                  <a:tcPr/>
                </a:tc>
                <a:tc>
                  <a:txBody>
                    <a:bodyPr/>
                    <a:lstStyle/>
                    <a:p>
                      <a:r>
                        <a:rPr lang="nl-BE" sz="1100" dirty="0"/>
                        <a:t>Gezamenlijke analyse van samenwerkingsproces,  tussentijds en op het einde (gezamenlijke sense-making met bespreken van hypothesen)</a:t>
                      </a:r>
                    </a:p>
                  </a:txBody>
                  <a:tcPr/>
                </a:tc>
                <a:extLst>
                  <a:ext uri="{0D108BD9-81ED-4DB2-BD59-A6C34878D82A}">
                    <a16:rowId xmlns:a16="http://schemas.microsoft.com/office/drawing/2014/main" val="3606517522"/>
                  </a:ext>
                </a:extLst>
              </a:tr>
              <a:tr h="370840">
                <a:tc>
                  <a:txBody>
                    <a:bodyPr/>
                    <a:lstStyle/>
                    <a:p>
                      <a:r>
                        <a:rPr lang="nl-BE" sz="1100" dirty="0"/>
                        <a:t>Positieve evolutie in zelfbeeld, competenties en gedrag</a:t>
                      </a:r>
                    </a:p>
                  </a:txBody>
                  <a:tcPr/>
                </a:tc>
                <a:tc>
                  <a:txBody>
                    <a:bodyPr/>
                    <a:lstStyle/>
                    <a:p>
                      <a:r>
                        <a:rPr lang="nl-BE" sz="1100" dirty="0"/>
                        <a:t>Bij jongeren betrokken in projecten van </a:t>
                      </a:r>
                      <a:r>
                        <a:rPr lang="nl-BE" sz="1100" dirty="0" err="1"/>
                        <a:t>jongeren-organisaties</a:t>
                      </a:r>
                      <a:endParaRPr lang="nl-BE" sz="1100" dirty="0"/>
                    </a:p>
                  </a:txBody>
                  <a:tcPr/>
                </a:tc>
                <a:tc>
                  <a:txBody>
                    <a:bodyPr/>
                    <a:lstStyle/>
                    <a:p>
                      <a:r>
                        <a:rPr lang="nl-BE" sz="1100" dirty="0"/>
                        <a:t>Ophalen van verhalen via ‘</a:t>
                      </a:r>
                      <a:r>
                        <a:rPr lang="nl-BE" sz="1100" dirty="0" err="1"/>
                        <a:t>outcome</a:t>
                      </a:r>
                      <a:r>
                        <a:rPr lang="nl-BE" sz="1100" dirty="0"/>
                        <a:t> </a:t>
                      </a:r>
                      <a:r>
                        <a:rPr lang="nl-BE" sz="1100" dirty="0" err="1"/>
                        <a:t>harvesting</a:t>
                      </a:r>
                      <a:r>
                        <a:rPr lang="nl-BE" sz="1100" dirty="0"/>
                        <a:t>’</a:t>
                      </a:r>
                    </a:p>
                  </a:txBody>
                  <a:tcPr/>
                </a:tc>
                <a:tc>
                  <a:txBody>
                    <a:bodyPr/>
                    <a:lstStyle/>
                    <a:p>
                      <a:r>
                        <a:rPr lang="nl-BE" sz="1100" dirty="0"/>
                        <a:t>Staf bij </a:t>
                      </a:r>
                      <a:r>
                        <a:rPr lang="nl-BE" sz="1100" dirty="0" err="1"/>
                        <a:t>jongeren-organisaties</a:t>
                      </a:r>
                      <a:r>
                        <a:rPr lang="nl-BE" sz="1100" dirty="0"/>
                        <a:t>  en jongerenwerkers in de wijken waar projecten lopen</a:t>
                      </a:r>
                    </a:p>
                  </a:txBody>
                  <a:tcPr/>
                </a:tc>
                <a:tc>
                  <a:txBody>
                    <a:bodyPr/>
                    <a:lstStyle/>
                    <a:p>
                      <a:r>
                        <a:rPr lang="nl-BE" sz="1100" dirty="0"/>
                        <a:t>1 keer, voor het einde van het project</a:t>
                      </a:r>
                    </a:p>
                  </a:txBody>
                  <a:tcPr/>
                </a:tc>
                <a:tc>
                  <a:txBody>
                    <a:bodyPr/>
                    <a:lstStyle/>
                    <a:p>
                      <a:pPr marL="171450" indent="-171450">
                        <a:buFont typeface="Arial" panose="020B0604020202020204" pitchFamily="34" charset="0"/>
                        <a:buChar char="•"/>
                      </a:pPr>
                      <a:r>
                        <a:rPr lang="nl-BE" sz="1100" dirty="0"/>
                        <a:t>Verschil tussen jongeren van de jongerenorganisaties en andere jongeren (begrijpen van bijdrage projecten)</a:t>
                      </a:r>
                    </a:p>
                    <a:p>
                      <a:pPr marL="171450" indent="-171450">
                        <a:buFont typeface="Arial" panose="020B0604020202020204" pitchFamily="34" charset="0"/>
                        <a:buChar char="•"/>
                      </a:pPr>
                      <a:r>
                        <a:rPr lang="nl-BE" sz="1100" dirty="0"/>
                        <a:t>Vergelijken met projectinformatie rond innovatie</a:t>
                      </a:r>
                    </a:p>
                    <a:p>
                      <a:pPr marL="171450" indent="-171450">
                        <a:buFont typeface="Arial" panose="020B0604020202020204" pitchFamily="34" charset="0"/>
                        <a:buChar char="•"/>
                      </a:pPr>
                      <a:r>
                        <a:rPr lang="nl-BE" sz="1100" dirty="0"/>
                        <a:t>Vergelijken met bevindingen in literatuur</a:t>
                      </a:r>
                    </a:p>
                  </a:txBody>
                  <a:tcPr/>
                </a:tc>
                <a:extLst>
                  <a:ext uri="{0D108BD9-81ED-4DB2-BD59-A6C34878D82A}">
                    <a16:rowId xmlns:a16="http://schemas.microsoft.com/office/drawing/2014/main" val="974698359"/>
                  </a:ext>
                </a:extLst>
              </a:tr>
              <a:tr h="370840">
                <a:tc>
                  <a:txBody>
                    <a:bodyPr/>
                    <a:lstStyle/>
                    <a:p>
                      <a:r>
                        <a:rPr lang="nl-BE" sz="1100" dirty="0"/>
                        <a:t>Hypothesen rond mechanismen </a:t>
                      </a:r>
                      <a:r>
                        <a:rPr lang="nl-BE" sz="1100" dirty="0" err="1"/>
                        <a:t>jongeren-organisaties</a:t>
                      </a:r>
                      <a:r>
                        <a:rPr lang="nl-BE" sz="1100" dirty="0"/>
                        <a:t>: gemotiveerd door subsidiereglement</a:t>
                      </a:r>
                    </a:p>
                  </a:txBody>
                  <a:tcPr/>
                </a:tc>
                <a:tc>
                  <a:txBody>
                    <a:bodyPr/>
                    <a:lstStyle/>
                    <a:p>
                      <a:r>
                        <a:rPr lang="nl-BE" sz="1100" dirty="0"/>
                        <a:t>Bij jongerenorganisaties</a:t>
                      </a:r>
                    </a:p>
                  </a:txBody>
                  <a:tcPr/>
                </a:tc>
                <a:tc>
                  <a:txBody>
                    <a:bodyPr/>
                    <a:lstStyle/>
                    <a:p>
                      <a:r>
                        <a:rPr lang="nl-BE" sz="1100" dirty="0"/>
                        <a:t>Focusgroep-discussies met jongeren organisaties die subsidie kregen </a:t>
                      </a:r>
                    </a:p>
                  </a:txBody>
                  <a:tcPr/>
                </a:tc>
                <a:tc>
                  <a:txBody>
                    <a:bodyPr/>
                    <a:lstStyle/>
                    <a:p>
                      <a:r>
                        <a:rPr lang="nl-BE" sz="1100" dirty="0"/>
                        <a:t>Externe consultant</a:t>
                      </a:r>
                    </a:p>
                  </a:txBody>
                  <a:tcPr/>
                </a:tc>
                <a:tc>
                  <a:txBody>
                    <a:bodyPr/>
                    <a:lstStyle/>
                    <a:p>
                      <a:r>
                        <a:rPr lang="nl-BE" sz="1100" dirty="0"/>
                        <a:t>1 keer, na ophalen en analyse van verhalen</a:t>
                      </a:r>
                    </a:p>
                  </a:txBody>
                  <a:tcPr/>
                </a:tc>
                <a:tc>
                  <a:txBody>
                    <a:bodyPr/>
                    <a:lstStyle/>
                    <a:p>
                      <a:r>
                        <a:rPr lang="nl-BE" sz="1100" dirty="0"/>
                        <a:t>Identificeren van elementen in reglement die goed werkten</a:t>
                      </a:r>
                    </a:p>
                  </a:txBody>
                  <a:tcPr/>
                </a:tc>
                <a:extLst>
                  <a:ext uri="{0D108BD9-81ED-4DB2-BD59-A6C34878D82A}">
                    <a16:rowId xmlns:a16="http://schemas.microsoft.com/office/drawing/2014/main" val="1222539544"/>
                  </a:ext>
                </a:extLst>
              </a:tr>
              <a:tr h="370840">
                <a:tc>
                  <a:txBody>
                    <a:bodyPr/>
                    <a:lstStyle/>
                    <a:p>
                      <a:r>
                        <a:rPr lang="nl-BE" sz="1100" dirty="0"/>
                        <a:t>Hypothesen rond mechanisme jongeren: jongeren zijn enthousiast over verkenning van oplossingen</a:t>
                      </a:r>
                    </a:p>
                  </a:txBody>
                  <a:tcPr/>
                </a:tc>
                <a:tc>
                  <a:txBody>
                    <a:bodyPr/>
                    <a:lstStyle/>
                    <a:p>
                      <a:r>
                        <a:rPr lang="nl-BE" sz="1100" i="1" dirty="0"/>
                        <a:t>Bij jongeren</a:t>
                      </a:r>
                    </a:p>
                  </a:txBody>
                  <a:tcPr/>
                </a:tc>
                <a:tc>
                  <a:txBody>
                    <a:bodyPr/>
                    <a:lstStyle/>
                    <a:p>
                      <a:r>
                        <a:rPr lang="nl-BE" sz="1100" i="1" dirty="0"/>
                        <a:t>Focusgroep discussies met selectie jongeren/wijk (voorleggen van resultaten evolutie in zelfbeeld + cijfers overlast</a:t>
                      </a:r>
                    </a:p>
                  </a:txBody>
                  <a:tcPr/>
                </a:tc>
                <a:tc>
                  <a:txBody>
                    <a:bodyPr/>
                    <a:lstStyle/>
                    <a:p>
                      <a:r>
                        <a:rPr lang="nl-BE" sz="1100" i="1" dirty="0"/>
                        <a:t>Externe consultant</a:t>
                      </a:r>
                    </a:p>
                  </a:txBody>
                  <a:tcPr/>
                </a:tc>
                <a:tc>
                  <a:txBody>
                    <a:bodyPr/>
                    <a:lstStyle/>
                    <a:p>
                      <a:r>
                        <a:rPr lang="nl-BE" sz="1100" i="1" dirty="0"/>
                        <a:t>1 keer, na ophalen en analyse van verhalen</a:t>
                      </a:r>
                    </a:p>
                  </a:txBody>
                  <a:tcPr/>
                </a:tc>
                <a:tc>
                  <a:txBody>
                    <a:bodyPr/>
                    <a:lstStyle/>
                    <a:p>
                      <a:r>
                        <a:rPr lang="nl-BE" sz="1100" i="1" dirty="0" err="1"/>
                        <a:t>Sensemaking</a:t>
                      </a:r>
                      <a:r>
                        <a:rPr lang="nl-BE" sz="1100" i="1" dirty="0"/>
                        <a:t> met delegatie jongeren, en deelnemers in het overleg (coördinatie)</a:t>
                      </a:r>
                    </a:p>
                  </a:txBody>
                  <a:tcPr/>
                </a:tc>
                <a:extLst>
                  <a:ext uri="{0D108BD9-81ED-4DB2-BD59-A6C34878D82A}">
                    <a16:rowId xmlns:a16="http://schemas.microsoft.com/office/drawing/2014/main" val="3559280464"/>
                  </a:ext>
                </a:extLst>
              </a:tr>
            </a:tbl>
          </a:graphicData>
        </a:graphic>
      </p:graphicFrame>
      <p:pic>
        <p:nvPicPr>
          <p:cNvPr id="3" name="Afbeelding 2">
            <a:extLst>
              <a:ext uri="{FF2B5EF4-FFF2-40B4-BE49-F238E27FC236}">
                <a16:creationId xmlns:a16="http://schemas.microsoft.com/office/drawing/2014/main" id="{748CC637-CF8D-2EC3-1FA0-465F49CA5BCA}"/>
              </a:ext>
            </a:extLst>
          </p:cNvPr>
          <p:cNvPicPr>
            <a:picLocks noChangeAspect="1"/>
          </p:cNvPicPr>
          <p:nvPr/>
        </p:nvPicPr>
        <p:blipFill>
          <a:blip r:embed="rId3"/>
          <a:stretch>
            <a:fillRect/>
          </a:stretch>
        </p:blipFill>
        <p:spPr>
          <a:xfrm>
            <a:off x="457200" y="83458"/>
            <a:ext cx="533115" cy="536468"/>
          </a:xfrm>
          <a:prstGeom prst="rect">
            <a:avLst/>
          </a:prstGeom>
        </p:spPr>
      </p:pic>
    </p:spTree>
    <p:extLst>
      <p:ext uri="{BB962C8B-B14F-4D97-AF65-F5344CB8AC3E}">
        <p14:creationId xmlns:p14="http://schemas.microsoft.com/office/powerpoint/2010/main" val="17849037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7D2980-E3DF-5F0B-2D63-E3EB2D51278E}"/>
              </a:ext>
            </a:extLst>
          </p:cNvPr>
          <p:cNvSpPr>
            <a:spLocks noGrp="1"/>
          </p:cNvSpPr>
          <p:nvPr>
            <p:ph type="title"/>
          </p:nvPr>
        </p:nvSpPr>
        <p:spPr>
          <a:xfrm>
            <a:off x="457200" y="130259"/>
            <a:ext cx="8229600" cy="796173"/>
          </a:xfrm>
        </p:spPr>
        <p:txBody>
          <a:bodyPr>
            <a:normAutofit/>
          </a:bodyPr>
          <a:lstStyle/>
          <a:p>
            <a:r>
              <a:rPr lang="nl-BE" sz="3200" b="1" dirty="0">
                <a:solidFill>
                  <a:srgbClr val="005DAA"/>
                </a:solidFill>
              </a:rPr>
              <a:t>Ubuntu</a:t>
            </a:r>
          </a:p>
        </p:txBody>
      </p:sp>
      <p:sp>
        <p:nvSpPr>
          <p:cNvPr id="3" name="Tijdelijke aanduiding voor inhoud 2">
            <a:extLst>
              <a:ext uri="{FF2B5EF4-FFF2-40B4-BE49-F238E27FC236}">
                <a16:creationId xmlns:a16="http://schemas.microsoft.com/office/drawing/2014/main" id="{FA7581CC-809E-F9F9-B66D-BC106BDE9B05}"/>
              </a:ext>
            </a:extLst>
          </p:cNvPr>
          <p:cNvSpPr>
            <a:spLocks noGrp="1"/>
          </p:cNvSpPr>
          <p:nvPr>
            <p:ph idx="1"/>
          </p:nvPr>
        </p:nvSpPr>
        <p:spPr>
          <a:xfrm>
            <a:off x="457200" y="1239253"/>
            <a:ext cx="8229600" cy="5488488"/>
          </a:xfrm>
        </p:spPr>
        <p:txBody>
          <a:bodyPr>
            <a:normAutofit fontScale="92500" lnSpcReduction="10000"/>
          </a:bodyPr>
          <a:lstStyle/>
          <a:p>
            <a:r>
              <a:rPr lang="nl-BE" dirty="0"/>
              <a:t>Hoe en met wie:</a:t>
            </a:r>
          </a:p>
          <a:p>
            <a:pPr lvl="1"/>
            <a:r>
              <a:rPr lang="nl-BE" dirty="0"/>
              <a:t>Met coördinator uitgewerkt en voorgelegd aan groep stakeholders voor discussie</a:t>
            </a:r>
          </a:p>
          <a:p>
            <a:r>
              <a:rPr lang="nl-BE" dirty="0"/>
              <a:t>Voor -en nadelen van deze keuze (ook wel </a:t>
            </a:r>
            <a:r>
              <a:rPr lang="nl-BE" dirty="0">
                <a:solidFill>
                  <a:schemeClr val="accent1"/>
                </a:solidFill>
              </a:rPr>
              <a:t>limieten van de evaluatie</a:t>
            </a:r>
            <a:r>
              <a:rPr lang="nl-BE" dirty="0"/>
              <a:t>)</a:t>
            </a:r>
          </a:p>
          <a:p>
            <a:pPr lvl="1"/>
            <a:r>
              <a:rPr lang="nl-BE" dirty="0"/>
              <a:t>Accent </a:t>
            </a:r>
            <a:r>
              <a:rPr lang="nl-BE" dirty="0" err="1"/>
              <a:t>dataverzameling</a:t>
            </a:r>
            <a:r>
              <a:rPr lang="nl-BE" dirty="0"/>
              <a:t> op het einde</a:t>
            </a:r>
          </a:p>
          <a:p>
            <a:pPr lvl="1"/>
            <a:r>
              <a:rPr lang="nl-BE" dirty="0"/>
              <a:t>Geen </a:t>
            </a:r>
            <a:r>
              <a:rPr lang="nl-BE" dirty="0" err="1"/>
              <a:t>dataverzameling</a:t>
            </a:r>
            <a:r>
              <a:rPr lang="nl-BE" dirty="0"/>
              <a:t> bij inwoners in wijken</a:t>
            </a:r>
          </a:p>
          <a:p>
            <a:pPr lvl="1"/>
            <a:r>
              <a:rPr lang="nl-BE" dirty="0"/>
              <a:t>Goede verdeling van werklast voor verzameling</a:t>
            </a:r>
          </a:p>
          <a:p>
            <a:pPr lvl="1"/>
            <a:r>
              <a:rPr lang="nl-BE" dirty="0"/>
              <a:t>Variatie in methode</a:t>
            </a:r>
          </a:p>
          <a:p>
            <a:r>
              <a:rPr lang="nl-BE" sz="2800" dirty="0"/>
              <a:t>Inzichten: geen directe </a:t>
            </a:r>
            <a:r>
              <a:rPr lang="nl-BE" sz="2800" dirty="0" err="1"/>
              <a:t>dataverzameling</a:t>
            </a:r>
            <a:r>
              <a:rPr lang="nl-BE" sz="2800" dirty="0"/>
              <a:t> bij de jongeren – eventueel toch focusgroepen organiseren om resultaten voor te leggen (triangulatie en verdieping) – </a:t>
            </a:r>
            <a:r>
              <a:rPr lang="nl-BE" sz="2800" i="1" dirty="0"/>
              <a:t>zie cursief</a:t>
            </a:r>
          </a:p>
          <a:p>
            <a:pPr lvl="1"/>
            <a:endParaRPr lang="nl-BE" dirty="0"/>
          </a:p>
        </p:txBody>
      </p:sp>
      <p:pic>
        <p:nvPicPr>
          <p:cNvPr id="4" name="Afbeelding 3">
            <a:extLst>
              <a:ext uri="{FF2B5EF4-FFF2-40B4-BE49-F238E27FC236}">
                <a16:creationId xmlns:a16="http://schemas.microsoft.com/office/drawing/2014/main" id="{31D4588A-C913-494E-01D4-BDD80B054573}"/>
              </a:ext>
            </a:extLst>
          </p:cNvPr>
          <p:cNvPicPr>
            <a:picLocks noChangeAspect="1"/>
          </p:cNvPicPr>
          <p:nvPr/>
        </p:nvPicPr>
        <p:blipFill>
          <a:blip r:embed="rId3"/>
          <a:stretch>
            <a:fillRect/>
          </a:stretch>
        </p:blipFill>
        <p:spPr>
          <a:xfrm>
            <a:off x="2551054" y="-13076"/>
            <a:ext cx="969348" cy="975445"/>
          </a:xfrm>
          <a:prstGeom prst="rect">
            <a:avLst/>
          </a:prstGeom>
        </p:spPr>
      </p:pic>
    </p:spTree>
    <p:extLst>
      <p:ext uri="{BB962C8B-B14F-4D97-AF65-F5344CB8AC3E}">
        <p14:creationId xmlns:p14="http://schemas.microsoft.com/office/powerpoint/2010/main" val="20706532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728F23-9745-4D64-5733-BC2B6CB4787E}"/>
              </a:ext>
            </a:extLst>
          </p:cNvPr>
          <p:cNvSpPr>
            <a:spLocks noGrp="1"/>
          </p:cNvSpPr>
          <p:nvPr>
            <p:ph type="title"/>
          </p:nvPr>
        </p:nvSpPr>
        <p:spPr/>
        <p:txBody>
          <a:bodyPr>
            <a:normAutofit/>
          </a:bodyPr>
          <a:lstStyle/>
          <a:p>
            <a:r>
              <a:rPr lang="nl-BE" sz="3200" b="1" dirty="0">
                <a:solidFill>
                  <a:srgbClr val="005DAA"/>
                </a:solidFill>
              </a:rPr>
              <a:t>Voorbeelden uit huiswerk</a:t>
            </a:r>
          </a:p>
        </p:txBody>
      </p:sp>
      <p:sp>
        <p:nvSpPr>
          <p:cNvPr id="3" name="Tijdelijke aanduiding voor inhoud 2">
            <a:extLst>
              <a:ext uri="{FF2B5EF4-FFF2-40B4-BE49-F238E27FC236}">
                <a16:creationId xmlns:a16="http://schemas.microsoft.com/office/drawing/2014/main" id="{E4BEFE6E-835C-8305-E463-FB2AEF2AF6F7}"/>
              </a:ext>
            </a:extLst>
          </p:cNvPr>
          <p:cNvSpPr>
            <a:spLocks noGrp="1"/>
          </p:cNvSpPr>
          <p:nvPr>
            <p:ph idx="1"/>
          </p:nvPr>
        </p:nvSpPr>
        <p:spPr/>
        <p:txBody>
          <a:bodyPr/>
          <a:lstStyle/>
          <a:p>
            <a:r>
              <a:rPr lang="nl-BE" dirty="0"/>
              <a:t>Tevredenheid digitale dienstverlening: Gemiddelde tevredenheidsscore over onthaal, % positieve feedback </a:t>
            </a:r>
          </a:p>
          <a:p>
            <a:pPr marL="0" indent="0">
              <a:buNone/>
            </a:pPr>
            <a:r>
              <a:rPr lang="nl-BE" dirty="0"/>
              <a:t>&gt;Feedback: dit kan je koppelen aan(i) aandacht inclusie) en (ii) mechanismen: door te vragen naar wijk en in bevraging te peilen gevoel bij burger en kwaliteit)</a:t>
            </a:r>
          </a:p>
        </p:txBody>
      </p:sp>
    </p:spTree>
    <p:extLst>
      <p:ext uri="{BB962C8B-B14F-4D97-AF65-F5344CB8AC3E}">
        <p14:creationId xmlns:p14="http://schemas.microsoft.com/office/powerpoint/2010/main" val="20959674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71A514-137F-92DF-CA51-4EB8C965D92B}"/>
              </a:ext>
            </a:extLst>
          </p:cNvPr>
          <p:cNvSpPr>
            <a:spLocks noGrp="1"/>
          </p:cNvSpPr>
          <p:nvPr>
            <p:ph type="title"/>
          </p:nvPr>
        </p:nvSpPr>
        <p:spPr/>
        <p:txBody>
          <a:bodyPr>
            <a:normAutofit/>
          </a:bodyPr>
          <a:lstStyle/>
          <a:p>
            <a:r>
              <a:rPr lang="nl-BE" sz="3200" b="1" dirty="0">
                <a:solidFill>
                  <a:srgbClr val="005DAA"/>
                </a:solidFill>
              </a:rPr>
              <a:t>Voorbeelden uit huiswerk</a:t>
            </a:r>
          </a:p>
        </p:txBody>
      </p:sp>
      <p:sp>
        <p:nvSpPr>
          <p:cNvPr id="3" name="Tijdelijke aanduiding voor inhoud 2">
            <a:extLst>
              <a:ext uri="{FF2B5EF4-FFF2-40B4-BE49-F238E27FC236}">
                <a16:creationId xmlns:a16="http://schemas.microsoft.com/office/drawing/2014/main" id="{80AFE96B-072F-71A8-F220-A9FD875556D5}"/>
              </a:ext>
            </a:extLst>
          </p:cNvPr>
          <p:cNvSpPr>
            <a:spLocks noGrp="1"/>
          </p:cNvSpPr>
          <p:nvPr>
            <p:ph idx="1"/>
          </p:nvPr>
        </p:nvSpPr>
        <p:spPr>
          <a:xfrm>
            <a:off x="457200" y="1600200"/>
            <a:ext cx="8229600" cy="2231571"/>
          </a:xfrm>
        </p:spPr>
        <p:txBody>
          <a:bodyPr>
            <a:normAutofit lnSpcReduction="10000"/>
          </a:bodyPr>
          <a:lstStyle/>
          <a:p>
            <a:r>
              <a:rPr lang="nl-BE" sz="1800" dirty="0"/>
              <a:t>Digitale diensten en sterkere tevredenheid: expliciteren van limieten en risico’s	: Tevredenheid kan beïnvloed worden door externe factoren.</a:t>
            </a:r>
          </a:p>
          <a:p>
            <a:pPr marL="0" indent="0">
              <a:buNone/>
            </a:pPr>
            <a:r>
              <a:rPr lang="nl-BE" sz="1800" dirty="0"/>
              <a:t>&gt;feedback: is het belangrijk om dit ook te meten, hoe zou je dat kunnen doen? Bijv. voorleggen van resultaten aan een ‘panel’ of ‘focusgroep’</a:t>
            </a:r>
          </a:p>
          <a:p>
            <a:r>
              <a:rPr lang="nl-BE" sz="1800" dirty="0"/>
              <a:t>Informatienoden Burgers, ondernemers, bezoekers: (i) Toegankelijkheid: Worden hun noden en feedback meegenomen? (ii) Betrouwbaarheid van digitale diensten: Zijn er alternatieven voor wie digitaal minder vaardig is?</a:t>
            </a:r>
          </a:p>
          <a:p>
            <a:pPr>
              <a:buFont typeface="Wingdings" panose="05000000000000000000" pitchFamily="2" charset="2"/>
              <a:buChar char="Ø"/>
            </a:pPr>
            <a:r>
              <a:rPr lang="nl-BE" sz="1800" dirty="0"/>
              <a:t>feedback: Goeie indicatoren omtrent (</a:t>
            </a:r>
            <a:r>
              <a:rPr lang="nl-BE" sz="1800" dirty="0" err="1"/>
              <a:t>KPI’s</a:t>
            </a:r>
            <a:r>
              <a:rPr lang="nl-BE" sz="1800" dirty="0"/>
              <a:t>) digitale loketten, inclusie, feedback</a:t>
            </a:r>
          </a:p>
          <a:p>
            <a:pPr marL="0" indent="0">
              <a:buNone/>
            </a:pPr>
            <a:endParaRPr lang="nl-BE" sz="1800" dirty="0"/>
          </a:p>
        </p:txBody>
      </p:sp>
      <p:graphicFrame>
        <p:nvGraphicFramePr>
          <p:cNvPr id="4" name="Object 3">
            <a:extLst>
              <a:ext uri="{FF2B5EF4-FFF2-40B4-BE49-F238E27FC236}">
                <a16:creationId xmlns:a16="http://schemas.microsoft.com/office/drawing/2014/main" id="{3688C0E6-B320-B298-E8DE-A75A5BB37BDE}"/>
              </a:ext>
            </a:extLst>
          </p:cNvPr>
          <p:cNvGraphicFramePr>
            <a:graphicFrameLocks noChangeAspect="1"/>
          </p:cNvGraphicFramePr>
          <p:nvPr>
            <p:extLst>
              <p:ext uri="{D42A27DB-BD31-4B8C-83A1-F6EECF244321}">
                <p14:modId xmlns:p14="http://schemas.microsoft.com/office/powerpoint/2010/main" val="3208147300"/>
              </p:ext>
            </p:extLst>
          </p:nvPr>
        </p:nvGraphicFramePr>
        <p:xfrm>
          <a:off x="431549" y="4504642"/>
          <a:ext cx="8506250" cy="753157"/>
        </p:xfrm>
        <a:graphic>
          <a:graphicData uri="http://schemas.openxmlformats.org/presentationml/2006/ole">
            <mc:AlternateContent xmlns:mc="http://schemas.openxmlformats.org/markup-compatibility/2006">
              <mc:Choice xmlns:v="urn:schemas-microsoft-com:vml" Requires="v">
                <p:oleObj name="Worksheet" r:id="rId2" imgW="10868000" imgH="961974" progId="Excel.Sheet.12">
                  <p:embed/>
                </p:oleObj>
              </mc:Choice>
              <mc:Fallback>
                <p:oleObj name="Worksheet" r:id="rId2" imgW="10868000" imgH="961974" progId="Excel.Sheet.12">
                  <p:embed/>
                  <p:pic>
                    <p:nvPicPr>
                      <p:cNvPr id="0" name=""/>
                      <p:cNvPicPr/>
                      <p:nvPr/>
                    </p:nvPicPr>
                    <p:blipFill>
                      <a:blip r:embed="rId3"/>
                      <a:stretch>
                        <a:fillRect/>
                      </a:stretch>
                    </p:blipFill>
                    <p:spPr>
                      <a:xfrm>
                        <a:off x="431549" y="4504642"/>
                        <a:ext cx="8506250" cy="753157"/>
                      </a:xfrm>
                      <a:prstGeom prst="rect">
                        <a:avLst/>
                      </a:prstGeom>
                    </p:spPr>
                  </p:pic>
                </p:oleObj>
              </mc:Fallback>
            </mc:AlternateContent>
          </a:graphicData>
        </a:graphic>
      </p:graphicFrame>
      <p:pic>
        <p:nvPicPr>
          <p:cNvPr id="6" name="Afbeelding 5">
            <a:extLst>
              <a:ext uri="{FF2B5EF4-FFF2-40B4-BE49-F238E27FC236}">
                <a16:creationId xmlns:a16="http://schemas.microsoft.com/office/drawing/2014/main" id="{BD478AD0-8D50-4881-8778-7827EB842FEE}"/>
              </a:ext>
            </a:extLst>
          </p:cNvPr>
          <p:cNvPicPr>
            <a:picLocks noChangeAspect="1"/>
          </p:cNvPicPr>
          <p:nvPr/>
        </p:nvPicPr>
        <p:blipFill>
          <a:blip r:embed="rId4"/>
          <a:stretch>
            <a:fillRect/>
          </a:stretch>
        </p:blipFill>
        <p:spPr>
          <a:xfrm>
            <a:off x="261257" y="4278085"/>
            <a:ext cx="9144000" cy="176154"/>
          </a:xfrm>
          <a:prstGeom prst="rect">
            <a:avLst/>
          </a:prstGeom>
        </p:spPr>
      </p:pic>
    </p:spTree>
    <p:extLst>
      <p:ext uri="{BB962C8B-B14F-4D97-AF65-F5344CB8AC3E}">
        <p14:creationId xmlns:p14="http://schemas.microsoft.com/office/powerpoint/2010/main" val="7669134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1E76E7-8AAC-0BBC-5B56-6C5991751475}"/>
              </a:ext>
            </a:extLst>
          </p:cNvPr>
          <p:cNvSpPr>
            <a:spLocks noGrp="1"/>
          </p:cNvSpPr>
          <p:nvPr>
            <p:ph type="title"/>
          </p:nvPr>
        </p:nvSpPr>
        <p:spPr/>
        <p:txBody>
          <a:bodyPr>
            <a:normAutofit/>
          </a:bodyPr>
          <a:lstStyle/>
          <a:p>
            <a:r>
              <a:rPr lang="nl-BE" sz="3200" b="1" dirty="0">
                <a:solidFill>
                  <a:srgbClr val="005DAA"/>
                </a:solidFill>
              </a:rPr>
              <a:t>Voorbeelden uit huiswerk</a:t>
            </a:r>
          </a:p>
        </p:txBody>
      </p:sp>
      <p:sp>
        <p:nvSpPr>
          <p:cNvPr id="3" name="Tijdelijke aanduiding voor inhoud 2">
            <a:extLst>
              <a:ext uri="{FF2B5EF4-FFF2-40B4-BE49-F238E27FC236}">
                <a16:creationId xmlns:a16="http://schemas.microsoft.com/office/drawing/2014/main" id="{6D750F7C-7D8A-17C3-E619-B919EA8C68B1}"/>
              </a:ext>
            </a:extLst>
          </p:cNvPr>
          <p:cNvSpPr>
            <a:spLocks noGrp="1"/>
          </p:cNvSpPr>
          <p:nvPr>
            <p:ph idx="1"/>
          </p:nvPr>
        </p:nvSpPr>
        <p:spPr/>
        <p:txBody>
          <a:bodyPr>
            <a:normAutofit fontScale="85000" lnSpcReduction="10000"/>
          </a:bodyPr>
          <a:lstStyle/>
          <a:p>
            <a:r>
              <a:rPr lang="nl-BE" dirty="0"/>
              <a:t>Digitale dienstverlening:</a:t>
            </a:r>
          </a:p>
          <a:p>
            <a:pPr marL="0" indent="0">
              <a:buNone/>
            </a:pPr>
            <a:r>
              <a:rPr lang="nl-BE" dirty="0"/>
              <a:t>&gt;feedback: interessante actie ‘</a:t>
            </a:r>
            <a:r>
              <a:rPr lang="nl-BE" dirty="0" err="1"/>
              <a:t>pro-actieve</a:t>
            </a:r>
            <a:r>
              <a:rPr lang="nl-BE" dirty="0"/>
              <a:t> communicatie’</a:t>
            </a:r>
          </a:p>
          <a:p>
            <a:pPr marL="0" indent="0">
              <a:buNone/>
            </a:pPr>
            <a:endParaRPr lang="nl-BE" dirty="0"/>
          </a:p>
          <a:p>
            <a:pPr marL="0" indent="0">
              <a:buNone/>
            </a:pPr>
            <a:r>
              <a:rPr lang="nl-BE" dirty="0"/>
              <a:t>Focus impactvraag: nagaan hoe het gesteld is met de digitale maturiteit van de kwetsbare groepen na (herhaaldelijk) contact met de </a:t>
            </a:r>
            <a:r>
              <a:rPr lang="nl-BE" dirty="0" err="1"/>
              <a:t>Digibanken</a:t>
            </a:r>
            <a:r>
              <a:rPr lang="nl-BE" dirty="0"/>
              <a:t> en de vraag hoe dit komt – met oog op verkleinen van digitale kloof</a:t>
            </a:r>
          </a:p>
          <a:p>
            <a:pPr marL="0" indent="0">
              <a:buNone/>
            </a:pPr>
            <a:r>
              <a:rPr lang="nl-BE" dirty="0"/>
              <a:t>&gt;feedback: interessant om in bevraging link te leggen met </a:t>
            </a:r>
            <a:r>
              <a:rPr lang="nl-BE" dirty="0" err="1"/>
              <a:t>pro-actieve</a:t>
            </a:r>
            <a:r>
              <a:rPr lang="nl-BE" dirty="0"/>
              <a:t> communicatie want met voorgestelde indicatoren kan je de ‘Hoe’ niet capteren.</a:t>
            </a:r>
          </a:p>
        </p:txBody>
      </p:sp>
    </p:spTree>
    <p:extLst>
      <p:ext uri="{BB962C8B-B14F-4D97-AF65-F5344CB8AC3E}">
        <p14:creationId xmlns:p14="http://schemas.microsoft.com/office/powerpoint/2010/main" val="41685888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41D241-577F-B829-A509-1363FB483B5A}"/>
              </a:ext>
            </a:extLst>
          </p:cNvPr>
          <p:cNvSpPr>
            <a:spLocks noGrp="1"/>
          </p:cNvSpPr>
          <p:nvPr>
            <p:ph type="title"/>
          </p:nvPr>
        </p:nvSpPr>
        <p:spPr/>
        <p:txBody>
          <a:bodyPr/>
          <a:lstStyle/>
          <a:p>
            <a:r>
              <a:rPr lang="nl-BE" sz="3200" b="1" dirty="0">
                <a:solidFill>
                  <a:srgbClr val="005DAA"/>
                </a:solidFill>
              </a:rPr>
              <a:t>Voorbeeld jongeren en politie</a:t>
            </a:r>
          </a:p>
        </p:txBody>
      </p:sp>
      <p:sp>
        <p:nvSpPr>
          <p:cNvPr id="3" name="Tijdelijke aanduiding voor inhoud 2">
            <a:extLst>
              <a:ext uri="{FF2B5EF4-FFF2-40B4-BE49-F238E27FC236}">
                <a16:creationId xmlns:a16="http://schemas.microsoft.com/office/drawing/2014/main" id="{088BD331-4079-2A96-B18E-28DB09A79E1F}"/>
              </a:ext>
            </a:extLst>
          </p:cNvPr>
          <p:cNvSpPr>
            <a:spLocks noGrp="1"/>
          </p:cNvSpPr>
          <p:nvPr>
            <p:ph idx="1"/>
          </p:nvPr>
        </p:nvSpPr>
        <p:spPr/>
        <p:txBody>
          <a:bodyPr>
            <a:normAutofit fontScale="77500" lnSpcReduction="20000"/>
          </a:bodyPr>
          <a:lstStyle/>
          <a:p>
            <a:r>
              <a:rPr lang="nl-BE" dirty="0"/>
              <a:t>Vernauwing van de focus = goed</a:t>
            </a:r>
          </a:p>
          <a:p>
            <a:r>
              <a:rPr lang="nl-BE" dirty="0"/>
              <a:t>Veel aandacht voor de mechanismen, goed vertaald naar indicatoren (maar geen aandacht voor jongens/meisjes?)</a:t>
            </a:r>
          </a:p>
          <a:p>
            <a:r>
              <a:rPr lang="nl-BE" dirty="0"/>
              <a:t>Indicatoren:</a:t>
            </a:r>
          </a:p>
          <a:p>
            <a:pPr lvl="1"/>
            <a:r>
              <a:rPr lang="nl-BE" dirty="0"/>
              <a:t>Waarom enkel doelgroep indicatoren?</a:t>
            </a:r>
          </a:p>
          <a:p>
            <a:r>
              <a:rPr lang="nl-BE" dirty="0"/>
              <a:t>Streefwaarde indicatoren: </a:t>
            </a:r>
          </a:p>
          <a:p>
            <a:pPr lvl="1"/>
            <a:r>
              <a:rPr lang="nl-BE" dirty="0"/>
              <a:t>waarom altijd overal stijgen? Denk ook soms aan drempel waar je niet onder wilt</a:t>
            </a:r>
          </a:p>
          <a:p>
            <a:pPr lvl="1"/>
            <a:r>
              <a:rPr lang="nl-BE" dirty="0"/>
              <a:t>Wat als je streefwaarde niet kan bepalen? Resultaten voorleggen aan stakeholders en vragen of zij dit een goed resultaat vinden en waarom (en dit gebruiken om streefwaarde voor de toekomst te bepalen)</a:t>
            </a:r>
          </a:p>
          <a:p>
            <a:endParaRPr lang="nl-BE" b="1" dirty="0">
              <a:solidFill>
                <a:srgbClr val="005DAA"/>
              </a:solidFill>
              <a:latin typeface="+mj-lt"/>
              <a:ea typeface="+mj-ea"/>
              <a:cs typeface="+mj-cs"/>
            </a:endParaRPr>
          </a:p>
        </p:txBody>
      </p:sp>
    </p:spTree>
    <p:extLst>
      <p:ext uri="{BB962C8B-B14F-4D97-AF65-F5344CB8AC3E}">
        <p14:creationId xmlns:p14="http://schemas.microsoft.com/office/powerpoint/2010/main" val="42343795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D3B9E5-3EEF-281D-9B0B-ECF45D89938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706C2CD-3A85-696B-625C-A2179139C34D}"/>
              </a:ext>
            </a:extLst>
          </p:cNvPr>
          <p:cNvSpPr>
            <a:spLocks noGrp="1"/>
          </p:cNvSpPr>
          <p:nvPr>
            <p:ph type="title"/>
          </p:nvPr>
        </p:nvSpPr>
        <p:spPr/>
        <p:txBody>
          <a:bodyPr>
            <a:normAutofit/>
          </a:bodyPr>
          <a:lstStyle/>
          <a:p>
            <a:r>
              <a:rPr lang="nl-BE" sz="3200" b="1" dirty="0">
                <a:solidFill>
                  <a:srgbClr val="005DAA"/>
                </a:solidFill>
              </a:rPr>
              <a:t>Oefening – vul de tabel in</a:t>
            </a:r>
          </a:p>
        </p:txBody>
      </p:sp>
      <p:graphicFrame>
        <p:nvGraphicFramePr>
          <p:cNvPr id="6" name="Tabel 5">
            <a:extLst>
              <a:ext uri="{FF2B5EF4-FFF2-40B4-BE49-F238E27FC236}">
                <a16:creationId xmlns:a16="http://schemas.microsoft.com/office/drawing/2014/main" id="{7018C477-3941-A56F-46FB-CF9DA520A47E}"/>
              </a:ext>
            </a:extLst>
          </p:cNvPr>
          <p:cNvGraphicFramePr>
            <a:graphicFrameLocks noGrp="1"/>
          </p:cNvGraphicFramePr>
          <p:nvPr>
            <p:extLst>
              <p:ext uri="{D42A27DB-BD31-4B8C-83A1-F6EECF244321}">
                <p14:modId xmlns:p14="http://schemas.microsoft.com/office/powerpoint/2010/main" val="1565256528"/>
              </p:ext>
            </p:extLst>
          </p:nvPr>
        </p:nvGraphicFramePr>
        <p:xfrm>
          <a:off x="1077685" y="1902460"/>
          <a:ext cx="7204530" cy="3053080"/>
        </p:xfrm>
        <a:graphic>
          <a:graphicData uri="http://schemas.openxmlformats.org/drawingml/2006/table">
            <a:tbl>
              <a:tblPr firstRow="1" bandRow="1">
                <a:tableStyleId>{5C22544A-7EE6-4342-B048-85BDC9FD1C3A}</a:tableStyleId>
              </a:tblPr>
              <a:tblGrid>
                <a:gridCol w="1493158">
                  <a:extLst>
                    <a:ext uri="{9D8B030D-6E8A-4147-A177-3AD203B41FA5}">
                      <a16:colId xmlns:a16="http://schemas.microsoft.com/office/drawing/2014/main" val="610387635"/>
                    </a:ext>
                  </a:extLst>
                </a:gridCol>
                <a:gridCol w="1427843">
                  <a:extLst>
                    <a:ext uri="{9D8B030D-6E8A-4147-A177-3AD203B41FA5}">
                      <a16:colId xmlns:a16="http://schemas.microsoft.com/office/drawing/2014/main" val="224281467"/>
                    </a:ext>
                  </a:extLst>
                </a:gridCol>
                <a:gridCol w="1427843">
                  <a:extLst>
                    <a:ext uri="{9D8B030D-6E8A-4147-A177-3AD203B41FA5}">
                      <a16:colId xmlns:a16="http://schemas.microsoft.com/office/drawing/2014/main" val="1275176948"/>
                    </a:ext>
                  </a:extLst>
                </a:gridCol>
                <a:gridCol w="1427843">
                  <a:extLst>
                    <a:ext uri="{9D8B030D-6E8A-4147-A177-3AD203B41FA5}">
                      <a16:colId xmlns:a16="http://schemas.microsoft.com/office/drawing/2014/main" val="3049502924"/>
                    </a:ext>
                  </a:extLst>
                </a:gridCol>
                <a:gridCol w="1427843">
                  <a:extLst>
                    <a:ext uri="{9D8B030D-6E8A-4147-A177-3AD203B41FA5}">
                      <a16:colId xmlns:a16="http://schemas.microsoft.com/office/drawing/2014/main" val="1482913830"/>
                    </a:ext>
                  </a:extLst>
                </a:gridCol>
              </a:tblGrid>
              <a:tr h="370840">
                <a:tc>
                  <a:txBody>
                    <a:bodyPr/>
                    <a:lstStyle/>
                    <a:p>
                      <a:r>
                        <a:rPr lang="nl-BE" sz="1200" dirty="0"/>
                        <a:t>Indicator/</a:t>
                      </a:r>
                    </a:p>
                    <a:p>
                      <a:r>
                        <a:rPr lang="nl-BE" sz="1200" dirty="0"/>
                        <a:t>hypothese</a:t>
                      </a:r>
                    </a:p>
                  </a:txBody>
                  <a:tcPr/>
                </a:tc>
                <a:tc>
                  <a:txBody>
                    <a:bodyPr/>
                    <a:lstStyle/>
                    <a:p>
                      <a:r>
                        <a:rPr lang="nl-BE" sz="1200" dirty="0"/>
                        <a:t>Waar zit informatie</a:t>
                      </a:r>
                    </a:p>
                  </a:txBody>
                  <a:tcPr/>
                </a:tc>
                <a:tc>
                  <a:txBody>
                    <a:bodyPr/>
                    <a:lstStyle/>
                    <a:p>
                      <a:r>
                        <a:rPr lang="nl-BE" sz="1200" dirty="0"/>
                        <a:t>Hoe verzamelen</a:t>
                      </a:r>
                    </a:p>
                  </a:txBody>
                  <a:tcPr/>
                </a:tc>
                <a:tc>
                  <a:txBody>
                    <a:bodyPr/>
                    <a:lstStyle/>
                    <a:p>
                      <a:r>
                        <a:rPr lang="nl-BE" sz="1200" dirty="0"/>
                        <a:t>Wie verzamelt</a:t>
                      </a:r>
                    </a:p>
                  </a:txBody>
                  <a:tcPr/>
                </a:tc>
                <a:tc>
                  <a:txBody>
                    <a:bodyPr/>
                    <a:lstStyle/>
                    <a:p>
                      <a:r>
                        <a:rPr lang="nl-BE" sz="1200" dirty="0"/>
                        <a:t>Wanneer/</a:t>
                      </a:r>
                    </a:p>
                    <a:p>
                      <a:r>
                        <a:rPr lang="nl-BE" sz="1200" dirty="0"/>
                        <a:t>frequentie</a:t>
                      </a:r>
                    </a:p>
                  </a:txBody>
                  <a:tcPr/>
                </a:tc>
                <a:extLst>
                  <a:ext uri="{0D108BD9-81ED-4DB2-BD59-A6C34878D82A}">
                    <a16:rowId xmlns:a16="http://schemas.microsoft.com/office/drawing/2014/main" val="3014027209"/>
                  </a:ext>
                </a:extLst>
              </a:tr>
              <a:tr h="370840">
                <a:tc>
                  <a:txBody>
                    <a:bodyPr/>
                    <a:lstStyle/>
                    <a:p>
                      <a:endParaRPr lang="nl-BE" sz="1200" dirty="0"/>
                    </a:p>
                  </a:txBody>
                  <a:tcPr/>
                </a:tc>
                <a:tc>
                  <a:txBody>
                    <a:bodyPr/>
                    <a:lstStyle/>
                    <a:p>
                      <a:endParaRPr lang="nl-BE" sz="1200" dirty="0"/>
                    </a:p>
                  </a:txBody>
                  <a:tcPr/>
                </a:tc>
                <a:tc>
                  <a:txBody>
                    <a:bodyPr/>
                    <a:lstStyle/>
                    <a:p>
                      <a:endParaRPr lang="nl-BE" sz="1200" dirty="0"/>
                    </a:p>
                  </a:txBody>
                  <a:tcPr/>
                </a:tc>
                <a:tc>
                  <a:txBody>
                    <a:bodyPr/>
                    <a:lstStyle/>
                    <a:p>
                      <a:endParaRPr lang="nl-BE" sz="1200" dirty="0"/>
                    </a:p>
                  </a:txBody>
                  <a:tcPr/>
                </a:tc>
                <a:tc>
                  <a:txBody>
                    <a:bodyPr/>
                    <a:lstStyle/>
                    <a:p>
                      <a:endParaRPr lang="nl-BE" sz="1200" dirty="0"/>
                    </a:p>
                  </a:txBody>
                  <a:tcPr/>
                </a:tc>
                <a:extLst>
                  <a:ext uri="{0D108BD9-81ED-4DB2-BD59-A6C34878D82A}">
                    <a16:rowId xmlns:a16="http://schemas.microsoft.com/office/drawing/2014/main" val="3606517522"/>
                  </a:ext>
                </a:extLst>
              </a:tr>
              <a:tr h="370840">
                <a:tc>
                  <a:txBody>
                    <a:bodyPr/>
                    <a:lstStyle/>
                    <a:p>
                      <a:endParaRPr lang="nl-BE" sz="1200" dirty="0"/>
                    </a:p>
                  </a:txBody>
                  <a:tcPr/>
                </a:tc>
                <a:tc>
                  <a:txBody>
                    <a:bodyPr/>
                    <a:lstStyle/>
                    <a:p>
                      <a:endParaRPr lang="nl-BE" sz="1200" dirty="0"/>
                    </a:p>
                  </a:txBody>
                  <a:tcPr/>
                </a:tc>
                <a:tc>
                  <a:txBody>
                    <a:bodyPr/>
                    <a:lstStyle/>
                    <a:p>
                      <a:endParaRPr lang="nl-BE" sz="1200" dirty="0"/>
                    </a:p>
                  </a:txBody>
                  <a:tcPr/>
                </a:tc>
                <a:tc>
                  <a:txBody>
                    <a:bodyPr/>
                    <a:lstStyle/>
                    <a:p>
                      <a:endParaRPr lang="nl-BE" sz="1200" dirty="0"/>
                    </a:p>
                  </a:txBody>
                  <a:tcPr/>
                </a:tc>
                <a:tc>
                  <a:txBody>
                    <a:bodyPr/>
                    <a:lstStyle/>
                    <a:p>
                      <a:endParaRPr lang="nl-BE" sz="1200" dirty="0"/>
                    </a:p>
                  </a:txBody>
                  <a:tcPr/>
                </a:tc>
                <a:extLst>
                  <a:ext uri="{0D108BD9-81ED-4DB2-BD59-A6C34878D82A}">
                    <a16:rowId xmlns:a16="http://schemas.microsoft.com/office/drawing/2014/main" val="974698359"/>
                  </a:ext>
                </a:extLst>
              </a:tr>
              <a:tr h="370840">
                <a:tc>
                  <a:txBody>
                    <a:bodyPr/>
                    <a:lstStyle/>
                    <a:p>
                      <a:endParaRPr lang="nl-BE" sz="1200" dirty="0"/>
                    </a:p>
                  </a:txBody>
                  <a:tcPr/>
                </a:tc>
                <a:tc>
                  <a:txBody>
                    <a:bodyPr/>
                    <a:lstStyle/>
                    <a:p>
                      <a:endParaRPr lang="nl-BE" sz="1200" dirty="0"/>
                    </a:p>
                  </a:txBody>
                  <a:tcPr/>
                </a:tc>
                <a:tc>
                  <a:txBody>
                    <a:bodyPr/>
                    <a:lstStyle/>
                    <a:p>
                      <a:endParaRPr lang="nl-BE" sz="1200" dirty="0"/>
                    </a:p>
                  </a:txBody>
                  <a:tcPr/>
                </a:tc>
                <a:tc>
                  <a:txBody>
                    <a:bodyPr/>
                    <a:lstStyle/>
                    <a:p>
                      <a:endParaRPr lang="nl-BE" sz="1200" dirty="0"/>
                    </a:p>
                  </a:txBody>
                  <a:tcPr/>
                </a:tc>
                <a:tc>
                  <a:txBody>
                    <a:bodyPr/>
                    <a:lstStyle/>
                    <a:p>
                      <a:endParaRPr lang="nl-BE" sz="1200" dirty="0"/>
                    </a:p>
                  </a:txBody>
                  <a:tcPr/>
                </a:tc>
                <a:extLst>
                  <a:ext uri="{0D108BD9-81ED-4DB2-BD59-A6C34878D82A}">
                    <a16:rowId xmlns:a16="http://schemas.microsoft.com/office/drawing/2014/main" val="1222539544"/>
                  </a:ext>
                </a:extLst>
              </a:tr>
              <a:tr h="370840">
                <a:tc>
                  <a:txBody>
                    <a:bodyPr/>
                    <a:lstStyle/>
                    <a:p>
                      <a:endParaRPr lang="nl-BE" sz="1200" dirty="0"/>
                    </a:p>
                  </a:txBody>
                  <a:tcPr/>
                </a:tc>
                <a:tc>
                  <a:txBody>
                    <a:bodyPr/>
                    <a:lstStyle/>
                    <a:p>
                      <a:endParaRPr lang="nl-BE" sz="1200" dirty="0"/>
                    </a:p>
                  </a:txBody>
                  <a:tcPr/>
                </a:tc>
                <a:tc>
                  <a:txBody>
                    <a:bodyPr/>
                    <a:lstStyle/>
                    <a:p>
                      <a:endParaRPr lang="nl-BE" sz="1200" dirty="0"/>
                    </a:p>
                  </a:txBody>
                  <a:tcPr/>
                </a:tc>
                <a:tc>
                  <a:txBody>
                    <a:bodyPr/>
                    <a:lstStyle/>
                    <a:p>
                      <a:endParaRPr lang="nl-BE" sz="1200" dirty="0"/>
                    </a:p>
                  </a:txBody>
                  <a:tcPr/>
                </a:tc>
                <a:tc>
                  <a:txBody>
                    <a:bodyPr/>
                    <a:lstStyle/>
                    <a:p>
                      <a:endParaRPr lang="nl-BE" sz="1200" dirty="0"/>
                    </a:p>
                  </a:txBody>
                  <a:tcPr/>
                </a:tc>
                <a:extLst>
                  <a:ext uri="{0D108BD9-81ED-4DB2-BD59-A6C34878D82A}">
                    <a16:rowId xmlns:a16="http://schemas.microsoft.com/office/drawing/2014/main" val="3559280464"/>
                  </a:ext>
                </a:extLst>
              </a:tr>
              <a:tr h="370840">
                <a:tc>
                  <a:txBody>
                    <a:bodyPr/>
                    <a:lstStyle/>
                    <a:p>
                      <a:endParaRPr lang="nl-BE" sz="1200" dirty="0"/>
                    </a:p>
                  </a:txBody>
                  <a:tcPr/>
                </a:tc>
                <a:tc>
                  <a:txBody>
                    <a:bodyPr/>
                    <a:lstStyle/>
                    <a:p>
                      <a:endParaRPr lang="nl-BE" sz="1200" dirty="0"/>
                    </a:p>
                  </a:txBody>
                  <a:tcPr/>
                </a:tc>
                <a:tc>
                  <a:txBody>
                    <a:bodyPr/>
                    <a:lstStyle/>
                    <a:p>
                      <a:endParaRPr lang="nl-BE" sz="1200" dirty="0"/>
                    </a:p>
                  </a:txBody>
                  <a:tcPr/>
                </a:tc>
                <a:tc>
                  <a:txBody>
                    <a:bodyPr/>
                    <a:lstStyle/>
                    <a:p>
                      <a:endParaRPr lang="nl-BE" sz="1200" dirty="0"/>
                    </a:p>
                  </a:txBody>
                  <a:tcPr/>
                </a:tc>
                <a:tc>
                  <a:txBody>
                    <a:bodyPr/>
                    <a:lstStyle/>
                    <a:p>
                      <a:endParaRPr lang="nl-BE" sz="1200" dirty="0"/>
                    </a:p>
                  </a:txBody>
                  <a:tcPr/>
                </a:tc>
                <a:extLst>
                  <a:ext uri="{0D108BD9-81ED-4DB2-BD59-A6C34878D82A}">
                    <a16:rowId xmlns:a16="http://schemas.microsoft.com/office/drawing/2014/main" val="803536728"/>
                  </a:ext>
                </a:extLst>
              </a:tr>
              <a:tr h="370840">
                <a:tc>
                  <a:txBody>
                    <a:bodyPr/>
                    <a:lstStyle/>
                    <a:p>
                      <a:endParaRPr lang="nl-BE" sz="1200" dirty="0"/>
                    </a:p>
                  </a:txBody>
                  <a:tcPr/>
                </a:tc>
                <a:tc>
                  <a:txBody>
                    <a:bodyPr/>
                    <a:lstStyle/>
                    <a:p>
                      <a:endParaRPr lang="nl-BE" sz="1200" dirty="0"/>
                    </a:p>
                  </a:txBody>
                  <a:tcPr/>
                </a:tc>
                <a:tc>
                  <a:txBody>
                    <a:bodyPr/>
                    <a:lstStyle/>
                    <a:p>
                      <a:endParaRPr lang="nl-BE" sz="1200" dirty="0"/>
                    </a:p>
                  </a:txBody>
                  <a:tcPr/>
                </a:tc>
                <a:tc>
                  <a:txBody>
                    <a:bodyPr/>
                    <a:lstStyle/>
                    <a:p>
                      <a:endParaRPr lang="nl-BE" sz="1200" dirty="0"/>
                    </a:p>
                  </a:txBody>
                  <a:tcPr/>
                </a:tc>
                <a:tc>
                  <a:txBody>
                    <a:bodyPr/>
                    <a:lstStyle/>
                    <a:p>
                      <a:endParaRPr lang="nl-BE" sz="1200" dirty="0"/>
                    </a:p>
                  </a:txBody>
                  <a:tcPr/>
                </a:tc>
                <a:extLst>
                  <a:ext uri="{0D108BD9-81ED-4DB2-BD59-A6C34878D82A}">
                    <a16:rowId xmlns:a16="http://schemas.microsoft.com/office/drawing/2014/main" val="604773654"/>
                  </a:ext>
                </a:extLst>
              </a:tr>
              <a:tr h="370840">
                <a:tc>
                  <a:txBody>
                    <a:bodyPr/>
                    <a:lstStyle/>
                    <a:p>
                      <a:endParaRPr lang="nl-BE" sz="1200" dirty="0"/>
                    </a:p>
                  </a:txBody>
                  <a:tcPr/>
                </a:tc>
                <a:tc>
                  <a:txBody>
                    <a:bodyPr/>
                    <a:lstStyle/>
                    <a:p>
                      <a:endParaRPr lang="nl-BE" sz="1200" dirty="0"/>
                    </a:p>
                  </a:txBody>
                  <a:tcPr/>
                </a:tc>
                <a:tc>
                  <a:txBody>
                    <a:bodyPr/>
                    <a:lstStyle/>
                    <a:p>
                      <a:endParaRPr lang="nl-BE" sz="1200" dirty="0"/>
                    </a:p>
                  </a:txBody>
                  <a:tcPr/>
                </a:tc>
                <a:tc>
                  <a:txBody>
                    <a:bodyPr/>
                    <a:lstStyle/>
                    <a:p>
                      <a:endParaRPr lang="nl-BE" sz="1200" dirty="0"/>
                    </a:p>
                  </a:txBody>
                  <a:tcPr/>
                </a:tc>
                <a:tc>
                  <a:txBody>
                    <a:bodyPr/>
                    <a:lstStyle/>
                    <a:p>
                      <a:endParaRPr lang="nl-BE" sz="1200" dirty="0"/>
                    </a:p>
                  </a:txBody>
                  <a:tcPr/>
                </a:tc>
                <a:extLst>
                  <a:ext uri="{0D108BD9-81ED-4DB2-BD59-A6C34878D82A}">
                    <a16:rowId xmlns:a16="http://schemas.microsoft.com/office/drawing/2014/main" val="3552783829"/>
                  </a:ext>
                </a:extLst>
              </a:tr>
            </a:tbl>
          </a:graphicData>
        </a:graphic>
      </p:graphicFrame>
    </p:spTree>
    <p:extLst>
      <p:ext uri="{BB962C8B-B14F-4D97-AF65-F5344CB8AC3E}">
        <p14:creationId xmlns:p14="http://schemas.microsoft.com/office/powerpoint/2010/main" val="7368467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B0CCE0-AE3B-D61D-4B5B-73696BB0FF3A}"/>
              </a:ext>
            </a:extLst>
          </p:cNvPr>
          <p:cNvSpPr>
            <a:spLocks noGrp="1"/>
          </p:cNvSpPr>
          <p:nvPr>
            <p:ph type="title"/>
          </p:nvPr>
        </p:nvSpPr>
        <p:spPr>
          <a:xfrm>
            <a:off x="774700" y="485055"/>
            <a:ext cx="7594600" cy="685800"/>
          </a:xfrm>
        </p:spPr>
        <p:txBody>
          <a:bodyPr/>
          <a:lstStyle/>
          <a:p>
            <a:r>
              <a:rPr lang="nl-BE" sz="2800" dirty="0"/>
              <a:t>Agenda dag 3/stap 3: Hoe gaan we informatie verzamelen en analyseren?</a:t>
            </a:r>
          </a:p>
        </p:txBody>
      </p:sp>
      <p:sp>
        <p:nvSpPr>
          <p:cNvPr id="3" name="Tijdelijke aanduiding voor inhoud 2">
            <a:extLst>
              <a:ext uri="{FF2B5EF4-FFF2-40B4-BE49-F238E27FC236}">
                <a16:creationId xmlns:a16="http://schemas.microsoft.com/office/drawing/2014/main" id="{2C3337CF-D1A6-C95A-653B-75FBCB88F9B9}"/>
              </a:ext>
            </a:extLst>
          </p:cNvPr>
          <p:cNvSpPr>
            <a:spLocks noGrp="1"/>
          </p:cNvSpPr>
          <p:nvPr>
            <p:ph idx="1"/>
          </p:nvPr>
        </p:nvSpPr>
        <p:spPr>
          <a:xfrm>
            <a:off x="774700" y="1550084"/>
            <a:ext cx="7366000" cy="3797300"/>
          </a:xfrm>
        </p:spPr>
        <p:txBody>
          <a:bodyPr/>
          <a:lstStyle/>
          <a:p>
            <a:pPr marL="514350" indent="-514350">
              <a:buFont typeface="+mj-lt"/>
              <a:buAutoNum type="arabicPeriod"/>
            </a:pPr>
            <a:r>
              <a:rPr lang="nl-BE" sz="2000" dirty="0"/>
              <a:t>Intro</a:t>
            </a:r>
          </a:p>
          <a:p>
            <a:pPr marL="514350" indent="-514350">
              <a:buFont typeface="+mj-lt"/>
              <a:buAutoNum type="arabicPeriod"/>
            </a:pPr>
            <a:r>
              <a:rPr lang="nl-BE" sz="2000" dirty="0"/>
              <a:t>Stap 2,1, verkennen en kiezen van gepaste methoden (voor kwalitatieve </a:t>
            </a:r>
            <a:r>
              <a:rPr lang="nl-BE" sz="2000" dirty="0" err="1"/>
              <a:t>dataverzameling</a:t>
            </a:r>
            <a:r>
              <a:rPr lang="nl-BE" sz="2000" dirty="0"/>
              <a:t>)</a:t>
            </a:r>
          </a:p>
          <a:p>
            <a:pPr marL="514350" indent="-514350">
              <a:buFont typeface="+mj-lt"/>
              <a:buAutoNum type="arabicPeriod"/>
            </a:pPr>
            <a:r>
              <a:rPr lang="nl-BE" sz="2000" dirty="0"/>
              <a:t>Stap 2,2, nadenken over welke analyse nuttig is</a:t>
            </a:r>
          </a:p>
          <a:p>
            <a:pPr marL="514350" indent="-514350">
              <a:buFont typeface="+mj-lt"/>
              <a:buAutoNum type="arabicPeriod"/>
            </a:pPr>
            <a:r>
              <a:rPr lang="nl-BE" sz="2000" dirty="0"/>
              <a:t>Stap 2,3, plannen van de </a:t>
            </a:r>
            <a:r>
              <a:rPr lang="nl-BE" sz="2000" dirty="0" err="1"/>
              <a:t>dataverzameling</a:t>
            </a:r>
            <a:endParaRPr lang="nl-BE" sz="2000" dirty="0"/>
          </a:p>
          <a:p>
            <a:pPr marL="514350" indent="-514350">
              <a:buFont typeface="+mj-lt"/>
              <a:buAutoNum type="arabicPeriod"/>
            </a:pPr>
            <a:r>
              <a:rPr lang="nl-BE" sz="2000" dirty="0"/>
              <a:t>Resultaat van dag 3: impactmeting tabel afwerken</a:t>
            </a:r>
          </a:p>
          <a:p>
            <a:pPr marL="514350" indent="-514350">
              <a:buFont typeface="+mj-lt"/>
              <a:buAutoNum type="arabicPeriod"/>
            </a:pPr>
            <a:endParaRPr lang="nl-BE" sz="2000" dirty="0"/>
          </a:p>
          <a:p>
            <a:pPr marL="514350" indent="-514350">
              <a:buFont typeface="+mj-lt"/>
              <a:buAutoNum type="arabicPeriod"/>
            </a:pPr>
            <a:r>
              <a:rPr lang="nl-BE" sz="2000" dirty="0">
                <a:solidFill>
                  <a:schemeClr val="tx1"/>
                </a:solidFill>
              </a:rPr>
              <a:t>Voorbereiding van </a:t>
            </a:r>
            <a:r>
              <a:rPr lang="nl-BE" sz="2000" dirty="0" err="1">
                <a:solidFill>
                  <a:schemeClr val="tx1"/>
                </a:solidFill>
              </a:rPr>
              <a:t>coachingssessies</a:t>
            </a:r>
            <a:endParaRPr lang="nl-BE" sz="2000" dirty="0">
              <a:solidFill>
                <a:schemeClr val="tx1"/>
              </a:solidFill>
            </a:endParaRPr>
          </a:p>
          <a:p>
            <a:endParaRPr lang="nl-BE" sz="2000" dirty="0"/>
          </a:p>
        </p:txBody>
      </p:sp>
      <p:pic>
        <p:nvPicPr>
          <p:cNvPr id="4" name="Afbeelding 3">
            <a:extLst>
              <a:ext uri="{FF2B5EF4-FFF2-40B4-BE49-F238E27FC236}">
                <a16:creationId xmlns:a16="http://schemas.microsoft.com/office/drawing/2014/main" id="{6E0E9F00-9D5F-9654-A509-E7DD99EB74C2}"/>
              </a:ext>
            </a:extLst>
          </p:cNvPr>
          <p:cNvPicPr>
            <a:picLocks noChangeAspect="1"/>
          </p:cNvPicPr>
          <p:nvPr/>
        </p:nvPicPr>
        <p:blipFill>
          <a:blip r:embed="rId2"/>
          <a:stretch>
            <a:fillRect/>
          </a:stretch>
        </p:blipFill>
        <p:spPr>
          <a:xfrm>
            <a:off x="7399952" y="5397500"/>
            <a:ext cx="969348" cy="975445"/>
          </a:xfrm>
          <a:prstGeom prst="rect">
            <a:avLst/>
          </a:prstGeom>
        </p:spPr>
      </p:pic>
      <p:sp>
        <p:nvSpPr>
          <p:cNvPr id="5" name="Tekstvak 4">
            <a:extLst>
              <a:ext uri="{FF2B5EF4-FFF2-40B4-BE49-F238E27FC236}">
                <a16:creationId xmlns:a16="http://schemas.microsoft.com/office/drawing/2014/main" id="{2146D3AA-FED1-055C-6597-2512C497906F}"/>
              </a:ext>
            </a:extLst>
          </p:cNvPr>
          <p:cNvSpPr txBox="1"/>
          <p:nvPr/>
        </p:nvSpPr>
        <p:spPr>
          <a:xfrm>
            <a:off x="1028700" y="5726614"/>
            <a:ext cx="7112000" cy="369332"/>
          </a:xfrm>
          <a:prstGeom prst="rect">
            <a:avLst/>
          </a:prstGeom>
          <a:noFill/>
        </p:spPr>
        <p:txBody>
          <a:bodyPr wrap="square" rtlCol="0">
            <a:spAutoFit/>
          </a:bodyPr>
          <a:lstStyle/>
          <a:p>
            <a:r>
              <a:rPr lang="nl-BE" dirty="0"/>
              <a:t>Met gefictionaliseerd praktijkvoorbeeld van de stad UBUNTU</a:t>
            </a:r>
          </a:p>
        </p:txBody>
      </p:sp>
    </p:spTree>
    <p:extLst>
      <p:ext uri="{BB962C8B-B14F-4D97-AF65-F5344CB8AC3E}">
        <p14:creationId xmlns:p14="http://schemas.microsoft.com/office/powerpoint/2010/main" val="9945727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61"/>
        <p:cNvGrpSpPr/>
        <p:nvPr/>
      </p:nvGrpSpPr>
      <p:grpSpPr>
        <a:xfrm>
          <a:off x="0" y="0"/>
          <a:ext cx="0" cy="0"/>
          <a:chOff x="0" y="0"/>
          <a:chExt cx="0" cy="0"/>
        </a:xfrm>
      </p:grpSpPr>
      <p:sp>
        <p:nvSpPr>
          <p:cNvPr id="662" name="Google Shape;662;p80"/>
          <p:cNvSpPr txBox="1">
            <a:spLocks noGrp="1"/>
          </p:cNvSpPr>
          <p:nvPr>
            <p:ph type="title"/>
          </p:nvPr>
        </p:nvSpPr>
        <p:spPr>
          <a:xfrm>
            <a:off x="808672" y="138794"/>
            <a:ext cx="7886700" cy="994172"/>
          </a:xfrm>
          <a:prstGeom prst="rect">
            <a:avLst/>
          </a:prstGeom>
          <a:noFill/>
          <a:ln>
            <a:noFill/>
          </a:ln>
        </p:spPr>
        <p:txBody>
          <a:bodyPr spcFirstLastPara="1" vert="horz" wrap="square" lIns="68569" tIns="34275" rIns="68569" bIns="34275" rtlCol="0" anchor="ctr" anchorCtr="0">
            <a:normAutofit/>
          </a:bodyPr>
          <a:lstStyle/>
          <a:p>
            <a:pPr algn="l">
              <a:lnSpc>
                <a:spcPct val="90000"/>
              </a:lnSpc>
              <a:spcBef>
                <a:spcPts val="0"/>
              </a:spcBef>
              <a:buClr>
                <a:schemeClr val="dk1"/>
              </a:buClr>
              <a:buSzPts val="1800"/>
            </a:pPr>
            <a:r>
              <a:rPr lang="nl-BE" sz="3200" b="1" dirty="0">
                <a:solidFill>
                  <a:srgbClr val="005DAA"/>
                </a:solidFill>
              </a:rPr>
              <a:t>Aandachtspunten</a:t>
            </a:r>
            <a:endParaRPr sz="3200" b="1" dirty="0">
              <a:solidFill>
                <a:srgbClr val="005DAA"/>
              </a:solidFill>
            </a:endParaRPr>
          </a:p>
        </p:txBody>
      </p:sp>
      <p:sp>
        <p:nvSpPr>
          <p:cNvPr id="663" name="Google Shape;663;p80"/>
          <p:cNvSpPr txBox="1">
            <a:spLocks noGrp="1"/>
          </p:cNvSpPr>
          <p:nvPr>
            <p:ph type="body" idx="1"/>
          </p:nvPr>
        </p:nvSpPr>
        <p:spPr>
          <a:xfrm>
            <a:off x="370115" y="1132965"/>
            <a:ext cx="8606246" cy="5474663"/>
          </a:xfrm>
          <a:prstGeom prst="rect">
            <a:avLst/>
          </a:prstGeom>
          <a:noFill/>
          <a:ln>
            <a:noFill/>
          </a:ln>
        </p:spPr>
        <p:txBody>
          <a:bodyPr spcFirstLastPara="1" vert="horz" wrap="square" lIns="68569" tIns="34275" rIns="68569" bIns="34275" rtlCol="0" anchor="t" anchorCtr="0">
            <a:normAutofit fontScale="47500" lnSpcReduction="20000"/>
          </a:bodyPr>
          <a:lstStyle/>
          <a:p>
            <a:pPr indent="-257175">
              <a:lnSpc>
                <a:spcPct val="90000"/>
              </a:lnSpc>
              <a:spcBef>
                <a:spcPts val="750"/>
              </a:spcBef>
              <a:buClr>
                <a:schemeClr val="dk1"/>
              </a:buClr>
              <a:buSzPts val="1800"/>
            </a:pPr>
            <a:r>
              <a:rPr lang="nl-BE" sz="4000" dirty="0"/>
              <a:t>Oriënteer je op wat al bestaat/gepland is; bijv. bestaande bevragingen, overlegmeetings die al gepland zijn en waar een </a:t>
            </a:r>
            <a:r>
              <a:rPr lang="nl-BE" sz="4000" dirty="0" err="1"/>
              <a:t>focusgroepdiscussie</a:t>
            </a:r>
            <a:r>
              <a:rPr lang="nl-BE" sz="4000" dirty="0"/>
              <a:t> kan plaatsvinden, verslagen die je sowieso maakt</a:t>
            </a:r>
            <a:endParaRPr lang="nl-BE" sz="2800" dirty="0"/>
          </a:p>
          <a:p>
            <a:pPr indent="-257175">
              <a:lnSpc>
                <a:spcPct val="90000"/>
              </a:lnSpc>
              <a:spcBef>
                <a:spcPts val="750"/>
              </a:spcBef>
              <a:buClr>
                <a:schemeClr val="dk1"/>
              </a:buClr>
              <a:buSzPts val="1800"/>
            </a:pPr>
            <a:endParaRPr lang="nl-BE" sz="4000" dirty="0"/>
          </a:p>
          <a:p>
            <a:pPr indent="-257175">
              <a:lnSpc>
                <a:spcPct val="90000"/>
              </a:lnSpc>
              <a:spcBef>
                <a:spcPts val="750"/>
              </a:spcBef>
              <a:buClr>
                <a:schemeClr val="dk1"/>
              </a:buClr>
              <a:buSzPts val="1800"/>
            </a:pPr>
            <a:r>
              <a:rPr lang="nl-BE" sz="4000" dirty="0"/>
              <a:t>Waak over de </a:t>
            </a:r>
            <a:r>
              <a:rPr lang="nl-BE" sz="4000" dirty="0" err="1"/>
              <a:t>de</a:t>
            </a:r>
            <a:r>
              <a:rPr lang="nl-BE" sz="4000" dirty="0"/>
              <a:t> totale werklast = optelsom van aantal indicatoren + aantal methoden + frequentie)</a:t>
            </a:r>
            <a:endParaRPr sz="4000" dirty="0"/>
          </a:p>
          <a:p>
            <a:pPr marL="685800" lvl="1" indent="-257175">
              <a:lnSpc>
                <a:spcPct val="90000"/>
              </a:lnSpc>
              <a:spcBef>
                <a:spcPts val="750"/>
              </a:spcBef>
              <a:buSzPts val="1800"/>
              <a:buChar char="•"/>
            </a:pPr>
            <a:r>
              <a:rPr lang="nl-BE" sz="4000" dirty="0"/>
              <a:t>Vaak begint men te laat aan methoden voor </a:t>
            </a:r>
            <a:r>
              <a:rPr lang="nl-BE" sz="4000" dirty="0" err="1"/>
              <a:t>dataverzameling</a:t>
            </a:r>
            <a:r>
              <a:rPr lang="nl-BE" sz="4000" dirty="0"/>
              <a:t> te denken</a:t>
            </a:r>
          </a:p>
          <a:p>
            <a:pPr marL="685800" lvl="1" indent="-257175">
              <a:lnSpc>
                <a:spcPct val="90000"/>
              </a:lnSpc>
              <a:spcBef>
                <a:spcPts val="750"/>
              </a:spcBef>
              <a:buSzPts val="1800"/>
              <a:buChar char="•"/>
            </a:pPr>
            <a:endParaRPr sz="4000" dirty="0"/>
          </a:p>
          <a:p>
            <a:pPr indent="-257175">
              <a:lnSpc>
                <a:spcPct val="90000"/>
              </a:lnSpc>
              <a:spcBef>
                <a:spcPts val="750"/>
              </a:spcBef>
              <a:buSzPts val="1800"/>
            </a:pPr>
            <a:r>
              <a:rPr lang="nl-BE" sz="4000" dirty="0"/>
              <a:t>Denk goed na of de informatie die wordt verzameld ook gebruikt zal worden (en verzamel niet waar je niets mee doet) – als je geen analyse kan bedenken is dit vaak een indicatie (zie stap 3,2,)</a:t>
            </a:r>
          </a:p>
          <a:p>
            <a:pPr indent="-257175">
              <a:lnSpc>
                <a:spcPct val="90000"/>
              </a:lnSpc>
              <a:spcBef>
                <a:spcPts val="750"/>
              </a:spcBef>
              <a:buSzPts val="1800"/>
            </a:pPr>
            <a:endParaRPr lang="nl-BE" sz="4000" dirty="0"/>
          </a:p>
          <a:p>
            <a:pPr indent="-257175">
              <a:lnSpc>
                <a:spcPct val="90000"/>
              </a:lnSpc>
              <a:spcBef>
                <a:spcPts val="750"/>
              </a:spcBef>
              <a:buSzPts val="1800"/>
            </a:pPr>
            <a:r>
              <a:rPr lang="nl-BE" sz="4000" dirty="0"/>
              <a:t>Beschrijf kort de methode</a:t>
            </a:r>
          </a:p>
          <a:p>
            <a:pPr indent="-257175">
              <a:lnSpc>
                <a:spcPct val="90000"/>
              </a:lnSpc>
              <a:spcBef>
                <a:spcPts val="750"/>
              </a:spcBef>
              <a:buSzPts val="1800"/>
            </a:pPr>
            <a:endParaRPr lang="nl-BE" sz="4000" dirty="0"/>
          </a:p>
          <a:p>
            <a:pPr indent="-257175">
              <a:lnSpc>
                <a:spcPct val="90000"/>
              </a:lnSpc>
              <a:spcBef>
                <a:spcPts val="750"/>
              </a:spcBef>
              <a:buSzPts val="1800"/>
            </a:pPr>
            <a:r>
              <a:rPr lang="nl-BE" sz="4000" dirty="0"/>
              <a:t>Zorg voor ‘triangulatie’ van bronnen (ophalen van informatie bij verschillende bronnen, met oog op accuraatheid van data, denk aan steekproeven/samenstelling groepen – en vraag hierover advies)</a:t>
            </a:r>
          </a:p>
          <a:p>
            <a:pPr indent="-257175">
              <a:lnSpc>
                <a:spcPct val="90000"/>
              </a:lnSpc>
              <a:spcBef>
                <a:spcPts val="750"/>
              </a:spcBef>
              <a:buSzPts val="1800"/>
            </a:pPr>
            <a:endParaRPr lang="nl-BE" sz="4000" dirty="0"/>
          </a:p>
          <a:p>
            <a:pPr indent="-257175">
              <a:lnSpc>
                <a:spcPct val="90000"/>
              </a:lnSpc>
              <a:spcBef>
                <a:spcPts val="750"/>
              </a:spcBef>
              <a:buSzPts val="1800"/>
            </a:pPr>
            <a:r>
              <a:rPr lang="nl-BE" sz="4000" dirty="0"/>
              <a:t>Denk na over participatie in de evaluatie</a:t>
            </a:r>
            <a:endParaRPr sz="4000" dirty="0"/>
          </a:p>
          <a:p>
            <a:pPr marL="0" indent="0">
              <a:lnSpc>
                <a:spcPct val="90000"/>
              </a:lnSpc>
              <a:spcBef>
                <a:spcPts val="750"/>
              </a:spcBef>
              <a:buNone/>
            </a:pPr>
            <a:endParaRP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el 1">
            <a:extLst>
              <a:ext uri="{FF2B5EF4-FFF2-40B4-BE49-F238E27FC236}">
                <a16:creationId xmlns:a16="http://schemas.microsoft.com/office/drawing/2014/main" id="{B8FEB6CF-1652-6D15-2312-BCE02F037847}"/>
              </a:ext>
            </a:extLst>
          </p:cNvPr>
          <p:cNvSpPr>
            <a:spLocks noGrp="1" noChangeArrowheads="1"/>
          </p:cNvSpPr>
          <p:nvPr>
            <p:ph type="title"/>
          </p:nvPr>
        </p:nvSpPr>
        <p:spPr/>
        <p:txBody>
          <a:bodyPr>
            <a:normAutofit/>
          </a:bodyPr>
          <a:lstStyle/>
          <a:p>
            <a:r>
              <a:rPr lang="nl-BE" altLang="nl-BE" sz="3200" b="1" dirty="0">
                <a:solidFill>
                  <a:srgbClr val="005DAA"/>
                </a:solidFill>
              </a:rPr>
              <a:t>Dataverzameling: participatie?</a:t>
            </a:r>
          </a:p>
        </p:txBody>
      </p:sp>
      <p:sp>
        <p:nvSpPr>
          <p:cNvPr id="80900" name="Google Shape;491;p11">
            <a:extLst>
              <a:ext uri="{FF2B5EF4-FFF2-40B4-BE49-F238E27FC236}">
                <a16:creationId xmlns:a16="http://schemas.microsoft.com/office/drawing/2014/main" id="{8DF08115-0F2F-2D30-03D5-4625F42BDEB8}"/>
              </a:ext>
            </a:extLst>
          </p:cNvPr>
          <p:cNvSpPr txBox="1">
            <a:spLocks noChangeArrowheads="1"/>
          </p:cNvSpPr>
          <p:nvPr/>
        </p:nvSpPr>
        <p:spPr bwMode="auto">
          <a:xfrm>
            <a:off x="968828" y="5307785"/>
            <a:ext cx="7717972" cy="1015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a:spAutoFit/>
          </a:bodyPr>
          <a:lstStyle>
            <a:lvl1pPr>
              <a:spcBef>
                <a:spcPct val="20000"/>
              </a:spcBef>
              <a:buClr>
                <a:srgbClr val="9DCB3B"/>
              </a:buClr>
              <a:buChar char="&gt;"/>
              <a:defRPr sz="3000" b="1">
                <a:solidFill>
                  <a:srgbClr val="444432"/>
                </a:solidFill>
                <a:latin typeface="Arial" panose="020B0604020202020204" pitchFamily="34" charset="0"/>
                <a:cs typeface="Times New Roman" panose="02020603050405020304" pitchFamily="18" charset="0"/>
              </a:defRPr>
            </a:lvl1pPr>
            <a:lvl2pPr marL="742950" indent="-285750">
              <a:spcBef>
                <a:spcPct val="20000"/>
              </a:spcBef>
              <a:buClr>
                <a:srgbClr val="A6A8AB"/>
              </a:buClr>
              <a:buSzPct val="150000"/>
              <a:buChar char="•"/>
              <a:defRPr sz="2400">
                <a:solidFill>
                  <a:schemeClr val="bg2"/>
                </a:solidFill>
                <a:latin typeface="Arial" panose="020B0604020202020204" pitchFamily="34" charset="0"/>
                <a:cs typeface="Times New Roman" panose="02020603050405020304" pitchFamily="18" charset="0"/>
              </a:defRPr>
            </a:lvl2pPr>
            <a:lvl3pPr marL="1143000" indent="-228600">
              <a:spcBef>
                <a:spcPct val="20000"/>
              </a:spcBef>
              <a:buClr>
                <a:srgbClr val="0099CC"/>
              </a:buClr>
              <a:buFont typeface="Wingdings" panose="05000000000000000000" pitchFamily="2" charset="2"/>
              <a:buChar char="§"/>
              <a:defRPr sz="2000">
                <a:solidFill>
                  <a:schemeClr val="bg2"/>
                </a:solidFill>
                <a:latin typeface="Arial" panose="020B0604020202020204" pitchFamily="34" charset="0"/>
                <a:cs typeface="Times New Roman" panose="02020603050405020304" pitchFamily="18" charset="0"/>
              </a:defRPr>
            </a:lvl3pPr>
            <a:lvl4pPr marL="1600200" indent="-228600">
              <a:spcBef>
                <a:spcPct val="20000"/>
              </a:spcBef>
              <a:buClr>
                <a:srgbClr val="FF6600"/>
              </a:buClr>
              <a:buChar char="–"/>
              <a:defRPr>
                <a:solidFill>
                  <a:schemeClr val="bg2"/>
                </a:solidFill>
                <a:latin typeface="Arial" panose="020B0604020202020204" pitchFamily="34" charset="0"/>
                <a:cs typeface="Times New Roman" panose="02020603050405020304" pitchFamily="18" charset="0"/>
              </a:defRPr>
            </a:lvl4pPr>
            <a:lvl5pPr marL="2057400" indent="-228600">
              <a:spcBef>
                <a:spcPct val="20000"/>
              </a:spcBef>
              <a:buClr>
                <a:srgbClr val="A6A8AB"/>
              </a:buClr>
              <a:buChar char="*"/>
              <a:defRPr sz="1600">
                <a:solidFill>
                  <a:schemeClr val="bg2"/>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9pPr>
          </a:lstStyle>
          <a:p>
            <a:pPr algn="ctr">
              <a:spcBef>
                <a:spcPct val="0"/>
              </a:spcBef>
              <a:buClrTx/>
              <a:buFontTx/>
              <a:buNone/>
            </a:pPr>
            <a:r>
              <a:rPr lang="en-US" altLang="nl-BE" sz="2000" b="0" dirty="0" err="1">
                <a:solidFill>
                  <a:srgbClr val="000000"/>
                </a:solidFill>
                <a:latin typeface="Calibri" panose="020F0502020204030204" pitchFamily="34" charset="0"/>
                <a:cs typeface="Calibri" panose="020F0502020204030204" pitchFamily="34" charset="0"/>
                <a:sym typeface="Calibri" panose="020F0502020204030204" pitchFamily="34" charset="0"/>
              </a:rPr>
              <a:t>Bewust</a:t>
            </a:r>
            <a:r>
              <a:rPr lang="en-US" altLang="nl-BE" sz="2000" b="0" dirty="0">
                <a:solidFill>
                  <a:srgbClr val="000000"/>
                </a:solidFill>
                <a:latin typeface="Calibri" panose="020F0502020204030204" pitchFamily="34" charset="0"/>
                <a:cs typeface="Calibri" panose="020F0502020204030204" pitchFamily="34" charset="0"/>
                <a:sym typeface="Calibri" panose="020F0502020204030204" pitchFamily="34" charset="0"/>
              </a:rPr>
              <a:t> </a:t>
            </a:r>
            <a:r>
              <a:rPr lang="en-US" altLang="nl-BE" sz="2000" b="0" dirty="0" err="1">
                <a:solidFill>
                  <a:srgbClr val="000000"/>
                </a:solidFill>
                <a:latin typeface="Calibri" panose="020F0502020204030204" pitchFamily="34" charset="0"/>
                <a:cs typeface="Calibri" panose="020F0502020204030204" pitchFamily="34" charset="0"/>
                <a:sym typeface="Calibri" panose="020F0502020204030204" pitchFamily="34" charset="0"/>
              </a:rPr>
              <a:t>nadenken</a:t>
            </a:r>
            <a:r>
              <a:rPr lang="en-US" altLang="nl-BE" sz="2000" b="0" dirty="0">
                <a:solidFill>
                  <a:srgbClr val="000000"/>
                </a:solidFill>
                <a:latin typeface="Calibri" panose="020F0502020204030204" pitchFamily="34" charset="0"/>
                <a:cs typeface="Calibri" panose="020F0502020204030204" pitchFamily="34" charset="0"/>
                <a:sym typeface="Calibri" panose="020F0502020204030204" pitchFamily="34" charset="0"/>
              </a:rPr>
              <a:t> over hoe en </a:t>
            </a:r>
            <a:r>
              <a:rPr lang="en-US" altLang="nl-BE" sz="2000" b="0" dirty="0" err="1">
                <a:solidFill>
                  <a:srgbClr val="000000"/>
                </a:solidFill>
                <a:latin typeface="Calibri" panose="020F0502020204030204" pitchFamily="34" charset="0"/>
                <a:cs typeface="Calibri" panose="020F0502020204030204" pitchFamily="34" charset="0"/>
                <a:sym typeface="Calibri" panose="020F0502020204030204" pitchFamily="34" charset="0"/>
              </a:rPr>
              <a:t>waarom</a:t>
            </a:r>
            <a:r>
              <a:rPr lang="en-US" altLang="nl-BE" sz="2000" b="0" dirty="0">
                <a:solidFill>
                  <a:srgbClr val="000000"/>
                </a:solidFill>
                <a:latin typeface="Calibri" panose="020F0502020204030204" pitchFamily="34" charset="0"/>
                <a:cs typeface="Calibri" panose="020F0502020204030204" pitchFamily="34" charset="0"/>
                <a:sym typeface="Calibri" panose="020F0502020204030204" pitchFamily="34" charset="0"/>
              </a:rPr>
              <a:t> je </a:t>
            </a:r>
            <a:r>
              <a:rPr lang="en-US" altLang="nl-BE" sz="2000" b="0" dirty="0" err="1">
                <a:solidFill>
                  <a:srgbClr val="000000"/>
                </a:solidFill>
                <a:latin typeface="Calibri" panose="020F0502020204030204" pitchFamily="34" charset="0"/>
                <a:cs typeface="Calibri" panose="020F0502020204030204" pitchFamily="34" charset="0"/>
                <a:sym typeface="Calibri" panose="020F0502020204030204" pitchFamily="34" charset="0"/>
              </a:rPr>
              <a:t>mensen</a:t>
            </a:r>
            <a:r>
              <a:rPr lang="en-US" altLang="nl-BE" sz="2000" b="0" dirty="0">
                <a:solidFill>
                  <a:srgbClr val="000000"/>
                </a:solidFill>
                <a:latin typeface="Calibri" panose="020F0502020204030204" pitchFamily="34" charset="0"/>
                <a:cs typeface="Calibri" panose="020F0502020204030204" pitchFamily="34" charset="0"/>
                <a:sym typeface="Calibri" panose="020F0502020204030204" pitchFamily="34" charset="0"/>
              </a:rPr>
              <a:t> </a:t>
            </a:r>
            <a:r>
              <a:rPr lang="en-US" altLang="nl-BE" sz="2000" b="0" dirty="0" err="1">
                <a:solidFill>
                  <a:srgbClr val="000000"/>
                </a:solidFill>
                <a:latin typeface="Calibri" panose="020F0502020204030204" pitchFamily="34" charset="0"/>
                <a:cs typeface="Calibri" panose="020F0502020204030204" pitchFamily="34" charset="0"/>
                <a:sym typeface="Calibri" panose="020F0502020204030204" pitchFamily="34" charset="0"/>
              </a:rPr>
              <a:t>betrekt</a:t>
            </a:r>
            <a:r>
              <a:rPr lang="en-US" altLang="nl-BE" sz="2000" b="0" dirty="0">
                <a:solidFill>
                  <a:srgbClr val="000000"/>
                </a:solidFill>
                <a:latin typeface="Calibri" panose="020F0502020204030204" pitchFamily="34" charset="0"/>
                <a:cs typeface="Calibri" panose="020F0502020204030204" pitchFamily="34" charset="0"/>
                <a:sym typeface="Calibri" panose="020F0502020204030204" pitchFamily="34" charset="0"/>
              </a:rPr>
              <a:t> in het </a:t>
            </a:r>
            <a:r>
              <a:rPr lang="en-US" altLang="nl-BE" sz="2000" b="0" dirty="0" err="1">
                <a:solidFill>
                  <a:srgbClr val="000000"/>
                </a:solidFill>
                <a:latin typeface="Calibri" panose="020F0502020204030204" pitchFamily="34" charset="0"/>
                <a:cs typeface="Calibri" panose="020F0502020204030204" pitchFamily="34" charset="0"/>
                <a:sym typeface="Calibri" panose="020F0502020204030204" pitchFamily="34" charset="0"/>
              </a:rPr>
              <a:t>proces</a:t>
            </a:r>
            <a:r>
              <a:rPr lang="en-US" altLang="nl-BE" sz="2000" b="0" dirty="0">
                <a:solidFill>
                  <a:srgbClr val="000000"/>
                </a:solidFill>
                <a:latin typeface="Calibri" panose="020F0502020204030204" pitchFamily="34" charset="0"/>
                <a:cs typeface="Calibri" panose="020F0502020204030204" pitchFamily="34" charset="0"/>
                <a:sym typeface="Calibri" panose="020F0502020204030204" pitchFamily="34" charset="0"/>
              </a:rPr>
              <a:t> van </a:t>
            </a:r>
            <a:r>
              <a:rPr lang="en-US" altLang="nl-BE" sz="2000" b="0" dirty="0" err="1">
                <a:solidFill>
                  <a:srgbClr val="000000"/>
                </a:solidFill>
                <a:latin typeface="Calibri" panose="020F0502020204030204" pitchFamily="34" charset="0"/>
                <a:cs typeface="Calibri" panose="020F0502020204030204" pitchFamily="34" charset="0"/>
                <a:sym typeface="Calibri" panose="020F0502020204030204" pitchFamily="34" charset="0"/>
              </a:rPr>
              <a:t>dataverzameling</a:t>
            </a:r>
            <a:r>
              <a:rPr lang="en-US" altLang="nl-BE" sz="2000" b="0" dirty="0">
                <a:solidFill>
                  <a:srgbClr val="000000"/>
                </a:solidFill>
                <a:latin typeface="Calibri" panose="020F0502020204030204" pitchFamily="34" charset="0"/>
                <a:cs typeface="Calibri" panose="020F0502020204030204" pitchFamily="34" charset="0"/>
                <a:sym typeface="Calibri" panose="020F0502020204030204" pitchFamily="34" charset="0"/>
              </a:rPr>
              <a:t> </a:t>
            </a:r>
            <a:r>
              <a:rPr lang="en-US" altLang="nl-BE" sz="2000" b="0" dirty="0" err="1">
                <a:solidFill>
                  <a:srgbClr val="000000"/>
                </a:solidFill>
                <a:latin typeface="Calibri" panose="020F0502020204030204" pitchFamily="34" charset="0"/>
                <a:cs typeface="Calibri" panose="020F0502020204030204" pitchFamily="34" charset="0"/>
                <a:sym typeface="Calibri" panose="020F0502020204030204" pitchFamily="34" charset="0"/>
              </a:rPr>
              <a:t>kan</a:t>
            </a:r>
            <a:r>
              <a:rPr lang="en-US" altLang="nl-BE" sz="2000" b="0" dirty="0">
                <a:solidFill>
                  <a:srgbClr val="000000"/>
                </a:solidFill>
                <a:latin typeface="Calibri" panose="020F0502020204030204" pitchFamily="34" charset="0"/>
                <a:cs typeface="Calibri" panose="020F0502020204030204" pitchFamily="34" charset="0"/>
                <a:sym typeface="Calibri" panose="020F0502020204030204" pitchFamily="34" charset="0"/>
              </a:rPr>
              <a:t> </a:t>
            </a:r>
            <a:r>
              <a:rPr lang="en-US" altLang="nl-BE" sz="2000" b="0" dirty="0" err="1">
                <a:solidFill>
                  <a:srgbClr val="000000"/>
                </a:solidFill>
                <a:latin typeface="Calibri" panose="020F0502020204030204" pitchFamily="34" charset="0"/>
                <a:cs typeface="Calibri" panose="020F0502020204030204" pitchFamily="34" charset="0"/>
                <a:sym typeface="Calibri" panose="020F0502020204030204" pitchFamily="34" charset="0"/>
              </a:rPr>
              <a:t>ervoor</a:t>
            </a:r>
            <a:r>
              <a:rPr lang="en-US" altLang="nl-BE" sz="2000" b="0" dirty="0">
                <a:solidFill>
                  <a:srgbClr val="000000"/>
                </a:solidFill>
                <a:latin typeface="Calibri" panose="020F0502020204030204" pitchFamily="34" charset="0"/>
                <a:cs typeface="Calibri" panose="020F0502020204030204" pitchFamily="34" charset="0"/>
                <a:sym typeface="Calibri" panose="020F0502020204030204" pitchFamily="34" charset="0"/>
              </a:rPr>
              <a:t> </a:t>
            </a:r>
            <a:r>
              <a:rPr lang="en-US" altLang="nl-BE" sz="2000" b="0" dirty="0" err="1">
                <a:solidFill>
                  <a:srgbClr val="000000"/>
                </a:solidFill>
                <a:latin typeface="Calibri" panose="020F0502020204030204" pitchFamily="34" charset="0"/>
                <a:cs typeface="Calibri" panose="020F0502020204030204" pitchFamily="34" charset="0"/>
                <a:sym typeface="Calibri" panose="020F0502020204030204" pitchFamily="34" charset="0"/>
              </a:rPr>
              <a:t>zorgen</a:t>
            </a:r>
            <a:r>
              <a:rPr lang="en-US" altLang="nl-BE" sz="2000" b="0" dirty="0">
                <a:solidFill>
                  <a:srgbClr val="000000"/>
                </a:solidFill>
                <a:latin typeface="Calibri" panose="020F0502020204030204" pitchFamily="34" charset="0"/>
                <a:cs typeface="Calibri" panose="020F0502020204030204" pitchFamily="34" charset="0"/>
                <a:sym typeface="Calibri" panose="020F0502020204030204" pitchFamily="34" charset="0"/>
              </a:rPr>
              <a:t> </a:t>
            </a:r>
            <a:r>
              <a:rPr lang="en-US" altLang="nl-BE" sz="2000" b="0" dirty="0" err="1">
                <a:solidFill>
                  <a:srgbClr val="000000"/>
                </a:solidFill>
                <a:latin typeface="Calibri" panose="020F0502020204030204" pitchFamily="34" charset="0"/>
                <a:cs typeface="Calibri" panose="020F0502020204030204" pitchFamily="34" charset="0"/>
                <a:sym typeface="Calibri" panose="020F0502020204030204" pitchFamily="34" charset="0"/>
              </a:rPr>
              <a:t>dat</a:t>
            </a:r>
            <a:r>
              <a:rPr lang="en-US" altLang="nl-BE" sz="2000" b="0" dirty="0">
                <a:solidFill>
                  <a:srgbClr val="000000"/>
                </a:solidFill>
                <a:latin typeface="Calibri" panose="020F0502020204030204" pitchFamily="34" charset="0"/>
                <a:cs typeface="Calibri" panose="020F0502020204030204" pitchFamily="34" charset="0"/>
                <a:sym typeface="Calibri" panose="020F0502020204030204" pitchFamily="34" charset="0"/>
              </a:rPr>
              <a:t> je </a:t>
            </a:r>
            <a:r>
              <a:rPr lang="en-US" altLang="nl-BE" sz="2000" b="0" dirty="0" err="1">
                <a:solidFill>
                  <a:srgbClr val="000000"/>
                </a:solidFill>
                <a:latin typeface="Calibri" panose="020F0502020204030204" pitchFamily="34" charset="0"/>
                <a:cs typeface="Calibri" panose="020F0502020204030204" pitchFamily="34" charset="0"/>
                <a:sym typeface="Calibri" panose="020F0502020204030204" pitchFamily="34" charset="0"/>
              </a:rPr>
              <a:t>meer</a:t>
            </a:r>
            <a:r>
              <a:rPr lang="en-US" altLang="nl-BE" sz="2000" b="0" dirty="0">
                <a:solidFill>
                  <a:srgbClr val="000000"/>
                </a:solidFill>
                <a:latin typeface="Calibri" panose="020F0502020204030204" pitchFamily="34" charset="0"/>
                <a:cs typeface="Calibri" panose="020F0502020204030204" pitchFamily="34" charset="0"/>
                <a:sym typeface="Calibri" panose="020F0502020204030204" pitchFamily="34" charset="0"/>
              </a:rPr>
              <a:t> </a:t>
            </a:r>
            <a:r>
              <a:rPr lang="en-US" altLang="nl-BE" sz="2000" b="0" dirty="0" err="1">
                <a:solidFill>
                  <a:srgbClr val="000000"/>
                </a:solidFill>
                <a:latin typeface="Calibri" panose="020F0502020204030204" pitchFamily="34" charset="0"/>
                <a:cs typeface="Calibri" panose="020F0502020204030204" pitchFamily="34" charset="0"/>
                <a:sym typeface="Calibri" panose="020F0502020204030204" pitchFamily="34" charset="0"/>
              </a:rPr>
              <a:t>relevante</a:t>
            </a:r>
            <a:r>
              <a:rPr lang="en-US" altLang="nl-BE" sz="2000" b="0" dirty="0">
                <a:solidFill>
                  <a:srgbClr val="000000"/>
                </a:solidFill>
                <a:latin typeface="Calibri" panose="020F0502020204030204" pitchFamily="34" charset="0"/>
                <a:cs typeface="Calibri" panose="020F0502020204030204" pitchFamily="34" charset="0"/>
                <a:sym typeface="Calibri" panose="020F0502020204030204" pitchFamily="34" charset="0"/>
              </a:rPr>
              <a:t> </a:t>
            </a:r>
            <a:r>
              <a:rPr lang="en-US" altLang="nl-BE" sz="2000" b="0" dirty="0" err="1">
                <a:solidFill>
                  <a:srgbClr val="000000"/>
                </a:solidFill>
                <a:latin typeface="Calibri" panose="020F0502020204030204" pitchFamily="34" charset="0"/>
                <a:cs typeface="Calibri" panose="020F0502020204030204" pitchFamily="34" charset="0"/>
                <a:sym typeface="Calibri" panose="020F0502020204030204" pitchFamily="34" charset="0"/>
              </a:rPr>
              <a:t>informatie</a:t>
            </a:r>
            <a:r>
              <a:rPr lang="en-US" altLang="nl-BE" sz="2000" b="0" dirty="0">
                <a:solidFill>
                  <a:srgbClr val="000000"/>
                </a:solidFill>
                <a:latin typeface="Calibri" panose="020F0502020204030204" pitchFamily="34" charset="0"/>
                <a:cs typeface="Calibri" panose="020F0502020204030204" pitchFamily="34" charset="0"/>
                <a:sym typeface="Calibri" panose="020F0502020204030204" pitchFamily="34" charset="0"/>
              </a:rPr>
              <a:t> </a:t>
            </a:r>
            <a:r>
              <a:rPr lang="en-US" altLang="nl-BE" sz="2000" b="0" dirty="0" err="1">
                <a:solidFill>
                  <a:srgbClr val="000000"/>
                </a:solidFill>
                <a:latin typeface="Calibri" panose="020F0502020204030204" pitchFamily="34" charset="0"/>
                <a:cs typeface="Calibri" panose="020F0502020204030204" pitchFamily="34" charset="0"/>
                <a:sym typeface="Calibri" panose="020F0502020204030204" pitchFamily="34" charset="0"/>
              </a:rPr>
              <a:t>ophaalt</a:t>
            </a:r>
            <a:r>
              <a:rPr lang="en-US" altLang="nl-BE" sz="2000" b="0" dirty="0">
                <a:solidFill>
                  <a:srgbClr val="000000"/>
                </a:solidFill>
                <a:latin typeface="Calibri" panose="020F0502020204030204" pitchFamily="34" charset="0"/>
                <a:cs typeface="Calibri" panose="020F0502020204030204" pitchFamily="34" charset="0"/>
                <a:sym typeface="Calibri" panose="020F0502020204030204" pitchFamily="34" charset="0"/>
              </a:rPr>
              <a:t> en </a:t>
            </a:r>
            <a:r>
              <a:rPr lang="en-US" altLang="nl-BE" sz="2000" b="0" dirty="0" err="1">
                <a:solidFill>
                  <a:srgbClr val="000000"/>
                </a:solidFill>
                <a:latin typeface="Calibri" panose="020F0502020204030204" pitchFamily="34" charset="0"/>
                <a:cs typeface="Calibri" panose="020F0502020204030204" pitchFamily="34" charset="0"/>
                <a:sym typeface="Calibri" panose="020F0502020204030204" pitchFamily="34" charset="0"/>
              </a:rPr>
              <a:t>eigenaarschap</a:t>
            </a:r>
            <a:r>
              <a:rPr lang="en-US" altLang="nl-BE" sz="2000" b="0" dirty="0">
                <a:solidFill>
                  <a:srgbClr val="000000"/>
                </a:solidFill>
                <a:latin typeface="Calibri" panose="020F0502020204030204" pitchFamily="34" charset="0"/>
                <a:cs typeface="Calibri" panose="020F0502020204030204" pitchFamily="34" charset="0"/>
                <a:sym typeface="Calibri" panose="020F0502020204030204" pitchFamily="34" charset="0"/>
              </a:rPr>
              <a:t> </a:t>
            </a:r>
            <a:r>
              <a:rPr lang="en-US" altLang="nl-BE" sz="2000" b="0" dirty="0" err="1">
                <a:solidFill>
                  <a:srgbClr val="000000"/>
                </a:solidFill>
                <a:latin typeface="Calibri" panose="020F0502020204030204" pitchFamily="34" charset="0"/>
                <a:cs typeface="Calibri" panose="020F0502020204030204" pitchFamily="34" charset="0"/>
                <a:sym typeface="Calibri" panose="020F0502020204030204" pitchFamily="34" charset="0"/>
              </a:rPr>
              <a:t>versterkt</a:t>
            </a:r>
            <a:r>
              <a:rPr lang="en-US" altLang="nl-BE" sz="2000" b="0" dirty="0">
                <a:solidFill>
                  <a:srgbClr val="000000"/>
                </a:solidFill>
                <a:latin typeface="Calibri" panose="020F0502020204030204" pitchFamily="34" charset="0"/>
                <a:cs typeface="Calibri" panose="020F0502020204030204" pitchFamily="34" charset="0"/>
                <a:sym typeface="Calibri" panose="020F0502020204030204" pitchFamily="34" charset="0"/>
              </a:rPr>
              <a:t> over </a:t>
            </a:r>
            <a:r>
              <a:rPr lang="en-US" altLang="nl-BE" sz="2000" b="0" dirty="0" err="1">
                <a:solidFill>
                  <a:srgbClr val="000000"/>
                </a:solidFill>
                <a:latin typeface="Calibri" panose="020F0502020204030204" pitchFamily="34" charset="0"/>
                <a:cs typeface="Calibri" panose="020F0502020204030204" pitchFamily="34" charset="0"/>
                <a:sym typeface="Calibri" panose="020F0502020204030204" pitchFamily="34" charset="0"/>
              </a:rPr>
              <a:t>conclusies</a:t>
            </a:r>
            <a:endParaRPr lang="nl-BE" altLang="nl-BE" sz="2400" b="0" dirty="0">
              <a:solidFill>
                <a:schemeClr val="tx1"/>
              </a:solidFill>
              <a:latin typeface="Times New Roman" panose="02020603050405020304" pitchFamily="18" charset="0"/>
            </a:endParaRPr>
          </a:p>
        </p:txBody>
      </p:sp>
      <p:graphicFrame>
        <p:nvGraphicFramePr>
          <p:cNvPr id="2" name="Tabel 1">
            <a:extLst>
              <a:ext uri="{FF2B5EF4-FFF2-40B4-BE49-F238E27FC236}">
                <a16:creationId xmlns:a16="http://schemas.microsoft.com/office/drawing/2014/main" id="{B1AC195F-40CF-FC10-B4F4-7C06E00DDBEA}"/>
              </a:ext>
            </a:extLst>
          </p:cNvPr>
          <p:cNvGraphicFramePr>
            <a:graphicFrameLocks noGrp="1"/>
          </p:cNvGraphicFramePr>
          <p:nvPr>
            <p:extLst>
              <p:ext uri="{D42A27DB-BD31-4B8C-83A1-F6EECF244321}">
                <p14:modId xmlns:p14="http://schemas.microsoft.com/office/powerpoint/2010/main" val="785244487"/>
              </p:ext>
            </p:extLst>
          </p:nvPr>
        </p:nvGraphicFramePr>
        <p:xfrm>
          <a:off x="968828" y="1602695"/>
          <a:ext cx="7505700" cy="3114040"/>
        </p:xfrm>
        <a:graphic>
          <a:graphicData uri="http://schemas.openxmlformats.org/drawingml/2006/table">
            <a:tbl>
              <a:tblPr firstRow="1" bandRow="1">
                <a:tableStyleId>{5C22544A-7EE6-4342-B048-85BDC9FD1C3A}</a:tableStyleId>
              </a:tblPr>
              <a:tblGrid>
                <a:gridCol w="2057401">
                  <a:extLst>
                    <a:ext uri="{9D8B030D-6E8A-4147-A177-3AD203B41FA5}">
                      <a16:colId xmlns:a16="http://schemas.microsoft.com/office/drawing/2014/main" val="336272734"/>
                    </a:ext>
                  </a:extLst>
                </a:gridCol>
                <a:gridCol w="5448299">
                  <a:extLst>
                    <a:ext uri="{9D8B030D-6E8A-4147-A177-3AD203B41FA5}">
                      <a16:colId xmlns:a16="http://schemas.microsoft.com/office/drawing/2014/main" val="1234762519"/>
                    </a:ext>
                  </a:extLst>
                </a:gridCol>
              </a:tblGrid>
              <a:tr h="370840">
                <a:tc>
                  <a:txBody>
                    <a:bodyPr/>
                    <a:lstStyle/>
                    <a:p>
                      <a:r>
                        <a:rPr lang="nl-BE" dirty="0"/>
                        <a:t>Type participatie</a:t>
                      </a:r>
                    </a:p>
                  </a:txBody>
                  <a:tcPr/>
                </a:tc>
                <a:tc>
                  <a:txBody>
                    <a:bodyPr/>
                    <a:lstStyle/>
                    <a:p>
                      <a:r>
                        <a:rPr lang="nl-BE" dirty="0"/>
                        <a:t>Doel</a:t>
                      </a:r>
                    </a:p>
                  </a:txBody>
                  <a:tcPr/>
                </a:tc>
                <a:extLst>
                  <a:ext uri="{0D108BD9-81ED-4DB2-BD59-A6C34878D82A}">
                    <a16:rowId xmlns:a16="http://schemas.microsoft.com/office/drawing/2014/main" val="236471946"/>
                  </a:ext>
                </a:extLst>
              </a:tr>
              <a:tr h="370840">
                <a:tc>
                  <a:txBody>
                    <a:bodyPr/>
                    <a:lstStyle/>
                    <a:p>
                      <a:r>
                        <a:rPr lang="nl-BE" dirty="0"/>
                        <a:t>Instrumenteel</a:t>
                      </a:r>
                    </a:p>
                  </a:txBody>
                  <a:tcPr/>
                </a:tc>
                <a:tc>
                  <a:txBody>
                    <a:bodyPr/>
                    <a:lstStyle/>
                    <a:p>
                      <a:r>
                        <a:rPr lang="nl-BE" b="1" dirty="0"/>
                        <a:t>Accuraatheid van data </a:t>
                      </a:r>
                      <a:r>
                        <a:rPr lang="nl-BE" dirty="0"/>
                        <a:t>en bevindingen verhogen door het betrekken van verschillende mensen en groepen (zie ook triangulatie)</a:t>
                      </a:r>
                    </a:p>
                  </a:txBody>
                  <a:tcPr/>
                </a:tc>
                <a:extLst>
                  <a:ext uri="{0D108BD9-81ED-4DB2-BD59-A6C34878D82A}">
                    <a16:rowId xmlns:a16="http://schemas.microsoft.com/office/drawing/2014/main" val="973979080"/>
                  </a:ext>
                </a:extLst>
              </a:tr>
              <a:tr h="370840">
                <a:tc>
                  <a:txBody>
                    <a:bodyPr/>
                    <a:lstStyle/>
                    <a:p>
                      <a:r>
                        <a:rPr lang="nl-BE" dirty="0"/>
                        <a:t>Participatief</a:t>
                      </a:r>
                    </a:p>
                  </a:txBody>
                  <a:tcPr/>
                </a:tc>
                <a:tc>
                  <a:txBody>
                    <a:bodyPr/>
                    <a:lstStyle/>
                    <a:p>
                      <a:r>
                        <a:rPr lang="nl-BE" dirty="0"/>
                        <a:t>De stem, percepties en standpunten van mensen meenemen zodat die de </a:t>
                      </a:r>
                      <a:r>
                        <a:rPr lang="nl-BE" b="1" dirty="0"/>
                        <a:t>evaluatie beïnvloeden</a:t>
                      </a:r>
                    </a:p>
                  </a:txBody>
                  <a:tcPr/>
                </a:tc>
                <a:extLst>
                  <a:ext uri="{0D108BD9-81ED-4DB2-BD59-A6C34878D82A}">
                    <a16:rowId xmlns:a16="http://schemas.microsoft.com/office/drawing/2014/main" val="1589135919"/>
                  </a:ext>
                </a:extLst>
              </a:tr>
              <a:tr h="370840">
                <a:tc>
                  <a:txBody>
                    <a:bodyPr/>
                    <a:lstStyle/>
                    <a:p>
                      <a:r>
                        <a:rPr lang="nl-BE" dirty="0" err="1"/>
                        <a:t>transformatief</a:t>
                      </a:r>
                      <a:endParaRPr lang="nl-BE" dirty="0"/>
                    </a:p>
                  </a:txBody>
                  <a:tcPr/>
                </a:tc>
                <a:tc>
                  <a:txBody>
                    <a:bodyPr/>
                    <a:lstStyle/>
                    <a:p>
                      <a:r>
                        <a:rPr lang="nl-BE" dirty="0"/>
                        <a:t>De methode zorgt ervoor dat mensen een </a:t>
                      </a:r>
                      <a:r>
                        <a:rPr lang="nl-BE" b="1" dirty="0"/>
                        <a:t>reflectie doormaken</a:t>
                      </a:r>
                      <a:r>
                        <a:rPr lang="nl-BE" dirty="0"/>
                        <a:t> waardoor er bij hen iets in beweging wordt gezet (bijv. ophalen van verhalen of gezamenlijke sense-making)</a:t>
                      </a:r>
                    </a:p>
                  </a:txBody>
                  <a:tcPr/>
                </a:tc>
                <a:extLst>
                  <a:ext uri="{0D108BD9-81ED-4DB2-BD59-A6C34878D82A}">
                    <a16:rowId xmlns:a16="http://schemas.microsoft.com/office/drawing/2014/main" val="174817989"/>
                  </a:ext>
                </a:extLst>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C33C23-03E8-ED99-CCD6-5062B5689DF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AD1EA4D-A421-5C3B-4CC6-1BDC2DCCF6A5}"/>
              </a:ext>
            </a:extLst>
          </p:cNvPr>
          <p:cNvSpPr>
            <a:spLocks noGrp="1"/>
          </p:cNvSpPr>
          <p:nvPr>
            <p:ph type="title"/>
          </p:nvPr>
        </p:nvSpPr>
        <p:spPr/>
        <p:txBody>
          <a:bodyPr>
            <a:normAutofit fontScale="90000"/>
          </a:bodyPr>
          <a:lstStyle/>
          <a:p>
            <a:r>
              <a:rPr lang="nl-BE" sz="3600" b="1" dirty="0">
                <a:solidFill>
                  <a:srgbClr val="005DAA"/>
                </a:solidFill>
              </a:rPr>
              <a:t>Stap 3,2 nadenken over welke analyse je nodig hebt</a:t>
            </a:r>
          </a:p>
        </p:txBody>
      </p:sp>
      <p:sp>
        <p:nvSpPr>
          <p:cNvPr id="3" name="Tijdelijke aanduiding voor inhoud 2">
            <a:extLst>
              <a:ext uri="{FF2B5EF4-FFF2-40B4-BE49-F238E27FC236}">
                <a16:creationId xmlns:a16="http://schemas.microsoft.com/office/drawing/2014/main" id="{880466E6-CE75-EC3E-975C-895ADF16CD81}"/>
              </a:ext>
            </a:extLst>
          </p:cNvPr>
          <p:cNvSpPr>
            <a:spLocks noGrp="1"/>
          </p:cNvSpPr>
          <p:nvPr>
            <p:ph idx="1"/>
          </p:nvPr>
        </p:nvSpPr>
        <p:spPr/>
        <p:txBody>
          <a:bodyPr/>
          <a:lstStyle/>
          <a:p>
            <a:pPr marL="0" indent="0">
              <a:buNone/>
            </a:pPr>
            <a:r>
              <a:rPr lang="nl-BE" dirty="0"/>
              <a:t>straks</a:t>
            </a:r>
          </a:p>
          <a:p>
            <a:r>
              <a:rPr lang="nl-BE" dirty="0"/>
              <a:t>Zie checklist en hand-out: ‘3,2, nadenken over welke analyse je nodig hebt</a:t>
            </a:r>
          </a:p>
          <a:p>
            <a:r>
              <a:rPr lang="nl-BE" dirty="0"/>
              <a:t>Werk per stad</a:t>
            </a:r>
          </a:p>
          <a:p>
            <a:pPr marL="0" indent="0">
              <a:buNone/>
            </a:pPr>
            <a:endParaRPr lang="nl-BE" dirty="0"/>
          </a:p>
          <a:p>
            <a:endParaRPr lang="nl-BE" dirty="0"/>
          </a:p>
          <a:p>
            <a:pPr marL="0" indent="0">
              <a:buNone/>
            </a:pPr>
            <a:r>
              <a:rPr lang="nl-BE" dirty="0"/>
              <a:t>Nu: theorie en voorbeeld</a:t>
            </a:r>
          </a:p>
          <a:p>
            <a:endParaRPr lang="nl-BE" dirty="0"/>
          </a:p>
          <a:p>
            <a:pPr marL="0" indent="0">
              <a:buNone/>
            </a:pPr>
            <a:endParaRPr lang="nl-BE" dirty="0"/>
          </a:p>
        </p:txBody>
      </p:sp>
    </p:spTree>
    <p:extLst>
      <p:ext uri="{BB962C8B-B14F-4D97-AF65-F5344CB8AC3E}">
        <p14:creationId xmlns:p14="http://schemas.microsoft.com/office/powerpoint/2010/main" val="28648805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EC8298-27B1-A364-47DE-C401A3AE96DD}"/>
              </a:ext>
            </a:extLst>
          </p:cNvPr>
          <p:cNvSpPr>
            <a:spLocks noGrp="1"/>
          </p:cNvSpPr>
          <p:nvPr>
            <p:ph type="title"/>
          </p:nvPr>
        </p:nvSpPr>
        <p:spPr/>
        <p:txBody>
          <a:bodyPr/>
          <a:lstStyle/>
          <a:p>
            <a:r>
              <a:rPr lang="nl-BE" sz="3200" b="1" dirty="0">
                <a:solidFill>
                  <a:srgbClr val="005DAA"/>
                </a:solidFill>
              </a:rPr>
              <a:t>Stelling </a:t>
            </a:r>
            <a:r>
              <a:rPr lang="nl-BE" sz="3200" b="1" dirty="0" err="1">
                <a:solidFill>
                  <a:srgbClr val="005DAA"/>
                </a:solidFill>
              </a:rPr>
              <a:t>mentimeter</a:t>
            </a:r>
            <a:endParaRPr lang="nl-BE" sz="3200" b="1" dirty="0">
              <a:solidFill>
                <a:srgbClr val="005DAA"/>
              </a:solidFill>
            </a:endParaRPr>
          </a:p>
        </p:txBody>
      </p:sp>
      <p:sp>
        <p:nvSpPr>
          <p:cNvPr id="3" name="Tijdelijke aanduiding voor inhoud 2">
            <a:extLst>
              <a:ext uri="{FF2B5EF4-FFF2-40B4-BE49-F238E27FC236}">
                <a16:creationId xmlns:a16="http://schemas.microsoft.com/office/drawing/2014/main" id="{D2E8D477-EAAD-8984-85A6-35955B6091FC}"/>
              </a:ext>
            </a:extLst>
          </p:cNvPr>
          <p:cNvSpPr>
            <a:spLocks noGrp="1"/>
          </p:cNvSpPr>
          <p:nvPr>
            <p:ph idx="1"/>
          </p:nvPr>
        </p:nvSpPr>
        <p:spPr>
          <a:xfrm>
            <a:off x="457200" y="3853544"/>
            <a:ext cx="8229600" cy="2852056"/>
          </a:xfrm>
        </p:spPr>
        <p:txBody>
          <a:bodyPr>
            <a:normAutofit fontScale="55000" lnSpcReduction="20000"/>
          </a:bodyPr>
          <a:lstStyle/>
          <a:p>
            <a:pPr marL="0" indent="0">
              <a:buNone/>
            </a:pPr>
            <a:endParaRPr lang="nl-BE" dirty="0"/>
          </a:p>
          <a:p>
            <a:pPr marL="0" indent="0">
              <a:buNone/>
            </a:pPr>
            <a:endParaRPr lang="nl-BE" dirty="0"/>
          </a:p>
          <a:p>
            <a:pPr marL="0" indent="0">
              <a:buNone/>
            </a:pPr>
            <a:endParaRPr lang="nl-BE" dirty="0"/>
          </a:p>
          <a:p>
            <a:pPr marL="0" indent="0">
              <a:buNone/>
            </a:pPr>
            <a:endParaRPr lang="nl-BE" dirty="0"/>
          </a:p>
          <a:p>
            <a:pPr marL="0" indent="0">
              <a:buNone/>
            </a:pPr>
            <a:endParaRPr lang="nl-BE" dirty="0"/>
          </a:p>
          <a:p>
            <a:pPr marL="0" indent="0">
              <a:buNone/>
            </a:pPr>
            <a:endParaRPr lang="nl-BE" dirty="0"/>
          </a:p>
          <a:p>
            <a:pPr marL="0" indent="0">
              <a:buNone/>
            </a:pPr>
            <a:r>
              <a:rPr lang="nl-BE" dirty="0"/>
              <a:t>Nadenken over analyse (ten aanzien van de impactvraag) tijdens designfase helpt om vorm te geven aan de instrumenten voor </a:t>
            </a:r>
            <a:r>
              <a:rPr lang="nl-BE" dirty="0" err="1"/>
              <a:t>dataverzameling</a:t>
            </a:r>
            <a:r>
              <a:rPr lang="nl-BE" dirty="0"/>
              <a:t> zoals:</a:t>
            </a:r>
          </a:p>
          <a:p>
            <a:r>
              <a:rPr lang="nl-BE" dirty="0"/>
              <a:t>Interview of gespreksleidraad</a:t>
            </a:r>
          </a:p>
          <a:p>
            <a:r>
              <a:rPr lang="nl-BE" dirty="0"/>
              <a:t>Enquête vragen</a:t>
            </a:r>
          </a:p>
        </p:txBody>
      </p:sp>
      <p:pic>
        <p:nvPicPr>
          <p:cNvPr id="1028" name="Picture 4">
            <a:extLst>
              <a:ext uri="{FF2B5EF4-FFF2-40B4-BE49-F238E27FC236}">
                <a16:creationId xmlns:a16="http://schemas.microsoft.com/office/drawing/2014/main" id="{A39CBCD5-F75B-5FDF-F7E6-06375F18A4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643743"/>
            <a:ext cx="2960914" cy="2960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8081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7"/>
          <p:cNvSpPr txBox="1">
            <a:spLocks noGrp="1"/>
          </p:cNvSpPr>
          <p:nvPr>
            <p:ph type="title"/>
          </p:nvPr>
        </p:nvSpPr>
        <p:spPr>
          <a:xfrm>
            <a:off x="470025" y="280525"/>
            <a:ext cx="8203950" cy="597600"/>
          </a:xfrm>
          <a:prstGeom prst="rect">
            <a:avLst/>
          </a:prstGeom>
          <a:noFill/>
          <a:ln>
            <a:noFill/>
          </a:ln>
        </p:spPr>
        <p:txBody>
          <a:bodyPr spcFirstLastPara="1" vert="horz" wrap="square" lIns="68569" tIns="34275" rIns="68569" bIns="34275" rtlCol="0" anchor="ctr" anchorCtr="0">
            <a:normAutofit/>
          </a:bodyPr>
          <a:lstStyle/>
          <a:p>
            <a:pPr algn="ctr">
              <a:buSzPts val="4400"/>
            </a:pPr>
            <a:r>
              <a:rPr lang="en-US" sz="3200" b="1" kern="0" dirty="0" err="1">
                <a:solidFill>
                  <a:srgbClr val="005DAA"/>
                </a:solidFill>
              </a:rPr>
              <a:t>Analyse</a:t>
            </a:r>
            <a:r>
              <a:rPr lang="en-US" sz="3200" b="1" kern="0" dirty="0">
                <a:solidFill>
                  <a:srgbClr val="005DAA"/>
                </a:solidFill>
              </a:rPr>
              <a:t> en sensemaking </a:t>
            </a:r>
            <a:endParaRPr sz="3200" b="1" kern="0" dirty="0">
              <a:solidFill>
                <a:srgbClr val="005DAA"/>
              </a:solidFill>
            </a:endParaRPr>
          </a:p>
        </p:txBody>
      </p:sp>
      <p:sp>
        <p:nvSpPr>
          <p:cNvPr id="246" name="Google Shape;246;p7"/>
          <p:cNvSpPr txBox="1"/>
          <p:nvPr/>
        </p:nvSpPr>
        <p:spPr>
          <a:xfrm>
            <a:off x="2166881" y="1900408"/>
            <a:ext cx="3264525" cy="530884"/>
          </a:xfrm>
          <a:prstGeom prst="rect">
            <a:avLst/>
          </a:prstGeom>
          <a:solidFill>
            <a:srgbClr val="A7E7E7"/>
          </a:solidFill>
          <a:ln>
            <a:noFill/>
          </a:ln>
        </p:spPr>
        <p:txBody>
          <a:bodyPr spcFirstLastPara="1" wrap="square" lIns="68569" tIns="34275" rIns="68569" bIns="34275" anchor="t" anchorCtr="0">
            <a:spAutoFit/>
          </a:bodyPr>
          <a:lstStyle/>
          <a:p>
            <a:pPr algn="ctr">
              <a:buClr>
                <a:srgbClr val="000000"/>
              </a:buClr>
              <a:buSzPts val="2000"/>
            </a:pPr>
            <a:r>
              <a:rPr lang="en-US" sz="1500" b="1">
                <a:solidFill>
                  <a:schemeClr val="dk1"/>
                </a:solidFill>
                <a:latin typeface="Calibri"/>
                <a:ea typeface="Calibri"/>
                <a:cs typeface="Calibri"/>
                <a:sym typeface="Calibri"/>
              </a:rPr>
              <a:t>Doel van het M&amp;E systeem/proces </a:t>
            </a:r>
            <a:r>
              <a:rPr lang="en-US" sz="1500">
                <a:solidFill>
                  <a:schemeClr val="dk1"/>
                </a:solidFill>
                <a:latin typeface="Calibri"/>
                <a:ea typeface="Calibri"/>
                <a:cs typeface="Calibri"/>
                <a:sym typeface="Calibri"/>
              </a:rPr>
              <a:t>(Verantwoording, Leren, Bijsturen, …)</a:t>
            </a:r>
            <a:endParaRPr sz="1050">
              <a:solidFill>
                <a:srgbClr val="000000"/>
              </a:solidFill>
              <a:latin typeface="Arial"/>
              <a:ea typeface="Arial"/>
              <a:cs typeface="Arial"/>
              <a:sym typeface="Arial"/>
            </a:endParaRPr>
          </a:p>
        </p:txBody>
      </p:sp>
      <p:sp>
        <p:nvSpPr>
          <p:cNvPr id="247" name="Google Shape;247;p7"/>
          <p:cNvSpPr txBox="1"/>
          <p:nvPr/>
        </p:nvSpPr>
        <p:spPr>
          <a:xfrm>
            <a:off x="465228" y="3350336"/>
            <a:ext cx="3164850" cy="530884"/>
          </a:xfrm>
          <a:prstGeom prst="rect">
            <a:avLst/>
          </a:prstGeom>
          <a:solidFill>
            <a:srgbClr val="D3F2F2"/>
          </a:solidFill>
          <a:ln>
            <a:noFill/>
          </a:ln>
        </p:spPr>
        <p:txBody>
          <a:bodyPr spcFirstLastPara="1" wrap="square" lIns="68569" tIns="34275" rIns="68569" bIns="34275" anchor="t" anchorCtr="0">
            <a:spAutoFit/>
          </a:bodyPr>
          <a:lstStyle/>
          <a:p>
            <a:pPr>
              <a:buClr>
                <a:srgbClr val="000000"/>
              </a:buClr>
              <a:buSzPts val="2000"/>
            </a:pPr>
            <a:r>
              <a:rPr lang="en-US" sz="1500" b="1">
                <a:solidFill>
                  <a:schemeClr val="dk1"/>
                </a:solidFill>
                <a:latin typeface="Calibri"/>
                <a:ea typeface="Calibri"/>
                <a:cs typeface="Calibri"/>
                <a:sym typeface="Calibri"/>
              </a:rPr>
              <a:t>Wat zijn de belangrijkste momenten om te plannen, leren, rapporteren, ….</a:t>
            </a:r>
            <a:endParaRPr sz="1050">
              <a:solidFill>
                <a:srgbClr val="000000"/>
              </a:solidFill>
              <a:latin typeface="Arial"/>
              <a:ea typeface="Arial"/>
              <a:cs typeface="Arial"/>
              <a:sym typeface="Arial"/>
            </a:endParaRPr>
          </a:p>
        </p:txBody>
      </p:sp>
      <p:sp>
        <p:nvSpPr>
          <p:cNvPr id="248" name="Google Shape;248;p7"/>
          <p:cNvSpPr txBox="1"/>
          <p:nvPr/>
        </p:nvSpPr>
        <p:spPr>
          <a:xfrm>
            <a:off x="4485824" y="3350336"/>
            <a:ext cx="2445300" cy="530884"/>
          </a:xfrm>
          <a:prstGeom prst="rect">
            <a:avLst/>
          </a:prstGeom>
          <a:solidFill>
            <a:srgbClr val="D3F2F2"/>
          </a:solidFill>
          <a:ln>
            <a:noFill/>
          </a:ln>
        </p:spPr>
        <p:txBody>
          <a:bodyPr spcFirstLastPara="1" wrap="square" lIns="68569" tIns="34275" rIns="68569" bIns="34275" anchor="t" anchorCtr="0">
            <a:spAutoFit/>
          </a:bodyPr>
          <a:lstStyle/>
          <a:p>
            <a:pPr marL="99260" algn="ctr">
              <a:buClr>
                <a:srgbClr val="000000"/>
              </a:buClr>
              <a:buSzPts val="2000"/>
            </a:pPr>
            <a:r>
              <a:rPr lang="en-US" sz="1500" b="1">
                <a:solidFill>
                  <a:schemeClr val="dk1"/>
                </a:solidFill>
                <a:latin typeface="Calibri"/>
                <a:ea typeface="Calibri"/>
                <a:cs typeface="Calibri"/>
                <a:sym typeface="Calibri"/>
              </a:rPr>
              <a:t>Wat zijn de informatienoden </a:t>
            </a:r>
            <a:endParaRPr sz="1500" b="1" i="1">
              <a:solidFill>
                <a:schemeClr val="dk1"/>
              </a:solidFill>
              <a:latin typeface="Calibri"/>
              <a:ea typeface="Calibri"/>
              <a:cs typeface="Calibri"/>
              <a:sym typeface="Calibri"/>
            </a:endParaRPr>
          </a:p>
        </p:txBody>
      </p:sp>
      <p:cxnSp>
        <p:nvCxnSpPr>
          <p:cNvPr id="249" name="Google Shape;249;p7"/>
          <p:cNvCxnSpPr/>
          <p:nvPr/>
        </p:nvCxnSpPr>
        <p:spPr>
          <a:xfrm flipH="1">
            <a:off x="2166965" y="2553266"/>
            <a:ext cx="512100" cy="681975"/>
          </a:xfrm>
          <a:prstGeom prst="straightConnector1">
            <a:avLst/>
          </a:prstGeom>
          <a:noFill/>
          <a:ln w="38100" cap="flat" cmpd="sng">
            <a:solidFill>
              <a:schemeClr val="dk2"/>
            </a:solidFill>
            <a:prstDash val="solid"/>
            <a:round/>
            <a:headEnd type="none" w="sm" len="sm"/>
            <a:tailEnd type="triangle" w="med" len="med"/>
          </a:ln>
        </p:spPr>
      </p:cxnSp>
      <p:sp>
        <p:nvSpPr>
          <p:cNvPr id="250" name="Google Shape;250;p7"/>
          <p:cNvSpPr txBox="1"/>
          <p:nvPr/>
        </p:nvSpPr>
        <p:spPr>
          <a:xfrm>
            <a:off x="465229" y="4269381"/>
            <a:ext cx="6465825" cy="300052"/>
          </a:xfrm>
          <a:prstGeom prst="rect">
            <a:avLst/>
          </a:prstGeom>
          <a:solidFill>
            <a:srgbClr val="A7E7E7"/>
          </a:solidFill>
          <a:ln>
            <a:noFill/>
          </a:ln>
        </p:spPr>
        <p:txBody>
          <a:bodyPr spcFirstLastPara="1" wrap="square" lIns="68569" tIns="34275" rIns="68569" bIns="34275" anchor="t" anchorCtr="0">
            <a:spAutoFit/>
          </a:bodyPr>
          <a:lstStyle/>
          <a:p>
            <a:pPr algn="ctr">
              <a:buClr>
                <a:srgbClr val="000000"/>
              </a:buClr>
              <a:buSzPts val="2000"/>
            </a:pPr>
            <a:r>
              <a:rPr lang="en-US" sz="1500" b="1">
                <a:solidFill>
                  <a:schemeClr val="dk1"/>
                </a:solidFill>
                <a:latin typeface="Calibri"/>
                <a:ea typeface="Calibri"/>
                <a:cs typeface="Calibri"/>
                <a:sym typeface="Calibri"/>
              </a:rPr>
              <a:t>Welke informatie is nodig? op welk moment? voor wie? om wat te doen? </a:t>
            </a:r>
            <a:endParaRPr sz="1050">
              <a:solidFill>
                <a:srgbClr val="000000"/>
              </a:solidFill>
              <a:latin typeface="Arial"/>
              <a:ea typeface="Arial"/>
              <a:cs typeface="Arial"/>
              <a:sym typeface="Arial"/>
            </a:endParaRPr>
          </a:p>
        </p:txBody>
      </p:sp>
      <p:cxnSp>
        <p:nvCxnSpPr>
          <p:cNvPr id="251" name="Google Shape;251;p7"/>
          <p:cNvCxnSpPr/>
          <p:nvPr/>
        </p:nvCxnSpPr>
        <p:spPr>
          <a:xfrm>
            <a:off x="4773041" y="2540477"/>
            <a:ext cx="484650" cy="694800"/>
          </a:xfrm>
          <a:prstGeom prst="straightConnector1">
            <a:avLst/>
          </a:prstGeom>
          <a:noFill/>
          <a:ln w="38100" cap="flat" cmpd="sng">
            <a:solidFill>
              <a:schemeClr val="dk2"/>
            </a:solidFill>
            <a:prstDash val="solid"/>
            <a:round/>
            <a:headEnd type="none" w="sm" len="sm"/>
            <a:tailEnd type="triangle" w="med" len="med"/>
          </a:ln>
        </p:spPr>
      </p:cxnSp>
      <p:cxnSp>
        <p:nvCxnSpPr>
          <p:cNvPr id="252" name="Google Shape;252;p7"/>
          <p:cNvCxnSpPr/>
          <p:nvPr/>
        </p:nvCxnSpPr>
        <p:spPr>
          <a:xfrm>
            <a:off x="6931129" y="4608809"/>
            <a:ext cx="1538325" cy="6075"/>
          </a:xfrm>
          <a:prstGeom prst="straightConnector1">
            <a:avLst/>
          </a:prstGeom>
          <a:noFill/>
          <a:ln w="9525" cap="flat" cmpd="sng">
            <a:solidFill>
              <a:schemeClr val="dk2"/>
            </a:solidFill>
            <a:prstDash val="solid"/>
            <a:round/>
            <a:headEnd type="none" w="med" len="med"/>
            <a:tailEnd type="none" w="med" len="med"/>
          </a:ln>
        </p:spPr>
      </p:cxnSp>
      <p:sp>
        <p:nvSpPr>
          <p:cNvPr id="253" name="Google Shape;253;p7"/>
          <p:cNvSpPr txBox="1"/>
          <p:nvPr/>
        </p:nvSpPr>
        <p:spPr>
          <a:xfrm>
            <a:off x="465229" y="4657540"/>
            <a:ext cx="6465825" cy="300052"/>
          </a:xfrm>
          <a:prstGeom prst="rect">
            <a:avLst/>
          </a:prstGeom>
          <a:solidFill>
            <a:srgbClr val="A7E7E7"/>
          </a:solidFill>
          <a:ln>
            <a:noFill/>
          </a:ln>
        </p:spPr>
        <p:txBody>
          <a:bodyPr spcFirstLastPara="1" wrap="square" lIns="68569" tIns="34275" rIns="68569" bIns="34275" anchor="t" anchorCtr="0">
            <a:spAutoFit/>
          </a:bodyPr>
          <a:lstStyle/>
          <a:p>
            <a:pPr algn="ctr">
              <a:buClr>
                <a:srgbClr val="000000"/>
              </a:buClr>
              <a:buSzPts val="2000"/>
            </a:pPr>
            <a:r>
              <a:rPr lang="en-US" sz="1500" b="1">
                <a:solidFill>
                  <a:schemeClr val="dk1"/>
                </a:solidFill>
                <a:latin typeface="Calibri"/>
                <a:ea typeface="Calibri"/>
                <a:cs typeface="Calibri"/>
                <a:sym typeface="Calibri"/>
              </a:rPr>
              <a:t>Wie moet er waar en wanneer betrokken worden? </a:t>
            </a:r>
            <a:endParaRPr sz="1050">
              <a:solidFill>
                <a:srgbClr val="000000"/>
              </a:solidFill>
              <a:latin typeface="Arial"/>
              <a:ea typeface="Arial"/>
              <a:cs typeface="Arial"/>
              <a:sym typeface="Arial"/>
            </a:endParaRPr>
          </a:p>
        </p:txBody>
      </p:sp>
      <p:sp>
        <p:nvSpPr>
          <p:cNvPr id="254" name="Google Shape;254;p7"/>
          <p:cNvSpPr txBox="1"/>
          <p:nvPr/>
        </p:nvSpPr>
        <p:spPr>
          <a:xfrm>
            <a:off x="7368787" y="3350344"/>
            <a:ext cx="1635525" cy="530884"/>
          </a:xfrm>
          <a:prstGeom prst="rect">
            <a:avLst/>
          </a:prstGeom>
          <a:solidFill>
            <a:srgbClr val="BDD7EE"/>
          </a:solidFill>
          <a:ln>
            <a:noFill/>
          </a:ln>
        </p:spPr>
        <p:txBody>
          <a:bodyPr spcFirstLastPara="1" wrap="square" lIns="68569" tIns="34275" rIns="68569" bIns="34275" anchor="t" anchorCtr="0">
            <a:spAutoFit/>
          </a:bodyPr>
          <a:lstStyle/>
          <a:p>
            <a:pPr marL="99260" algn="ctr">
              <a:buClr>
                <a:srgbClr val="000000"/>
              </a:buClr>
              <a:buSzPts val="2000"/>
            </a:pPr>
            <a:r>
              <a:rPr lang="en-US" sz="1500" b="1">
                <a:solidFill>
                  <a:schemeClr val="dk1"/>
                </a:solidFill>
                <a:latin typeface="Calibri"/>
                <a:ea typeface="Calibri"/>
                <a:cs typeface="Calibri"/>
                <a:sym typeface="Calibri"/>
              </a:rPr>
              <a:t>Bepaalt de ‘analyse’</a:t>
            </a:r>
            <a:endParaRPr sz="1500" b="1" i="1">
              <a:solidFill>
                <a:schemeClr val="dk1"/>
              </a:solidFill>
              <a:latin typeface="Calibri"/>
              <a:ea typeface="Calibri"/>
              <a:cs typeface="Calibri"/>
              <a:sym typeface="Calibri"/>
            </a:endParaRPr>
          </a:p>
        </p:txBody>
      </p:sp>
      <p:cxnSp>
        <p:nvCxnSpPr>
          <p:cNvPr id="255" name="Google Shape;255;p7"/>
          <p:cNvCxnSpPr/>
          <p:nvPr/>
        </p:nvCxnSpPr>
        <p:spPr>
          <a:xfrm>
            <a:off x="5724619" y="2291494"/>
            <a:ext cx="2274975" cy="0"/>
          </a:xfrm>
          <a:prstGeom prst="straightConnector1">
            <a:avLst/>
          </a:prstGeom>
          <a:noFill/>
          <a:ln w="9525" cap="flat" cmpd="sng">
            <a:solidFill>
              <a:schemeClr val="dk2"/>
            </a:solidFill>
            <a:prstDash val="solid"/>
            <a:round/>
            <a:headEnd type="none" w="med" len="med"/>
            <a:tailEnd type="none" w="med" len="med"/>
          </a:ln>
        </p:spPr>
      </p:cxnSp>
      <p:cxnSp>
        <p:nvCxnSpPr>
          <p:cNvPr id="256" name="Google Shape;256;p7"/>
          <p:cNvCxnSpPr/>
          <p:nvPr/>
        </p:nvCxnSpPr>
        <p:spPr>
          <a:xfrm rot="10800000" flipH="1">
            <a:off x="8468925" y="4034831"/>
            <a:ext cx="37575" cy="577350"/>
          </a:xfrm>
          <a:prstGeom prst="straightConnector1">
            <a:avLst/>
          </a:prstGeom>
          <a:noFill/>
          <a:ln w="9525" cap="flat" cmpd="sng">
            <a:solidFill>
              <a:schemeClr val="dk2"/>
            </a:solidFill>
            <a:prstDash val="solid"/>
            <a:round/>
            <a:headEnd type="none" w="med" len="med"/>
            <a:tailEnd type="triangle" w="med" len="med"/>
          </a:ln>
        </p:spPr>
      </p:cxnSp>
      <p:cxnSp>
        <p:nvCxnSpPr>
          <p:cNvPr id="257" name="Google Shape;257;p7"/>
          <p:cNvCxnSpPr/>
          <p:nvPr/>
        </p:nvCxnSpPr>
        <p:spPr>
          <a:xfrm>
            <a:off x="7999219" y="2290463"/>
            <a:ext cx="351900" cy="917100"/>
          </a:xfrm>
          <a:prstGeom prst="straightConnector1">
            <a:avLst/>
          </a:prstGeom>
          <a:noFill/>
          <a:ln w="9525" cap="flat" cmpd="sng">
            <a:solidFill>
              <a:schemeClr val="dk2"/>
            </a:solidFill>
            <a:prstDash val="solid"/>
            <a:round/>
            <a:headEnd type="none" w="med" len="med"/>
            <a:tailEnd type="triangle" w="med" len="med"/>
          </a:ln>
        </p:spPr>
      </p:cxnSp>
      <p:cxnSp>
        <p:nvCxnSpPr>
          <p:cNvPr id="3" name="Rechte verbindingslijn met pijl 2">
            <a:extLst>
              <a:ext uri="{FF2B5EF4-FFF2-40B4-BE49-F238E27FC236}">
                <a16:creationId xmlns:a16="http://schemas.microsoft.com/office/drawing/2014/main" id="{6A8A4BE8-C851-2347-C2C8-7CC9A6DE74E8}"/>
              </a:ext>
            </a:extLst>
          </p:cNvPr>
          <p:cNvCxnSpPr>
            <a:cxnSpLocks/>
            <a:endCxn id="254" idx="1"/>
          </p:cNvCxnSpPr>
          <p:nvPr/>
        </p:nvCxnSpPr>
        <p:spPr>
          <a:xfrm flipV="1">
            <a:off x="6931054" y="3615786"/>
            <a:ext cx="437733" cy="58"/>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551695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7" name="Google Shape;307;g165c0dba913_0_4"/>
          <p:cNvSpPr txBox="1">
            <a:spLocks noGrp="1"/>
          </p:cNvSpPr>
          <p:nvPr>
            <p:ph type="title"/>
          </p:nvPr>
        </p:nvSpPr>
        <p:spPr>
          <a:xfrm>
            <a:off x="470025" y="329889"/>
            <a:ext cx="8203950" cy="597600"/>
          </a:xfrm>
          <a:prstGeom prst="rect">
            <a:avLst/>
          </a:prstGeom>
          <a:noFill/>
          <a:ln>
            <a:noFill/>
          </a:ln>
        </p:spPr>
        <p:txBody>
          <a:bodyPr spcFirstLastPara="1" vert="horz" wrap="square" lIns="68569" tIns="34275" rIns="68569" bIns="34275" rtlCol="0" anchor="ctr" anchorCtr="0">
            <a:normAutofit/>
          </a:bodyPr>
          <a:lstStyle/>
          <a:p>
            <a:pPr>
              <a:buSzPts val="4400"/>
            </a:pPr>
            <a:r>
              <a:rPr lang="en-US" sz="3200" b="1" kern="0" dirty="0" err="1">
                <a:solidFill>
                  <a:srgbClr val="005DAA"/>
                </a:solidFill>
              </a:rPr>
              <a:t>Analysekaders</a:t>
            </a:r>
            <a:r>
              <a:rPr lang="en-US" sz="3200" b="1" kern="0" dirty="0">
                <a:solidFill>
                  <a:srgbClr val="005DAA"/>
                </a:solidFill>
              </a:rPr>
              <a:t> om het </a:t>
            </a:r>
            <a:r>
              <a:rPr lang="en-US" sz="3200" b="1" kern="0" dirty="0" err="1">
                <a:solidFill>
                  <a:srgbClr val="005DAA"/>
                </a:solidFill>
              </a:rPr>
              <a:t>leren</a:t>
            </a:r>
            <a:r>
              <a:rPr lang="en-US" sz="3200" b="1" kern="0" dirty="0">
                <a:solidFill>
                  <a:srgbClr val="005DAA"/>
                </a:solidFill>
              </a:rPr>
              <a:t> </a:t>
            </a:r>
            <a:r>
              <a:rPr lang="en-US" sz="3200" b="1" kern="0" dirty="0" err="1">
                <a:solidFill>
                  <a:srgbClr val="005DAA"/>
                </a:solidFill>
              </a:rPr>
              <a:t>te</a:t>
            </a:r>
            <a:r>
              <a:rPr lang="en-US" sz="3200" b="1" kern="0" dirty="0">
                <a:solidFill>
                  <a:srgbClr val="005DAA"/>
                </a:solidFill>
              </a:rPr>
              <a:t> </a:t>
            </a:r>
            <a:r>
              <a:rPr lang="en-US" sz="3200" b="1" kern="0" dirty="0" err="1">
                <a:solidFill>
                  <a:srgbClr val="005DAA"/>
                </a:solidFill>
              </a:rPr>
              <a:t>ondersteunen</a:t>
            </a:r>
            <a:endParaRPr sz="3200" b="1" kern="0" dirty="0">
              <a:solidFill>
                <a:srgbClr val="005DAA"/>
              </a:solidFill>
            </a:endParaRPr>
          </a:p>
        </p:txBody>
      </p:sp>
      <p:sp>
        <p:nvSpPr>
          <p:cNvPr id="2" name="Tekstvak 1">
            <a:extLst>
              <a:ext uri="{FF2B5EF4-FFF2-40B4-BE49-F238E27FC236}">
                <a16:creationId xmlns:a16="http://schemas.microsoft.com/office/drawing/2014/main" id="{7F815853-04EF-57D4-774E-5AD9067C8385}"/>
              </a:ext>
            </a:extLst>
          </p:cNvPr>
          <p:cNvSpPr txBox="1"/>
          <p:nvPr/>
        </p:nvSpPr>
        <p:spPr>
          <a:xfrm>
            <a:off x="6785077" y="6228029"/>
            <a:ext cx="3049480" cy="300082"/>
          </a:xfrm>
          <a:prstGeom prst="rect">
            <a:avLst/>
          </a:prstGeom>
          <a:noFill/>
        </p:spPr>
        <p:txBody>
          <a:bodyPr wrap="square" rtlCol="0">
            <a:spAutoFit/>
          </a:bodyPr>
          <a:lstStyle/>
          <a:p>
            <a:r>
              <a:rPr lang="nl-BE" sz="1350" dirty="0" err="1"/>
              <a:t>Based</a:t>
            </a:r>
            <a:r>
              <a:rPr lang="nl-BE" sz="1350" dirty="0"/>
              <a:t> on: MEAL traject 2021</a:t>
            </a:r>
          </a:p>
        </p:txBody>
      </p:sp>
      <p:cxnSp>
        <p:nvCxnSpPr>
          <p:cNvPr id="4" name="Rechte verbindingslijn met pijl 3">
            <a:extLst>
              <a:ext uri="{FF2B5EF4-FFF2-40B4-BE49-F238E27FC236}">
                <a16:creationId xmlns:a16="http://schemas.microsoft.com/office/drawing/2014/main" id="{FE0A225A-9CD6-307B-79F0-7DA7B62AA6B5}"/>
              </a:ext>
            </a:extLst>
          </p:cNvPr>
          <p:cNvCxnSpPr>
            <a:cxnSpLocks/>
          </p:cNvCxnSpPr>
          <p:nvPr/>
        </p:nvCxnSpPr>
        <p:spPr>
          <a:xfrm flipV="1">
            <a:off x="1611086" y="4038600"/>
            <a:ext cx="1222242" cy="97821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 name="Tekstvak 4">
            <a:extLst>
              <a:ext uri="{FF2B5EF4-FFF2-40B4-BE49-F238E27FC236}">
                <a16:creationId xmlns:a16="http://schemas.microsoft.com/office/drawing/2014/main" id="{A933D04A-52FA-FAC2-66B0-DB9ECC7CD5AA}"/>
              </a:ext>
            </a:extLst>
          </p:cNvPr>
          <p:cNvSpPr txBox="1"/>
          <p:nvPr/>
        </p:nvSpPr>
        <p:spPr>
          <a:xfrm>
            <a:off x="138023" y="5016814"/>
            <a:ext cx="6504317" cy="1200329"/>
          </a:xfrm>
          <a:prstGeom prst="rect">
            <a:avLst/>
          </a:prstGeom>
          <a:noFill/>
        </p:spPr>
        <p:txBody>
          <a:bodyPr wrap="square" rtlCol="0">
            <a:spAutoFit/>
          </a:bodyPr>
          <a:lstStyle/>
          <a:p>
            <a:r>
              <a:rPr lang="nl-BE" dirty="0"/>
              <a:t>Bijv. </a:t>
            </a:r>
            <a:r>
              <a:rPr lang="nl-BE" dirty="0" err="1"/>
              <a:t>desaggregatie</a:t>
            </a:r>
            <a:r>
              <a:rPr lang="nl-BE" dirty="0"/>
              <a:t> (wijken, groepen, gender), kader voor samenwerkingsprocessen, kader voor evaluatie zelfbeeld, kader voor capaciteit van een organisatie, kader voor meten van ‘innovatie’, … of bestaande literatuur (= theoretische onderbouw)</a:t>
            </a:r>
          </a:p>
        </p:txBody>
      </p:sp>
      <p:sp>
        <p:nvSpPr>
          <p:cNvPr id="3" name="Tekstvak 2">
            <a:extLst>
              <a:ext uri="{FF2B5EF4-FFF2-40B4-BE49-F238E27FC236}">
                <a16:creationId xmlns:a16="http://schemas.microsoft.com/office/drawing/2014/main" id="{B7E7F45C-B676-0489-AA8D-C15194AA5E8D}"/>
              </a:ext>
            </a:extLst>
          </p:cNvPr>
          <p:cNvSpPr txBox="1"/>
          <p:nvPr/>
        </p:nvSpPr>
        <p:spPr>
          <a:xfrm>
            <a:off x="2833328" y="1384133"/>
            <a:ext cx="5713016" cy="3416320"/>
          </a:xfrm>
          <a:prstGeom prst="rect">
            <a:avLst/>
          </a:prstGeom>
          <a:noFill/>
        </p:spPr>
        <p:txBody>
          <a:bodyPr wrap="square" rtlCol="0">
            <a:spAutoFit/>
          </a:bodyPr>
          <a:lstStyle/>
          <a:p>
            <a:r>
              <a:rPr lang="nl-BE" sz="2400" b="1" dirty="0"/>
              <a:t>INDUCTIEVE ANALYSE</a:t>
            </a:r>
            <a:r>
              <a:rPr lang="nl-BE" sz="2400" dirty="0"/>
              <a:t>: gaat over ontdekken van patronen, thema’s of categorieën in de verzamelde data. Bevindingen ‘komen tevoorschijn’ door de interactie met de data en de vragen die je stelt aan de data</a:t>
            </a:r>
          </a:p>
          <a:p>
            <a:endParaRPr lang="nl-BE" sz="2400" dirty="0"/>
          </a:p>
          <a:p>
            <a:r>
              <a:rPr lang="nl-BE" sz="2400" b="1" dirty="0"/>
              <a:t>DEDUCTIEVE ANALYSE</a:t>
            </a:r>
            <a:r>
              <a:rPr lang="nl-BE" sz="2400" dirty="0"/>
              <a:t>: je gaat de data organiseren volgens een (vooraf bepaald en bestaand) analysekader</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Graphic 1">
            <a:extLst>
              <a:ext uri="{FF2B5EF4-FFF2-40B4-BE49-F238E27FC236}">
                <a16:creationId xmlns:a16="http://schemas.microsoft.com/office/drawing/2014/main" id="{3542A574-42C2-71CB-A72F-EBF26ED1BD8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2185307"/>
            <a:ext cx="8855075" cy="4981575"/>
          </a:xfrm>
        </p:spPr>
      </p:pic>
      <p:sp>
        <p:nvSpPr>
          <p:cNvPr id="2" name="Titel 1">
            <a:extLst>
              <a:ext uri="{FF2B5EF4-FFF2-40B4-BE49-F238E27FC236}">
                <a16:creationId xmlns:a16="http://schemas.microsoft.com/office/drawing/2014/main" id="{FF79BCD8-1B35-0EEF-AF83-9EB7BF130518}"/>
              </a:ext>
            </a:extLst>
          </p:cNvPr>
          <p:cNvSpPr txBox="1">
            <a:spLocks noChangeArrowheads="1"/>
          </p:cNvSpPr>
          <p:nvPr/>
        </p:nvSpPr>
        <p:spPr>
          <a:xfrm>
            <a:off x="630237" y="256721"/>
            <a:ext cx="7883525" cy="685800"/>
          </a:xfrm>
          <a:prstGeom prst="rect">
            <a:avLst/>
          </a:prstGeom>
        </p:spPr>
        <p:txBody>
          <a:bodyPr/>
          <a:lstStyle>
            <a:lvl1pPr algn="l" rtl="0" eaLnBrk="0" fontAlgn="base" hangingPunct="0">
              <a:spcBef>
                <a:spcPct val="0"/>
              </a:spcBef>
              <a:spcAft>
                <a:spcPct val="0"/>
              </a:spcAft>
              <a:defRPr sz="3200" b="1">
                <a:solidFill>
                  <a:srgbClr val="005DAA"/>
                </a:solidFill>
                <a:latin typeface="+mj-lt"/>
                <a:ea typeface="+mj-ea"/>
                <a:cs typeface="+mj-cs"/>
              </a:defRPr>
            </a:lvl1pPr>
            <a:lvl2pPr algn="l" rtl="0" eaLnBrk="0" fontAlgn="base" hangingPunct="0">
              <a:spcBef>
                <a:spcPct val="0"/>
              </a:spcBef>
              <a:spcAft>
                <a:spcPct val="0"/>
              </a:spcAft>
              <a:defRPr sz="3200" b="1">
                <a:solidFill>
                  <a:srgbClr val="005DAA"/>
                </a:solidFill>
                <a:latin typeface="Arial" charset="0"/>
                <a:cs typeface="Times New Roman" pitchFamily="18" charset="0"/>
              </a:defRPr>
            </a:lvl2pPr>
            <a:lvl3pPr algn="l" rtl="0" eaLnBrk="0" fontAlgn="base" hangingPunct="0">
              <a:spcBef>
                <a:spcPct val="0"/>
              </a:spcBef>
              <a:spcAft>
                <a:spcPct val="0"/>
              </a:spcAft>
              <a:defRPr sz="3200" b="1">
                <a:solidFill>
                  <a:srgbClr val="005DAA"/>
                </a:solidFill>
                <a:latin typeface="Arial" charset="0"/>
                <a:cs typeface="Times New Roman" pitchFamily="18" charset="0"/>
              </a:defRPr>
            </a:lvl3pPr>
            <a:lvl4pPr algn="l" rtl="0" eaLnBrk="0" fontAlgn="base" hangingPunct="0">
              <a:spcBef>
                <a:spcPct val="0"/>
              </a:spcBef>
              <a:spcAft>
                <a:spcPct val="0"/>
              </a:spcAft>
              <a:defRPr sz="3200" b="1">
                <a:solidFill>
                  <a:srgbClr val="005DAA"/>
                </a:solidFill>
                <a:latin typeface="Arial" charset="0"/>
                <a:cs typeface="Times New Roman" pitchFamily="18" charset="0"/>
              </a:defRPr>
            </a:lvl4pPr>
            <a:lvl5pPr algn="l" rtl="0" eaLnBrk="0" fontAlgn="base" hangingPunct="0">
              <a:spcBef>
                <a:spcPct val="0"/>
              </a:spcBef>
              <a:spcAft>
                <a:spcPct val="0"/>
              </a:spcAft>
              <a:defRPr sz="3200" b="1">
                <a:solidFill>
                  <a:srgbClr val="005DAA"/>
                </a:solidFill>
                <a:latin typeface="Arial" charset="0"/>
                <a:cs typeface="Times New Roman" pitchFamily="18" charset="0"/>
              </a:defRPr>
            </a:lvl5pPr>
            <a:lvl6pPr marL="457200" algn="l" rtl="0" eaLnBrk="1" fontAlgn="base" hangingPunct="1">
              <a:spcBef>
                <a:spcPct val="0"/>
              </a:spcBef>
              <a:spcAft>
                <a:spcPct val="0"/>
              </a:spcAft>
              <a:defRPr sz="3200" b="1">
                <a:solidFill>
                  <a:srgbClr val="005DAA"/>
                </a:solidFill>
                <a:latin typeface="Arial" charset="0"/>
                <a:cs typeface="Times New Roman" pitchFamily="18" charset="0"/>
              </a:defRPr>
            </a:lvl6pPr>
            <a:lvl7pPr marL="914400" algn="l" rtl="0" eaLnBrk="1" fontAlgn="base" hangingPunct="1">
              <a:spcBef>
                <a:spcPct val="0"/>
              </a:spcBef>
              <a:spcAft>
                <a:spcPct val="0"/>
              </a:spcAft>
              <a:defRPr sz="3200" b="1">
                <a:solidFill>
                  <a:srgbClr val="005DAA"/>
                </a:solidFill>
                <a:latin typeface="Arial" charset="0"/>
                <a:cs typeface="Times New Roman" pitchFamily="18" charset="0"/>
              </a:defRPr>
            </a:lvl7pPr>
            <a:lvl8pPr marL="1371600" algn="l" rtl="0" eaLnBrk="1" fontAlgn="base" hangingPunct="1">
              <a:spcBef>
                <a:spcPct val="0"/>
              </a:spcBef>
              <a:spcAft>
                <a:spcPct val="0"/>
              </a:spcAft>
              <a:defRPr sz="3200" b="1">
                <a:solidFill>
                  <a:srgbClr val="005DAA"/>
                </a:solidFill>
                <a:latin typeface="Arial" charset="0"/>
                <a:cs typeface="Times New Roman" pitchFamily="18" charset="0"/>
              </a:defRPr>
            </a:lvl8pPr>
            <a:lvl9pPr marL="1828800" algn="l" rtl="0" eaLnBrk="1" fontAlgn="base" hangingPunct="1">
              <a:spcBef>
                <a:spcPct val="0"/>
              </a:spcBef>
              <a:spcAft>
                <a:spcPct val="0"/>
              </a:spcAft>
              <a:defRPr sz="3200" b="1">
                <a:solidFill>
                  <a:srgbClr val="005DAA"/>
                </a:solidFill>
                <a:latin typeface="Arial" charset="0"/>
                <a:cs typeface="Times New Roman" pitchFamily="18" charset="0"/>
              </a:defRPr>
            </a:lvl9pPr>
          </a:lstStyle>
          <a:p>
            <a:pPr>
              <a:defRPr/>
            </a:pPr>
            <a:r>
              <a:rPr lang="nl-BE" altLang="nl-BE" kern="0" dirty="0"/>
              <a:t>Analyse kaders: voorbeeld uit basistraining (</a:t>
            </a:r>
            <a:r>
              <a:rPr lang="nl-BE" altLang="nl-BE" dirty="0"/>
              <a:t>proefprojecten</a:t>
            </a:r>
            <a:r>
              <a:rPr lang="nl-BE" altLang="nl-BE" kern="0" dirty="0"/>
              <a:t> arbeidsmarkt)</a:t>
            </a:r>
            <a:r>
              <a:rPr lang="nl-BE" altLang="nl-BE" dirty="0"/>
              <a:t> </a:t>
            </a:r>
            <a:br>
              <a:rPr lang="nl-BE" altLang="nl-BE" kern="0" dirty="0"/>
            </a:br>
            <a:endParaRPr lang="nl-BE" altLang="nl-BE" kern="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1127EB-6347-76F9-D9AB-81033AE7235B}"/>
              </a:ext>
            </a:extLst>
          </p:cNvPr>
          <p:cNvSpPr>
            <a:spLocks noGrp="1"/>
          </p:cNvSpPr>
          <p:nvPr>
            <p:ph type="title"/>
          </p:nvPr>
        </p:nvSpPr>
        <p:spPr>
          <a:xfrm>
            <a:off x="457200" y="274638"/>
            <a:ext cx="8229600" cy="596219"/>
          </a:xfrm>
        </p:spPr>
        <p:txBody>
          <a:bodyPr>
            <a:noAutofit/>
          </a:bodyPr>
          <a:lstStyle/>
          <a:p>
            <a:r>
              <a:rPr lang="nl-BE" sz="3200" b="1" kern="0" dirty="0">
                <a:solidFill>
                  <a:srgbClr val="005DAA"/>
                </a:solidFill>
              </a:rPr>
              <a:t>Ubuntu: analyse van samenwerkingsprocessen</a:t>
            </a:r>
          </a:p>
        </p:txBody>
      </p:sp>
      <p:cxnSp>
        <p:nvCxnSpPr>
          <p:cNvPr id="5" name="Rechte verbindingslijn 4">
            <a:extLst>
              <a:ext uri="{FF2B5EF4-FFF2-40B4-BE49-F238E27FC236}">
                <a16:creationId xmlns:a16="http://schemas.microsoft.com/office/drawing/2014/main" id="{2C5BDFF5-DFBE-A05F-CF68-C8F0A7035973}"/>
              </a:ext>
            </a:extLst>
          </p:cNvPr>
          <p:cNvCxnSpPr>
            <a:cxnSpLocks/>
          </p:cNvCxnSpPr>
          <p:nvPr/>
        </p:nvCxnSpPr>
        <p:spPr>
          <a:xfrm>
            <a:off x="4180114" y="2525486"/>
            <a:ext cx="0" cy="2601685"/>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Rechte verbindingslijn 6">
            <a:extLst>
              <a:ext uri="{FF2B5EF4-FFF2-40B4-BE49-F238E27FC236}">
                <a16:creationId xmlns:a16="http://schemas.microsoft.com/office/drawing/2014/main" id="{FCAACEBD-1751-A0DC-42A6-044058686FB3}"/>
              </a:ext>
            </a:extLst>
          </p:cNvPr>
          <p:cNvCxnSpPr>
            <a:cxnSpLocks/>
          </p:cNvCxnSpPr>
          <p:nvPr/>
        </p:nvCxnSpPr>
        <p:spPr>
          <a:xfrm flipH="1">
            <a:off x="2873829" y="2968394"/>
            <a:ext cx="2438400" cy="1655525"/>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Rechte verbindingslijn 8">
            <a:extLst>
              <a:ext uri="{FF2B5EF4-FFF2-40B4-BE49-F238E27FC236}">
                <a16:creationId xmlns:a16="http://schemas.microsoft.com/office/drawing/2014/main" id="{F20353E7-034D-7AEA-B788-CC64CB5B7334}"/>
              </a:ext>
            </a:extLst>
          </p:cNvPr>
          <p:cNvCxnSpPr>
            <a:cxnSpLocks/>
          </p:cNvCxnSpPr>
          <p:nvPr/>
        </p:nvCxnSpPr>
        <p:spPr>
          <a:xfrm>
            <a:off x="2808516" y="2990165"/>
            <a:ext cx="2677884" cy="1472977"/>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Rechte verbindingslijn 14">
            <a:extLst>
              <a:ext uri="{FF2B5EF4-FFF2-40B4-BE49-F238E27FC236}">
                <a16:creationId xmlns:a16="http://schemas.microsoft.com/office/drawing/2014/main" id="{13AA13D3-734A-7239-123D-5F5CD28988E2}"/>
              </a:ext>
            </a:extLst>
          </p:cNvPr>
          <p:cNvCxnSpPr/>
          <p:nvPr/>
        </p:nvCxnSpPr>
        <p:spPr>
          <a:xfrm>
            <a:off x="4180114" y="3429000"/>
            <a:ext cx="11974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Rechte verbindingslijn 16">
            <a:extLst>
              <a:ext uri="{FF2B5EF4-FFF2-40B4-BE49-F238E27FC236}">
                <a16:creationId xmlns:a16="http://schemas.microsoft.com/office/drawing/2014/main" id="{424854F1-13C4-14F1-F397-843AB2D49325}"/>
              </a:ext>
            </a:extLst>
          </p:cNvPr>
          <p:cNvCxnSpPr/>
          <p:nvPr/>
        </p:nvCxnSpPr>
        <p:spPr>
          <a:xfrm>
            <a:off x="4180114" y="3145971"/>
            <a:ext cx="11974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Rechte verbindingslijn 18">
            <a:extLst>
              <a:ext uri="{FF2B5EF4-FFF2-40B4-BE49-F238E27FC236}">
                <a16:creationId xmlns:a16="http://schemas.microsoft.com/office/drawing/2014/main" id="{09546F60-DA37-2ECB-DA34-CBCB977B3731}"/>
              </a:ext>
            </a:extLst>
          </p:cNvPr>
          <p:cNvCxnSpPr/>
          <p:nvPr/>
        </p:nvCxnSpPr>
        <p:spPr>
          <a:xfrm>
            <a:off x="4180114" y="2895600"/>
            <a:ext cx="11974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Rechte verbindingslijn 24">
            <a:extLst>
              <a:ext uri="{FF2B5EF4-FFF2-40B4-BE49-F238E27FC236}">
                <a16:creationId xmlns:a16="http://schemas.microsoft.com/office/drawing/2014/main" id="{F5F07A15-37C9-6FE3-4F07-83AC003BDFCD}"/>
              </a:ext>
            </a:extLst>
          </p:cNvPr>
          <p:cNvCxnSpPr/>
          <p:nvPr/>
        </p:nvCxnSpPr>
        <p:spPr>
          <a:xfrm>
            <a:off x="4180114" y="2645229"/>
            <a:ext cx="119743" cy="0"/>
          </a:xfrm>
          <a:prstGeom prst="line">
            <a:avLst/>
          </a:prstGeom>
        </p:spPr>
        <p:style>
          <a:lnRef idx="2">
            <a:schemeClr val="accent1"/>
          </a:lnRef>
          <a:fillRef idx="0">
            <a:schemeClr val="accent1"/>
          </a:fillRef>
          <a:effectRef idx="1">
            <a:schemeClr val="accent1"/>
          </a:effectRef>
          <a:fontRef idx="minor">
            <a:schemeClr val="tx1"/>
          </a:fontRef>
        </p:style>
      </p:cxnSp>
      <p:sp>
        <p:nvSpPr>
          <p:cNvPr id="26" name="Tekstvak 25">
            <a:extLst>
              <a:ext uri="{FF2B5EF4-FFF2-40B4-BE49-F238E27FC236}">
                <a16:creationId xmlns:a16="http://schemas.microsoft.com/office/drawing/2014/main" id="{F4EFC8E1-796D-C56F-D9B0-BBB52A49432C}"/>
              </a:ext>
            </a:extLst>
          </p:cNvPr>
          <p:cNvSpPr txBox="1"/>
          <p:nvPr/>
        </p:nvSpPr>
        <p:spPr>
          <a:xfrm>
            <a:off x="2808516" y="1974502"/>
            <a:ext cx="2579913" cy="369332"/>
          </a:xfrm>
          <a:prstGeom prst="rect">
            <a:avLst/>
          </a:prstGeom>
          <a:noFill/>
          <a:ln>
            <a:solidFill>
              <a:schemeClr val="accent1"/>
            </a:solidFill>
          </a:ln>
        </p:spPr>
        <p:txBody>
          <a:bodyPr wrap="square" rtlCol="0">
            <a:spAutoFit/>
          </a:bodyPr>
          <a:lstStyle/>
          <a:p>
            <a:pPr algn="ctr"/>
            <a:r>
              <a:rPr lang="nl-BE" dirty="0"/>
              <a:t>samenwerkingscontext</a:t>
            </a:r>
          </a:p>
        </p:txBody>
      </p:sp>
      <p:sp>
        <p:nvSpPr>
          <p:cNvPr id="27" name="Tekstvak 26">
            <a:extLst>
              <a:ext uri="{FF2B5EF4-FFF2-40B4-BE49-F238E27FC236}">
                <a16:creationId xmlns:a16="http://schemas.microsoft.com/office/drawing/2014/main" id="{94332876-FDC7-B02B-4E78-867029E3A99D}"/>
              </a:ext>
            </a:extLst>
          </p:cNvPr>
          <p:cNvSpPr txBox="1"/>
          <p:nvPr/>
        </p:nvSpPr>
        <p:spPr>
          <a:xfrm>
            <a:off x="2971804" y="5270250"/>
            <a:ext cx="2950027" cy="369332"/>
          </a:xfrm>
          <a:prstGeom prst="rect">
            <a:avLst/>
          </a:prstGeom>
          <a:noFill/>
          <a:ln>
            <a:solidFill>
              <a:schemeClr val="accent1"/>
            </a:solidFill>
          </a:ln>
        </p:spPr>
        <p:txBody>
          <a:bodyPr wrap="square" rtlCol="0">
            <a:spAutoFit/>
          </a:bodyPr>
          <a:lstStyle/>
          <a:p>
            <a:pPr algn="ctr"/>
            <a:r>
              <a:rPr lang="nl-BE" dirty="0"/>
              <a:t>Attitude voor samenwerking</a:t>
            </a:r>
          </a:p>
        </p:txBody>
      </p:sp>
      <p:sp>
        <p:nvSpPr>
          <p:cNvPr id="28" name="Tekstvak 27">
            <a:extLst>
              <a:ext uri="{FF2B5EF4-FFF2-40B4-BE49-F238E27FC236}">
                <a16:creationId xmlns:a16="http://schemas.microsoft.com/office/drawing/2014/main" id="{7BAED658-D9E4-C936-349B-0E49B4AAA799}"/>
              </a:ext>
            </a:extLst>
          </p:cNvPr>
          <p:cNvSpPr txBox="1"/>
          <p:nvPr/>
        </p:nvSpPr>
        <p:spPr>
          <a:xfrm>
            <a:off x="5965371" y="4637705"/>
            <a:ext cx="2525483" cy="369332"/>
          </a:xfrm>
          <a:prstGeom prst="rect">
            <a:avLst/>
          </a:prstGeom>
          <a:noFill/>
          <a:ln>
            <a:solidFill>
              <a:schemeClr val="accent1"/>
            </a:solidFill>
          </a:ln>
        </p:spPr>
        <p:txBody>
          <a:bodyPr wrap="square" rtlCol="0">
            <a:spAutoFit/>
          </a:bodyPr>
          <a:lstStyle/>
          <a:p>
            <a:pPr algn="ctr"/>
            <a:r>
              <a:rPr lang="nl-BE" dirty="0"/>
              <a:t>Diversiteit is welkom</a:t>
            </a:r>
          </a:p>
        </p:txBody>
      </p:sp>
      <p:sp>
        <p:nvSpPr>
          <p:cNvPr id="29" name="Tekstvak 28">
            <a:extLst>
              <a:ext uri="{FF2B5EF4-FFF2-40B4-BE49-F238E27FC236}">
                <a16:creationId xmlns:a16="http://schemas.microsoft.com/office/drawing/2014/main" id="{5AE1CDD1-6E9D-A7BE-50E4-62AF5E23DDE3}"/>
              </a:ext>
            </a:extLst>
          </p:cNvPr>
          <p:cNvSpPr txBox="1"/>
          <p:nvPr/>
        </p:nvSpPr>
        <p:spPr>
          <a:xfrm>
            <a:off x="348341" y="2322063"/>
            <a:ext cx="2111830" cy="646331"/>
          </a:xfrm>
          <a:prstGeom prst="rect">
            <a:avLst/>
          </a:prstGeom>
          <a:noFill/>
          <a:ln>
            <a:solidFill>
              <a:schemeClr val="accent1"/>
            </a:solidFill>
          </a:ln>
        </p:spPr>
        <p:txBody>
          <a:bodyPr wrap="square" rtlCol="0">
            <a:spAutoFit/>
          </a:bodyPr>
          <a:lstStyle/>
          <a:p>
            <a:pPr algn="ctr"/>
            <a:r>
              <a:rPr lang="nl-BE" dirty="0"/>
              <a:t>Structuur voor samenwerking</a:t>
            </a:r>
          </a:p>
        </p:txBody>
      </p:sp>
      <p:sp>
        <p:nvSpPr>
          <p:cNvPr id="30" name="Tekstvak 29">
            <a:extLst>
              <a:ext uri="{FF2B5EF4-FFF2-40B4-BE49-F238E27FC236}">
                <a16:creationId xmlns:a16="http://schemas.microsoft.com/office/drawing/2014/main" id="{C4363B9E-6B4E-D60F-16C3-E8773BA59E4E}"/>
              </a:ext>
            </a:extLst>
          </p:cNvPr>
          <p:cNvSpPr txBox="1"/>
          <p:nvPr/>
        </p:nvSpPr>
        <p:spPr>
          <a:xfrm>
            <a:off x="5704115" y="2343834"/>
            <a:ext cx="2362199" cy="646331"/>
          </a:xfrm>
          <a:prstGeom prst="rect">
            <a:avLst/>
          </a:prstGeom>
          <a:noFill/>
          <a:ln>
            <a:solidFill>
              <a:schemeClr val="accent1"/>
            </a:solidFill>
          </a:ln>
        </p:spPr>
        <p:txBody>
          <a:bodyPr wrap="square" rtlCol="0">
            <a:spAutoFit/>
          </a:bodyPr>
          <a:lstStyle/>
          <a:p>
            <a:pPr algn="ctr"/>
            <a:r>
              <a:rPr lang="nl-BE" dirty="0"/>
              <a:t>Competente vertegenwoordiging</a:t>
            </a:r>
          </a:p>
        </p:txBody>
      </p:sp>
      <p:sp>
        <p:nvSpPr>
          <p:cNvPr id="31" name="Tekstvak 30">
            <a:extLst>
              <a:ext uri="{FF2B5EF4-FFF2-40B4-BE49-F238E27FC236}">
                <a16:creationId xmlns:a16="http://schemas.microsoft.com/office/drawing/2014/main" id="{74D966E3-AC88-559F-98FD-3D7FA7223FCE}"/>
              </a:ext>
            </a:extLst>
          </p:cNvPr>
          <p:cNvSpPr txBox="1"/>
          <p:nvPr/>
        </p:nvSpPr>
        <p:spPr>
          <a:xfrm>
            <a:off x="478971" y="4659475"/>
            <a:ext cx="2079172" cy="646331"/>
          </a:xfrm>
          <a:prstGeom prst="rect">
            <a:avLst/>
          </a:prstGeom>
          <a:noFill/>
          <a:ln>
            <a:solidFill>
              <a:schemeClr val="accent1"/>
            </a:solidFill>
          </a:ln>
        </p:spPr>
        <p:txBody>
          <a:bodyPr wrap="square" rtlCol="0">
            <a:spAutoFit/>
          </a:bodyPr>
          <a:lstStyle/>
          <a:p>
            <a:pPr algn="ctr"/>
            <a:r>
              <a:rPr lang="nl-BE" dirty="0"/>
              <a:t>Doelgerichte communicatie</a:t>
            </a:r>
          </a:p>
        </p:txBody>
      </p:sp>
      <p:pic>
        <p:nvPicPr>
          <p:cNvPr id="36" name="Afbeelding 35">
            <a:extLst>
              <a:ext uri="{FF2B5EF4-FFF2-40B4-BE49-F238E27FC236}">
                <a16:creationId xmlns:a16="http://schemas.microsoft.com/office/drawing/2014/main" id="{768F07B1-7CCD-2724-77E0-85C630F3210B}"/>
              </a:ext>
            </a:extLst>
          </p:cNvPr>
          <p:cNvPicPr>
            <a:picLocks noChangeAspect="1"/>
          </p:cNvPicPr>
          <p:nvPr/>
        </p:nvPicPr>
        <p:blipFill>
          <a:blip r:embed="rId2"/>
          <a:stretch>
            <a:fillRect/>
          </a:stretch>
        </p:blipFill>
        <p:spPr>
          <a:xfrm>
            <a:off x="79551" y="360502"/>
            <a:ext cx="537579" cy="540960"/>
          </a:xfrm>
          <a:prstGeom prst="rect">
            <a:avLst/>
          </a:prstGeom>
        </p:spPr>
      </p:pic>
      <p:sp>
        <p:nvSpPr>
          <p:cNvPr id="3" name="Tekstvak 2">
            <a:extLst>
              <a:ext uri="{FF2B5EF4-FFF2-40B4-BE49-F238E27FC236}">
                <a16:creationId xmlns:a16="http://schemas.microsoft.com/office/drawing/2014/main" id="{4D9B90AF-7C3D-8A54-9F2B-155BFB098D9D}"/>
              </a:ext>
            </a:extLst>
          </p:cNvPr>
          <p:cNvSpPr txBox="1"/>
          <p:nvPr/>
        </p:nvSpPr>
        <p:spPr>
          <a:xfrm>
            <a:off x="5312229" y="6313715"/>
            <a:ext cx="4430483" cy="369332"/>
          </a:xfrm>
          <a:prstGeom prst="rect">
            <a:avLst/>
          </a:prstGeom>
          <a:noFill/>
        </p:spPr>
        <p:txBody>
          <a:bodyPr wrap="square" rtlCol="0">
            <a:spAutoFit/>
          </a:bodyPr>
          <a:lstStyle/>
          <a:p>
            <a:r>
              <a:rPr lang="en-US" dirty="0"/>
              <a:t>©</a:t>
            </a:r>
            <a:r>
              <a:rPr lang="en-US" dirty="0" err="1"/>
              <a:t>JPMcMahon</a:t>
            </a:r>
            <a:r>
              <a:rPr lang="en-US" dirty="0"/>
              <a:t> 2008 all rights reserved</a:t>
            </a:r>
            <a:endParaRPr lang="nl-BE" dirty="0">
              <a:solidFill>
                <a:srgbClr val="FF0000"/>
              </a:solidFill>
            </a:endParaRPr>
          </a:p>
        </p:txBody>
      </p:sp>
    </p:spTree>
    <p:extLst>
      <p:ext uri="{BB962C8B-B14F-4D97-AF65-F5344CB8AC3E}">
        <p14:creationId xmlns:p14="http://schemas.microsoft.com/office/powerpoint/2010/main" val="23520383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FB45F6-0E57-3E61-6A6B-A090A23C47C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E5E9DC0-BF90-E869-41F5-E3E63B6EC1CC}"/>
              </a:ext>
            </a:extLst>
          </p:cNvPr>
          <p:cNvSpPr>
            <a:spLocks noGrp="1"/>
          </p:cNvSpPr>
          <p:nvPr>
            <p:ph type="title"/>
          </p:nvPr>
        </p:nvSpPr>
        <p:spPr>
          <a:xfrm>
            <a:off x="332017" y="99879"/>
            <a:ext cx="8229600" cy="596219"/>
          </a:xfrm>
        </p:spPr>
        <p:txBody>
          <a:bodyPr>
            <a:noAutofit/>
          </a:bodyPr>
          <a:lstStyle/>
          <a:p>
            <a:r>
              <a:rPr lang="nl-BE" sz="2000" b="1" kern="0" dirty="0">
                <a:solidFill>
                  <a:srgbClr val="005DAA"/>
                </a:solidFill>
              </a:rPr>
              <a:t>Ubuntu: hoe sterk is de samenwerking op een schaal van 0 tot 4?</a:t>
            </a:r>
          </a:p>
        </p:txBody>
      </p:sp>
      <p:cxnSp>
        <p:nvCxnSpPr>
          <p:cNvPr id="5" name="Rechte verbindingslijn 4">
            <a:extLst>
              <a:ext uri="{FF2B5EF4-FFF2-40B4-BE49-F238E27FC236}">
                <a16:creationId xmlns:a16="http://schemas.microsoft.com/office/drawing/2014/main" id="{CAED1A04-2D04-BCEB-5055-58F120E8EFAB}"/>
              </a:ext>
            </a:extLst>
          </p:cNvPr>
          <p:cNvCxnSpPr>
            <a:cxnSpLocks/>
          </p:cNvCxnSpPr>
          <p:nvPr/>
        </p:nvCxnSpPr>
        <p:spPr>
          <a:xfrm>
            <a:off x="4180114" y="2525486"/>
            <a:ext cx="0" cy="2601685"/>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Rechte verbindingslijn 6">
            <a:extLst>
              <a:ext uri="{FF2B5EF4-FFF2-40B4-BE49-F238E27FC236}">
                <a16:creationId xmlns:a16="http://schemas.microsoft.com/office/drawing/2014/main" id="{B18D5F98-5E57-27E3-E8F7-E33667E515CF}"/>
              </a:ext>
            </a:extLst>
          </p:cNvPr>
          <p:cNvCxnSpPr>
            <a:cxnSpLocks/>
          </p:cNvCxnSpPr>
          <p:nvPr/>
        </p:nvCxnSpPr>
        <p:spPr>
          <a:xfrm flipH="1">
            <a:off x="2873829" y="2968394"/>
            <a:ext cx="2438400" cy="1655525"/>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Rechte verbindingslijn 8">
            <a:extLst>
              <a:ext uri="{FF2B5EF4-FFF2-40B4-BE49-F238E27FC236}">
                <a16:creationId xmlns:a16="http://schemas.microsoft.com/office/drawing/2014/main" id="{A089828B-CD06-7FFC-B7AE-3C33AAF22AF7}"/>
              </a:ext>
            </a:extLst>
          </p:cNvPr>
          <p:cNvCxnSpPr>
            <a:cxnSpLocks/>
          </p:cNvCxnSpPr>
          <p:nvPr/>
        </p:nvCxnSpPr>
        <p:spPr>
          <a:xfrm>
            <a:off x="2808516" y="2990165"/>
            <a:ext cx="2677884" cy="1472977"/>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Rechte verbindingslijn 14">
            <a:extLst>
              <a:ext uri="{FF2B5EF4-FFF2-40B4-BE49-F238E27FC236}">
                <a16:creationId xmlns:a16="http://schemas.microsoft.com/office/drawing/2014/main" id="{A8AB1A44-051E-3F9E-2B02-47BB977664E0}"/>
              </a:ext>
            </a:extLst>
          </p:cNvPr>
          <p:cNvCxnSpPr/>
          <p:nvPr/>
        </p:nvCxnSpPr>
        <p:spPr>
          <a:xfrm>
            <a:off x="4180114" y="3429000"/>
            <a:ext cx="11974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Rechte verbindingslijn 16">
            <a:extLst>
              <a:ext uri="{FF2B5EF4-FFF2-40B4-BE49-F238E27FC236}">
                <a16:creationId xmlns:a16="http://schemas.microsoft.com/office/drawing/2014/main" id="{24677700-1B50-8F06-4CD9-FD0353543936}"/>
              </a:ext>
            </a:extLst>
          </p:cNvPr>
          <p:cNvCxnSpPr/>
          <p:nvPr/>
        </p:nvCxnSpPr>
        <p:spPr>
          <a:xfrm>
            <a:off x="4180114" y="3145971"/>
            <a:ext cx="11974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Rechte verbindingslijn 18">
            <a:extLst>
              <a:ext uri="{FF2B5EF4-FFF2-40B4-BE49-F238E27FC236}">
                <a16:creationId xmlns:a16="http://schemas.microsoft.com/office/drawing/2014/main" id="{83AFAF76-008D-696C-DD7C-721DDEB0BB41}"/>
              </a:ext>
            </a:extLst>
          </p:cNvPr>
          <p:cNvCxnSpPr/>
          <p:nvPr/>
        </p:nvCxnSpPr>
        <p:spPr>
          <a:xfrm>
            <a:off x="4180114" y="2895600"/>
            <a:ext cx="11974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Rechte verbindingslijn 24">
            <a:extLst>
              <a:ext uri="{FF2B5EF4-FFF2-40B4-BE49-F238E27FC236}">
                <a16:creationId xmlns:a16="http://schemas.microsoft.com/office/drawing/2014/main" id="{7707C2FF-28AA-7CC9-A0BE-0C763028BAA4}"/>
              </a:ext>
            </a:extLst>
          </p:cNvPr>
          <p:cNvCxnSpPr/>
          <p:nvPr/>
        </p:nvCxnSpPr>
        <p:spPr>
          <a:xfrm>
            <a:off x="4180114" y="2645229"/>
            <a:ext cx="119743" cy="0"/>
          </a:xfrm>
          <a:prstGeom prst="line">
            <a:avLst/>
          </a:prstGeom>
        </p:spPr>
        <p:style>
          <a:lnRef idx="2">
            <a:schemeClr val="accent1"/>
          </a:lnRef>
          <a:fillRef idx="0">
            <a:schemeClr val="accent1"/>
          </a:fillRef>
          <a:effectRef idx="1">
            <a:schemeClr val="accent1"/>
          </a:effectRef>
          <a:fontRef idx="minor">
            <a:schemeClr val="tx1"/>
          </a:fontRef>
        </p:style>
      </p:cxnSp>
      <p:sp>
        <p:nvSpPr>
          <p:cNvPr id="26" name="Tekstvak 25">
            <a:extLst>
              <a:ext uri="{FF2B5EF4-FFF2-40B4-BE49-F238E27FC236}">
                <a16:creationId xmlns:a16="http://schemas.microsoft.com/office/drawing/2014/main" id="{FA677CCA-6F52-5B2C-74E9-F0D79DAC9461}"/>
              </a:ext>
            </a:extLst>
          </p:cNvPr>
          <p:cNvSpPr txBox="1"/>
          <p:nvPr/>
        </p:nvSpPr>
        <p:spPr>
          <a:xfrm>
            <a:off x="2808516" y="1974502"/>
            <a:ext cx="2579913" cy="369332"/>
          </a:xfrm>
          <a:prstGeom prst="rect">
            <a:avLst/>
          </a:prstGeom>
          <a:noFill/>
          <a:ln>
            <a:solidFill>
              <a:schemeClr val="accent1"/>
            </a:solidFill>
          </a:ln>
        </p:spPr>
        <p:txBody>
          <a:bodyPr wrap="square" rtlCol="0">
            <a:spAutoFit/>
          </a:bodyPr>
          <a:lstStyle/>
          <a:p>
            <a:pPr algn="ctr"/>
            <a:r>
              <a:rPr lang="nl-BE" dirty="0"/>
              <a:t>samenwerkingscontext</a:t>
            </a:r>
          </a:p>
        </p:txBody>
      </p:sp>
      <p:sp>
        <p:nvSpPr>
          <p:cNvPr id="27" name="Tekstvak 26">
            <a:extLst>
              <a:ext uri="{FF2B5EF4-FFF2-40B4-BE49-F238E27FC236}">
                <a16:creationId xmlns:a16="http://schemas.microsoft.com/office/drawing/2014/main" id="{632AD27A-D879-8662-8596-56F758850402}"/>
              </a:ext>
            </a:extLst>
          </p:cNvPr>
          <p:cNvSpPr txBox="1"/>
          <p:nvPr/>
        </p:nvSpPr>
        <p:spPr>
          <a:xfrm>
            <a:off x="2971804" y="5270250"/>
            <a:ext cx="2950027" cy="369332"/>
          </a:xfrm>
          <a:prstGeom prst="rect">
            <a:avLst/>
          </a:prstGeom>
          <a:noFill/>
          <a:ln>
            <a:solidFill>
              <a:schemeClr val="accent1"/>
            </a:solidFill>
          </a:ln>
        </p:spPr>
        <p:txBody>
          <a:bodyPr wrap="square" rtlCol="0">
            <a:spAutoFit/>
          </a:bodyPr>
          <a:lstStyle/>
          <a:p>
            <a:pPr algn="ctr"/>
            <a:r>
              <a:rPr lang="nl-BE" dirty="0"/>
              <a:t>Attitude voor samenwerking</a:t>
            </a:r>
          </a:p>
        </p:txBody>
      </p:sp>
      <p:sp>
        <p:nvSpPr>
          <p:cNvPr id="28" name="Tekstvak 27">
            <a:extLst>
              <a:ext uri="{FF2B5EF4-FFF2-40B4-BE49-F238E27FC236}">
                <a16:creationId xmlns:a16="http://schemas.microsoft.com/office/drawing/2014/main" id="{7AF63FAF-DB82-9D7D-5490-947893899008}"/>
              </a:ext>
            </a:extLst>
          </p:cNvPr>
          <p:cNvSpPr txBox="1"/>
          <p:nvPr/>
        </p:nvSpPr>
        <p:spPr>
          <a:xfrm>
            <a:off x="5965371" y="4637705"/>
            <a:ext cx="2525483" cy="369332"/>
          </a:xfrm>
          <a:prstGeom prst="rect">
            <a:avLst/>
          </a:prstGeom>
          <a:noFill/>
          <a:ln>
            <a:solidFill>
              <a:schemeClr val="accent1"/>
            </a:solidFill>
          </a:ln>
        </p:spPr>
        <p:txBody>
          <a:bodyPr wrap="square" rtlCol="0">
            <a:spAutoFit/>
          </a:bodyPr>
          <a:lstStyle/>
          <a:p>
            <a:pPr algn="ctr"/>
            <a:r>
              <a:rPr lang="nl-BE" dirty="0"/>
              <a:t>Diversiteit is welkom</a:t>
            </a:r>
          </a:p>
        </p:txBody>
      </p:sp>
      <p:sp>
        <p:nvSpPr>
          <p:cNvPr id="29" name="Tekstvak 28">
            <a:extLst>
              <a:ext uri="{FF2B5EF4-FFF2-40B4-BE49-F238E27FC236}">
                <a16:creationId xmlns:a16="http://schemas.microsoft.com/office/drawing/2014/main" id="{916167BB-7826-6BBE-32FD-DA1AA17C7977}"/>
              </a:ext>
            </a:extLst>
          </p:cNvPr>
          <p:cNvSpPr txBox="1"/>
          <p:nvPr/>
        </p:nvSpPr>
        <p:spPr>
          <a:xfrm>
            <a:off x="348341" y="2322063"/>
            <a:ext cx="2111830" cy="646331"/>
          </a:xfrm>
          <a:prstGeom prst="rect">
            <a:avLst/>
          </a:prstGeom>
          <a:noFill/>
          <a:ln>
            <a:solidFill>
              <a:schemeClr val="accent1"/>
            </a:solidFill>
          </a:ln>
        </p:spPr>
        <p:txBody>
          <a:bodyPr wrap="square" rtlCol="0">
            <a:spAutoFit/>
          </a:bodyPr>
          <a:lstStyle/>
          <a:p>
            <a:pPr algn="ctr"/>
            <a:r>
              <a:rPr lang="nl-BE" dirty="0"/>
              <a:t>Structuur voor samenwerking</a:t>
            </a:r>
          </a:p>
        </p:txBody>
      </p:sp>
      <p:sp>
        <p:nvSpPr>
          <p:cNvPr id="30" name="Tekstvak 29">
            <a:extLst>
              <a:ext uri="{FF2B5EF4-FFF2-40B4-BE49-F238E27FC236}">
                <a16:creationId xmlns:a16="http://schemas.microsoft.com/office/drawing/2014/main" id="{3BAB8506-A3E8-EE96-196F-7340F55AE636}"/>
              </a:ext>
            </a:extLst>
          </p:cNvPr>
          <p:cNvSpPr txBox="1"/>
          <p:nvPr/>
        </p:nvSpPr>
        <p:spPr>
          <a:xfrm>
            <a:off x="5704115" y="2343834"/>
            <a:ext cx="2362199" cy="646331"/>
          </a:xfrm>
          <a:prstGeom prst="rect">
            <a:avLst/>
          </a:prstGeom>
          <a:noFill/>
          <a:ln>
            <a:solidFill>
              <a:schemeClr val="accent1"/>
            </a:solidFill>
          </a:ln>
        </p:spPr>
        <p:txBody>
          <a:bodyPr wrap="square" rtlCol="0">
            <a:spAutoFit/>
          </a:bodyPr>
          <a:lstStyle/>
          <a:p>
            <a:pPr algn="ctr"/>
            <a:r>
              <a:rPr lang="nl-BE" dirty="0"/>
              <a:t>Competente vertegenwoordiging</a:t>
            </a:r>
          </a:p>
        </p:txBody>
      </p:sp>
      <p:sp>
        <p:nvSpPr>
          <p:cNvPr id="31" name="Tekstvak 30">
            <a:extLst>
              <a:ext uri="{FF2B5EF4-FFF2-40B4-BE49-F238E27FC236}">
                <a16:creationId xmlns:a16="http://schemas.microsoft.com/office/drawing/2014/main" id="{0D435A86-F927-94C7-C962-4C655B8A8CC8}"/>
              </a:ext>
            </a:extLst>
          </p:cNvPr>
          <p:cNvSpPr txBox="1"/>
          <p:nvPr/>
        </p:nvSpPr>
        <p:spPr>
          <a:xfrm>
            <a:off x="478971" y="4659475"/>
            <a:ext cx="2079172" cy="646331"/>
          </a:xfrm>
          <a:prstGeom prst="rect">
            <a:avLst/>
          </a:prstGeom>
          <a:noFill/>
          <a:ln>
            <a:solidFill>
              <a:schemeClr val="accent1"/>
            </a:solidFill>
          </a:ln>
        </p:spPr>
        <p:txBody>
          <a:bodyPr wrap="square" rtlCol="0">
            <a:spAutoFit/>
          </a:bodyPr>
          <a:lstStyle/>
          <a:p>
            <a:pPr algn="ctr"/>
            <a:r>
              <a:rPr lang="nl-BE" dirty="0"/>
              <a:t>Doelgerichte communicatie</a:t>
            </a:r>
          </a:p>
        </p:txBody>
      </p:sp>
      <p:sp>
        <p:nvSpPr>
          <p:cNvPr id="3" name="Tekstvak 2">
            <a:extLst>
              <a:ext uri="{FF2B5EF4-FFF2-40B4-BE49-F238E27FC236}">
                <a16:creationId xmlns:a16="http://schemas.microsoft.com/office/drawing/2014/main" id="{5049BF3B-C26F-C5DE-453E-61D7C26FBEBE}"/>
              </a:ext>
            </a:extLst>
          </p:cNvPr>
          <p:cNvSpPr txBox="1"/>
          <p:nvPr/>
        </p:nvSpPr>
        <p:spPr>
          <a:xfrm>
            <a:off x="2808516" y="1001486"/>
            <a:ext cx="2579913" cy="1015663"/>
          </a:xfrm>
          <a:prstGeom prst="rect">
            <a:avLst/>
          </a:prstGeom>
          <a:noFill/>
        </p:spPr>
        <p:txBody>
          <a:bodyPr wrap="square" rtlCol="0">
            <a:spAutoFit/>
          </a:bodyPr>
          <a:lstStyle/>
          <a:p>
            <a:pPr marL="171450" indent="-171450">
              <a:buFont typeface="Arial" panose="020B0604020202020204" pitchFamily="34" charset="0"/>
              <a:buChar char="•"/>
            </a:pPr>
            <a:r>
              <a:rPr lang="nl-BE" sz="1200" dirty="0"/>
              <a:t>Belangen van iedereen zijn helder</a:t>
            </a:r>
          </a:p>
          <a:p>
            <a:pPr marL="171450" indent="-171450">
              <a:buFont typeface="Arial" panose="020B0604020202020204" pitchFamily="34" charset="0"/>
              <a:buChar char="•"/>
            </a:pPr>
            <a:r>
              <a:rPr lang="nl-BE" sz="1200" dirty="0"/>
              <a:t>Er zijn gedeelde doelstellingen</a:t>
            </a:r>
          </a:p>
          <a:p>
            <a:pPr marL="171450" indent="-171450">
              <a:buFont typeface="Arial" panose="020B0604020202020204" pitchFamily="34" charset="0"/>
              <a:buChar char="•"/>
            </a:pPr>
            <a:r>
              <a:rPr lang="nl-BE" sz="1200" dirty="0"/>
              <a:t>Er is een akkoord dat deze thema’s gezamenlijk aangepakt kunnen worden</a:t>
            </a:r>
          </a:p>
        </p:txBody>
      </p:sp>
      <p:sp>
        <p:nvSpPr>
          <p:cNvPr id="4" name="Tekstvak 3">
            <a:extLst>
              <a:ext uri="{FF2B5EF4-FFF2-40B4-BE49-F238E27FC236}">
                <a16:creationId xmlns:a16="http://schemas.microsoft.com/office/drawing/2014/main" id="{C43ADDD8-28F6-E868-F884-9F0DAACB9015}"/>
              </a:ext>
            </a:extLst>
          </p:cNvPr>
          <p:cNvSpPr txBox="1"/>
          <p:nvPr/>
        </p:nvSpPr>
        <p:spPr>
          <a:xfrm>
            <a:off x="5693229" y="1328171"/>
            <a:ext cx="2579913" cy="1015663"/>
          </a:xfrm>
          <a:prstGeom prst="rect">
            <a:avLst/>
          </a:prstGeom>
          <a:noFill/>
        </p:spPr>
        <p:txBody>
          <a:bodyPr wrap="square" rtlCol="0">
            <a:spAutoFit/>
          </a:bodyPr>
          <a:lstStyle/>
          <a:p>
            <a:pPr marL="171450" indent="-171450">
              <a:buFont typeface="Arial" panose="020B0604020202020204" pitchFamily="34" charset="0"/>
              <a:buChar char="•"/>
            </a:pPr>
            <a:r>
              <a:rPr lang="nl-BE" sz="1200" dirty="0"/>
              <a:t>Iedereen heeft juiste vaardigheden</a:t>
            </a:r>
          </a:p>
          <a:p>
            <a:pPr marL="171450" indent="-171450">
              <a:buFont typeface="Arial" panose="020B0604020202020204" pitchFamily="34" charset="0"/>
              <a:buChar char="•"/>
            </a:pPr>
            <a:r>
              <a:rPr lang="nl-BE" sz="1200" dirty="0"/>
              <a:t>Alle deelnemers krijgen steun vanuit hun organisatie</a:t>
            </a:r>
          </a:p>
          <a:p>
            <a:pPr marL="171450" indent="-171450">
              <a:buFont typeface="Arial" panose="020B0604020202020204" pitchFamily="34" charset="0"/>
              <a:buChar char="•"/>
            </a:pPr>
            <a:r>
              <a:rPr lang="nl-BE" sz="1200" dirty="0"/>
              <a:t>Iedereen komt goed voorbereid naar het overleg</a:t>
            </a:r>
          </a:p>
        </p:txBody>
      </p:sp>
      <p:sp>
        <p:nvSpPr>
          <p:cNvPr id="6" name="Tekstvak 5">
            <a:extLst>
              <a:ext uri="{FF2B5EF4-FFF2-40B4-BE49-F238E27FC236}">
                <a16:creationId xmlns:a16="http://schemas.microsoft.com/office/drawing/2014/main" id="{5363F6E2-2845-B162-8AE8-F0096A8D216A}"/>
              </a:ext>
            </a:extLst>
          </p:cNvPr>
          <p:cNvSpPr txBox="1"/>
          <p:nvPr/>
        </p:nvSpPr>
        <p:spPr>
          <a:xfrm>
            <a:off x="5900058" y="3398217"/>
            <a:ext cx="3124197" cy="1200329"/>
          </a:xfrm>
          <a:prstGeom prst="rect">
            <a:avLst/>
          </a:prstGeom>
          <a:noFill/>
        </p:spPr>
        <p:txBody>
          <a:bodyPr wrap="square" rtlCol="0">
            <a:spAutoFit/>
          </a:bodyPr>
          <a:lstStyle/>
          <a:p>
            <a:pPr marL="171450" indent="-171450">
              <a:buFont typeface="Arial" panose="020B0604020202020204" pitchFamily="34" charset="0"/>
              <a:buChar char="•"/>
            </a:pPr>
            <a:r>
              <a:rPr lang="nl-BE" sz="1200" dirty="0"/>
              <a:t>Verschillen in invloed worden goed gemanaged</a:t>
            </a:r>
          </a:p>
          <a:p>
            <a:pPr marL="171450" indent="-171450">
              <a:buFont typeface="Arial" panose="020B0604020202020204" pitchFamily="34" charset="0"/>
              <a:buChar char="•"/>
            </a:pPr>
            <a:r>
              <a:rPr lang="nl-BE" sz="1200" dirty="0"/>
              <a:t>Iedereen beseft meerwaarde van diverse perspectieven rond de tafel</a:t>
            </a:r>
          </a:p>
          <a:p>
            <a:pPr marL="171450" indent="-171450">
              <a:buFont typeface="Arial" panose="020B0604020202020204" pitchFamily="34" charset="0"/>
              <a:buChar char="•"/>
            </a:pPr>
            <a:r>
              <a:rPr lang="nl-BE" sz="1200" dirty="0"/>
              <a:t>Stemmen van wie niet aan tafel zit en minder invloed heeft, komen aan bod</a:t>
            </a:r>
          </a:p>
        </p:txBody>
      </p:sp>
      <p:sp>
        <p:nvSpPr>
          <p:cNvPr id="8" name="Tekstvak 7">
            <a:extLst>
              <a:ext uri="{FF2B5EF4-FFF2-40B4-BE49-F238E27FC236}">
                <a16:creationId xmlns:a16="http://schemas.microsoft.com/office/drawing/2014/main" id="{1A388BDD-67E1-77CE-C94D-A9037A60EEC7}"/>
              </a:ext>
            </a:extLst>
          </p:cNvPr>
          <p:cNvSpPr txBox="1"/>
          <p:nvPr/>
        </p:nvSpPr>
        <p:spPr>
          <a:xfrm>
            <a:off x="3009900" y="5639582"/>
            <a:ext cx="3053443" cy="1200329"/>
          </a:xfrm>
          <a:prstGeom prst="rect">
            <a:avLst/>
          </a:prstGeom>
          <a:noFill/>
        </p:spPr>
        <p:txBody>
          <a:bodyPr wrap="square" rtlCol="0">
            <a:spAutoFit/>
          </a:bodyPr>
          <a:lstStyle/>
          <a:p>
            <a:pPr marL="171450" indent="-171450">
              <a:buFont typeface="Arial" panose="020B0604020202020204" pitchFamily="34" charset="0"/>
              <a:buChar char="•"/>
            </a:pPr>
            <a:r>
              <a:rPr lang="nl-BE" sz="1200" dirty="0"/>
              <a:t>Er is een klimaat van vertrouwen en respect</a:t>
            </a:r>
          </a:p>
          <a:p>
            <a:pPr marL="171450" indent="-171450">
              <a:buFont typeface="Arial" panose="020B0604020202020204" pitchFamily="34" charset="0"/>
              <a:buChar char="•"/>
            </a:pPr>
            <a:r>
              <a:rPr lang="nl-BE" sz="1200" dirty="0"/>
              <a:t>Deelnemers zijn bereid tot </a:t>
            </a:r>
            <a:r>
              <a:rPr lang="nl-BE" sz="1200" dirty="0" err="1"/>
              <a:t>zelf-reflectie</a:t>
            </a:r>
            <a:endParaRPr lang="nl-BE" sz="1200" dirty="0"/>
          </a:p>
          <a:p>
            <a:pPr marL="171450" indent="-171450">
              <a:buFont typeface="Arial" panose="020B0604020202020204" pitchFamily="34" charset="0"/>
              <a:buChar char="•"/>
            </a:pPr>
            <a:r>
              <a:rPr lang="nl-BE" sz="1200" dirty="0"/>
              <a:t>Informatie wordt gedeeld </a:t>
            </a:r>
          </a:p>
          <a:p>
            <a:pPr marL="171450" indent="-171450">
              <a:buFont typeface="Arial" panose="020B0604020202020204" pitchFamily="34" charset="0"/>
              <a:buChar char="•"/>
            </a:pPr>
            <a:r>
              <a:rPr lang="nl-BE" sz="1200" dirty="0"/>
              <a:t>Iedereen denkt actief mee na over oplossingen</a:t>
            </a:r>
          </a:p>
        </p:txBody>
      </p:sp>
      <p:sp>
        <p:nvSpPr>
          <p:cNvPr id="10" name="Tekstvak 9">
            <a:extLst>
              <a:ext uri="{FF2B5EF4-FFF2-40B4-BE49-F238E27FC236}">
                <a16:creationId xmlns:a16="http://schemas.microsoft.com/office/drawing/2014/main" id="{F144BC18-D27A-51BE-2CD6-A8C58C5985F5}"/>
              </a:ext>
            </a:extLst>
          </p:cNvPr>
          <p:cNvSpPr txBox="1"/>
          <p:nvPr/>
        </p:nvSpPr>
        <p:spPr>
          <a:xfrm>
            <a:off x="234043" y="3643812"/>
            <a:ext cx="3053443" cy="1015663"/>
          </a:xfrm>
          <a:prstGeom prst="rect">
            <a:avLst/>
          </a:prstGeom>
          <a:noFill/>
        </p:spPr>
        <p:txBody>
          <a:bodyPr wrap="square" rtlCol="0">
            <a:spAutoFit/>
          </a:bodyPr>
          <a:lstStyle/>
          <a:p>
            <a:pPr marL="171450" indent="-171450">
              <a:buFont typeface="Arial" panose="020B0604020202020204" pitchFamily="34" charset="0"/>
              <a:buChar char="•"/>
            </a:pPr>
            <a:r>
              <a:rPr lang="nl-BE" sz="1200" dirty="0"/>
              <a:t>Er is dialoog, geen debat</a:t>
            </a:r>
          </a:p>
          <a:p>
            <a:pPr marL="171450" indent="-171450">
              <a:buFont typeface="Arial" panose="020B0604020202020204" pitchFamily="34" charset="0"/>
              <a:buChar char="•"/>
            </a:pPr>
            <a:r>
              <a:rPr lang="nl-BE" sz="1200" dirty="0"/>
              <a:t>Deelnemers spreken om uit te leggen en luisteren om te begrijpen</a:t>
            </a:r>
          </a:p>
          <a:p>
            <a:pPr marL="171450" indent="-171450">
              <a:buFont typeface="Arial" panose="020B0604020202020204" pitchFamily="34" charset="0"/>
              <a:buChar char="•"/>
            </a:pPr>
            <a:r>
              <a:rPr lang="nl-BE" sz="1200" dirty="0"/>
              <a:t>Aandachtspunten worden snel gesignaleerd</a:t>
            </a:r>
          </a:p>
        </p:txBody>
      </p:sp>
      <p:sp>
        <p:nvSpPr>
          <p:cNvPr id="13" name="Tekstvak 12">
            <a:extLst>
              <a:ext uri="{FF2B5EF4-FFF2-40B4-BE49-F238E27FC236}">
                <a16:creationId xmlns:a16="http://schemas.microsoft.com/office/drawing/2014/main" id="{ED28B799-0188-81B2-6379-82A3C5008952}"/>
              </a:ext>
            </a:extLst>
          </p:cNvPr>
          <p:cNvSpPr txBox="1"/>
          <p:nvPr/>
        </p:nvSpPr>
        <p:spPr>
          <a:xfrm>
            <a:off x="122461" y="1462035"/>
            <a:ext cx="2686055" cy="830997"/>
          </a:xfrm>
          <a:prstGeom prst="rect">
            <a:avLst/>
          </a:prstGeom>
          <a:noFill/>
        </p:spPr>
        <p:txBody>
          <a:bodyPr wrap="square" rtlCol="0">
            <a:spAutoFit/>
          </a:bodyPr>
          <a:lstStyle/>
          <a:p>
            <a:pPr marL="171450" indent="-171450">
              <a:buFont typeface="Arial" panose="020B0604020202020204" pitchFamily="34" charset="0"/>
              <a:buChar char="•"/>
            </a:pPr>
            <a:r>
              <a:rPr lang="nl-BE" sz="1200" dirty="0"/>
              <a:t>Iedereen legt verantwoording af aan elkaar</a:t>
            </a:r>
          </a:p>
          <a:p>
            <a:pPr marL="171450" indent="-171450">
              <a:buFont typeface="Arial" panose="020B0604020202020204" pitchFamily="34" charset="0"/>
              <a:buChar char="•"/>
            </a:pPr>
            <a:r>
              <a:rPr lang="nl-BE" sz="1200" dirty="0"/>
              <a:t>Meetings eindigen met duidelijke conclusies gericht op actie</a:t>
            </a:r>
          </a:p>
        </p:txBody>
      </p:sp>
      <p:sp>
        <p:nvSpPr>
          <p:cNvPr id="14" name="Tekstvak 13">
            <a:extLst>
              <a:ext uri="{FF2B5EF4-FFF2-40B4-BE49-F238E27FC236}">
                <a16:creationId xmlns:a16="http://schemas.microsoft.com/office/drawing/2014/main" id="{3DF6363F-FC97-265D-5285-4DFD59BDD907}"/>
              </a:ext>
            </a:extLst>
          </p:cNvPr>
          <p:cNvSpPr txBox="1"/>
          <p:nvPr/>
        </p:nvSpPr>
        <p:spPr>
          <a:xfrm>
            <a:off x="3897090" y="3316850"/>
            <a:ext cx="250367" cy="261610"/>
          </a:xfrm>
          <a:prstGeom prst="rect">
            <a:avLst/>
          </a:prstGeom>
          <a:noFill/>
        </p:spPr>
        <p:txBody>
          <a:bodyPr wrap="square" rtlCol="0">
            <a:spAutoFit/>
          </a:bodyPr>
          <a:lstStyle/>
          <a:p>
            <a:r>
              <a:rPr lang="nl-BE" sz="1050" dirty="0"/>
              <a:t>1</a:t>
            </a:r>
          </a:p>
        </p:txBody>
      </p:sp>
      <p:sp>
        <p:nvSpPr>
          <p:cNvPr id="18" name="Tekstvak 17">
            <a:extLst>
              <a:ext uri="{FF2B5EF4-FFF2-40B4-BE49-F238E27FC236}">
                <a16:creationId xmlns:a16="http://schemas.microsoft.com/office/drawing/2014/main" id="{96B6D989-7097-4AA0-5A01-0B1F3B0BDC3C}"/>
              </a:ext>
            </a:extLst>
          </p:cNvPr>
          <p:cNvSpPr txBox="1"/>
          <p:nvPr/>
        </p:nvSpPr>
        <p:spPr>
          <a:xfrm>
            <a:off x="4267205" y="2499830"/>
            <a:ext cx="250367" cy="261610"/>
          </a:xfrm>
          <a:prstGeom prst="rect">
            <a:avLst/>
          </a:prstGeom>
          <a:noFill/>
        </p:spPr>
        <p:txBody>
          <a:bodyPr wrap="square" rtlCol="0">
            <a:spAutoFit/>
          </a:bodyPr>
          <a:lstStyle/>
          <a:p>
            <a:r>
              <a:rPr lang="nl-BE" sz="1050" dirty="0"/>
              <a:t>4</a:t>
            </a:r>
          </a:p>
        </p:txBody>
      </p:sp>
      <p:sp>
        <p:nvSpPr>
          <p:cNvPr id="20" name="Tekstvak 19">
            <a:extLst>
              <a:ext uri="{FF2B5EF4-FFF2-40B4-BE49-F238E27FC236}">
                <a16:creationId xmlns:a16="http://schemas.microsoft.com/office/drawing/2014/main" id="{D6F6781F-0CF1-B1E9-D4F4-591E2057234C}"/>
              </a:ext>
            </a:extLst>
          </p:cNvPr>
          <p:cNvSpPr txBox="1"/>
          <p:nvPr/>
        </p:nvSpPr>
        <p:spPr>
          <a:xfrm>
            <a:off x="3897090" y="2782491"/>
            <a:ext cx="250367" cy="261610"/>
          </a:xfrm>
          <a:prstGeom prst="rect">
            <a:avLst/>
          </a:prstGeom>
          <a:noFill/>
        </p:spPr>
        <p:txBody>
          <a:bodyPr wrap="square" rtlCol="0">
            <a:spAutoFit/>
          </a:bodyPr>
          <a:lstStyle/>
          <a:p>
            <a:r>
              <a:rPr lang="nl-BE" sz="1050" dirty="0"/>
              <a:t>3</a:t>
            </a:r>
          </a:p>
        </p:txBody>
      </p:sp>
      <p:sp>
        <p:nvSpPr>
          <p:cNvPr id="21" name="Tekstvak 20">
            <a:extLst>
              <a:ext uri="{FF2B5EF4-FFF2-40B4-BE49-F238E27FC236}">
                <a16:creationId xmlns:a16="http://schemas.microsoft.com/office/drawing/2014/main" id="{C9EE6B19-8C3E-87BD-425F-1B74050E00CE}"/>
              </a:ext>
            </a:extLst>
          </p:cNvPr>
          <p:cNvSpPr txBox="1"/>
          <p:nvPr/>
        </p:nvSpPr>
        <p:spPr>
          <a:xfrm>
            <a:off x="4299857" y="3036875"/>
            <a:ext cx="250367" cy="261610"/>
          </a:xfrm>
          <a:prstGeom prst="rect">
            <a:avLst/>
          </a:prstGeom>
          <a:noFill/>
        </p:spPr>
        <p:txBody>
          <a:bodyPr wrap="square" rtlCol="0">
            <a:spAutoFit/>
          </a:bodyPr>
          <a:lstStyle/>
          <a:p>
            <a:r>
              <a:rPr lang="nl-BE" sz="1050" dirty="0"/>
              <a:t>2</a:t>
            </a:r>
          </a:p>
        </p:txBody>
      </p:sp>
    </p:spTree>
    <p:extLst>
      <p:ext uri="{BB962C8B-B14F-4D97-AF65-F5344CB8AC3E}">
        <p14:creationId xmlns:p14="http://schemas.microsoft.com/office/powerpoint/2010/main" val="41272752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32">
          <a:extLst>
            <a:ext uri="{FF2B5EF4-FFF2-40B4-BE49-F238E27FC236}">
              <a16:creationId xmlns:a16="http://schemas.microsoft.com/office/drawing/2014/main" id="{AB20DFB1-D385-7360-A302-C64072EB8433}"/>
            </a:ext>
          </a:extLst>
        </p:cNvPr>
        <p:cNvGrpSpPr/>
        <p:nvPr/>
      </p:nvGrpSpPr>
      <p:grpSpPr>
        <a:xfrm>
          <a:off x="0" y="0"/>
          <a:ext cx="0" cy="0"/>
          <a:chOff x="0" y="0"/>
          <a:chExt cx="0" cy="0"/>
        </a:xfrm>
      </p:grpSpPr>
      <p:sp>
        <p:nvSpPr>
          <p:cNvPr id="347" name="Google Shape;347;p76">
            <a:extLst>
              <a:ext uri="{FF2B5EF4-FFF2-40B4-BE49-F238E27FC236}">
                <a16:creationId xmlns:a16="http://schemas.microsoft.com/office/drawing/2014/main" id="{C58411D3-5061-7139-23A0-7B6A0A37BBF2}"/>
              </a:ext>
            </a:extLst>
          </p:cNvPr>
          <p:cNvSpPr txBox="1"/>
          <p:nvPr/>
        </p:nvSpPr>
        <p:spPr>
          <a:xfrm>
            <a:off x="4111527" y="2913089"/>
            <a:ext cx="1234982" cy="692467"/>
          </a:xfrm>
          <a:prstGeom prst="rect">
            <a:avLst/>
          </a:prstGeom>
          <a:noFill/>
          <a:ln>
            <a:noFill/>
          </a:ln>
        </p:spPr>
        <p:txBody>
          <a:bodyPr spcFirstLastPara="1" wrap="square" lIns="68569" tIns="34275" rIns="68569" bIns="34275" anchor="t" anchorCtr="0">
            <a:spAutoFit/>
          </a:bodyPr>
          <a:lstStyle/>
          <a:p>
            <a:pPr algn="ctr"/>
            <a:r>
              <a:rPr lang="en-US" sz="1350" dirty="0">
                <a:solidFill>
                  <a:schemeClr val="lt1"/>
                </a:solidFill>
                <a:latin typeface="Arial"/>
                <a:ea typeface="Arial"/>
                <a:cs typeface="Arial"/>
                <a:sym typeface="Arial"/>
              </a:rPr>
              <a:t>Adaptive Governance</a:t>
            </a:r>
            <a:endParaRPr sz="1350" dirty="0"/>
          </a:p>
          <a:p>
            <a:pPr algn="ctr"/>
            <a:endParaRPr sz="1350" dirty="0">
              <a:solidFill>
                <a:schemeClr val="lt1"/>
              </a:solidFill>
              <a:latin typeface="Arial"/>
              <a:ea typeface="Arial"/>
              <a:cs typeface="Arial"/>
              <a:sym typeface="Arial"/>
            </a:endParaRPr>
          </a:p>
        </p:txBody>
      </p:sp>
      <p:sp>
        <p:nvSpPr>
          <p:cNvPr id="348" name="Google Shape;348;p76">
            <a:extLst>
              <a:ext uri="{FF2B5EF4-FFF2-40B4-BE49-F238E27FC236}">
                <a16:creationId xmlns:a16="http://schemas.microsoft.com/office/drawing/2014/main" id="{F370BD02-CD18-26A3-B992-03F1FEBC901E}"/>
              </a:ext>
            </a:extLst>
          </p:cNvPr>
          <p:cNvSpPr txBox="1"/>
          <p:nvPr/>
        </p:nvSpPr>
        <p:spPr>
          <a:xfrm>
            <a:off x="4885872" y="4452410"/>
            <a:ext cx="1252239" cy="692467"/>
          </a:xfrm>
          <a:prstGeom prst="rect">
            <a:avLst/>
          </a:prstGeom>
          <a:noFill/>
          <a:ln>
            <a:noFill/>
          </a:ln>
        </p:spPr>
        <p:txBody>
          <a:bodyPr spcFirstLastPara="1" wrap="square" lIns="68569" tIns="34275" rIns="68569" bIns="34275" anchor="t" anchorCtr="0">
            <a:spAutoFit/>
          </a:bodyPr>
          <a:lstStyle/>
          <a:p>
            <a:pPr algn="ctr"/>
            <a:r>
              <a:rPr lang="en-US" sz="1350" dirty="0">
                <a:solidFill>
                  <a:schemeClr val="lt1"/>
                </a:solidFill>
                <a:latin typeface="Arial"/>
                <a:ea typeface="Arial"/>
                <a:cs typeface="Arial"/>
                <a:sym typeface="Arial"/>
              </a:rPr>
              <a:t>Adaptive Programming</a:t>
            </a:r>
            <a:endParaRPr sz="1350" dirty="0"/>
          </a:p>
          <a:p>
            <a:pPr algn="ctr"/>
            <a:endParaRPr sz="1350" dirty="0">
              <a:solidFill>
                <a:schemeClr val="lt1"/>
              </a:solidFill>
              <a:latin typeface="Arial"/>
              <a:ea typeface="Arial"/>
              <a:cs typeface="Arial"/>
              <a:sym typeface="Arial"/>
            </a:endParaRPr>
          </a:p>
        </p:txBody>
      </p:sp>
      <p:sp>
        <p:nvSpPr>
          <p:cNvPr id="2" name="Titel 1">
            <a:extLst>
              <a:ext uri="{FF2B5EF4-FFF2-40B4-BE49-F238E27FC236}">
                <a16:creationId xmlns:a16="http://schemas.microsoft.com/office/drawing/2014/main" id="{0F38D8DD-6B49-BC0F-B69C-472DA2FA0373}"/>
              </a:ext>
            </a:extLst>
          </p:cNvPr>
          <p:cNvSpPr txBox="1">
            <a:spLocks/>
          </p:cNvSpPr>
          <p:nvPr/>
        </p:nvSpPr>
        <p:spPr>
          <a:xfrm>
            <a:off x="771072" y="241861"/>
            <a:ext cx="8229600" cy="597694"/>
          </a:xfrm>
          <a:prstGeom prst="rect">
            <a:avLst/>
          </a:prstGeom>
          <a:noFill/>
          <a:ln>
            <a:noFill/>
          </a:ln>
        </p:spPr>
        <p:txBody>
          <a:bodyPr spcFirstLastPara="1" vert="horz" wrap="square" lIns="91425" tIns="45700" rIns="91425" bIns="45700" rtlCol="0" anchor="ctr" anchorCtr="0">
            <a:normAutofit fontScale="67500" lnSpcReduction="20000"/>
          </a:bodyPr>
          <a:lstStyle>
            <a:lvl1pPr lvl="0" algn="l" defTabSz="457200" rtl="0" eaLnBrk="1" latinLnBrk="0" hangingPunct="1">
              <a:lnSpc>
                <a:spcPct val="90000"/>
              </a:lnSpc>
              <a:spcBef>
                <a:spcPts val="0"/>
              </a:spcBef>
              <a:spcAft>
                <a:spcPts val="0"/>
              </a:spcAft>
              <a:buClr>
                <a:schemeClr val="dk1"/>
              </a:buClr>
              <a:buSzPts val="1800"/>
              <a:buNone/>
              <a:defRPr sz="4400" kern="1200">
                <a:solidFill>
                  <a:schemeClr val="tx1"/>
                </a:solidFill>
                <a:latin typeface="+mj-lt"/>
                <a:ea typeface="+mj-ea"/>
                <a:cs typeface="+mj-c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nl-BE" sz="3200" b="1" kern="0" dirty="0">
                <a:solidFill>
                  <a:srgbClr val="005DAA"/>
                </a:solidFill>
              </a:rPr>
              <a:t>Ubuntu: en nu? Wat doen met inzichten van de samenwerking?</a:t>
            </a:r>
          </a:p>
        </p:txBody>
      </p:sp>
      <p:sp>
        <p:nvSpPr>
          <p:cNvPr id="3" name="Tekstvak 2">
            <a:extLst>
              <a:ext uri="{FF2B5EF4-FFF2-40B4-BE49-F238E27FC236}">
                <a16:creationId xmlns:a16="http://schemas.microsoft.com/office/drawing/2014/main" id="{DEEF7AC2-CA51-9459-3E24-6183EC3C4886}"/>
              </a:ext>
            </a:extLst>
          </p:cNvPr>
          <p:cNvSpPr txBox="1"/>
          <p:nvPr/>
        </p:nvSpPr>
        <p:spPr>
          <a:xfrm>
            <a:off x="431322" y="1551162"/>
            <a:ext cx="8074324" cy="3539430"/>
          </a:xfrm>
          <a:prstGeom prst="rect">
            <a:avLst/>
          </a:prstGeom>
          <a:noFill/>
          <a:ln>
            <a:solidFill>
              <a:schemeClr val="accent1"/>
            </a:solidFill>
          </a:ln>
        </p:spPr>
        <p:txBody>
          <a:bodyPr wrap="square" rtlCol="0">
            <a:spAutoFit/>
          </a:bodyPr>
          <a:lstStyle/>
          <a:p>
            <a:r>
              <a:rPr lang="nl-BE" sz="2800" dirty="0"/>
              <a:t>Bepaal samen de doelstellingen en hou dit voor ogen houden bij bespreking van de resultaten van de analyse aan de hand van ‘</a:t>
            </a:r>
            <a:r>
              <a:rPr lang="nl-BE" sz="2800" dirty="0" err="1"/>
              <a:t>expect</a:t>
            </a:r>
            <a:r>
              <a:rPr lang="nl-BE" sz="2800" dirty="0"/>
              <a:t>, like, love </a:t>
            </a:r>
            <a:r>
              <a:rPr lang="nl-BE" sz="2800" dirty="0" err="1"/>
              <a:t>to</a:t>
            </a:r>
            <a:r>
              <a:rPr lang="nl-BE" sz="2800" dirty="0"/>
              <a:t> </a:t>
            </a:r>
            <a:r>
              <a:rPr lang="nl-BE" sz="2800" dirty="0" err="1"/>
              <a:t>see</a:t>
            </a:r>
            <a:r>
              <a:rPr lang="nl-BE" sz="2800" dirty="0"/>
              <a:t>’:</a:t>
            </a:r>
          </a:p>
          <a:p>
            <a:endParaRPr lang="nl-BE" sz="2800" dirty="0"/>
          </a:p>
          <a:p>
            <a:pPr marL="285750" indent="-285750">
              <a:buFont typeface="Arial" panose="020B0604020202020204" pitchFamily="34" charset="0"/>
              <a:buChar char="•"/>
            </a:pPr>
            <a:r>
              <a:rPr lang="nl-BE" sz="2800" dirty="0"/>
              <a:t>‘</a:t>
            </a:r>
            <a:r>
              <a:rPr lang="nl-BE" sz="2800" dirty="0" err="1"/>
              <a:t>Expect</a:t>
            </a:r>
            <a:r>
              <a:rPr lang="nl-BE" sz="2800" dirty="0"/>
              <a:t> </a:t>
            </a:r>
            <a:r>
              <a:rPr lang="nl-BE" sz="2800" dirty="0" err="1"/>
              <a:t>to</a:t>
            </a:r>
            <a:r>
              <a:rPr lang="nl-BE" sz="2800" dirty="0"/>
              <a:t> </a:t>
            </a:r>
            <a:r>
              <a:rPr lang="nl-BE" sz="2800" dirty="0" err="1"/>
              <a:t>see</a:t>
            </a:r>
            <a:r>
              <a:rPr lang="nl-BE" sz="2800" dirty="0"/>
              <a:t>’: kennis en informatie delen</a:t>
            </a:r>
          </a:p>
          <a:p>
            <a:pPr marL="285750" indent="-285750">
              <a:buFont typeface="Arial" panose="020B0604020202020204" pitchFamily="34" charset="0"/>
              <a:buChar char="•"/>
            </a:pPr>
            <a:r>
              <a:rPr lang="nl-BE" sz="2800" dirty="0"/>
              <a:t>‘Like </a:t>
            </a:r>
            <a:r>
              <a:rPr lang="nl-BE" sz="2800" dirty="0" err="1"/>
              <a:t>to</a:t>
            </a:r>
            <a:r>
              <a:rPr lang="nl-BE" sz="2800" dirty="0"/>
              <a:t> </a:t>
            </a:r>
            <a:r>
              <a:rPr lang="nl-BE" sz="2800" dirty="0" err="1"/>
              <a:t>see</a:t>
            </a:r>
            <a:r>
              <a:rPr lang="nl-BE" sz="2800" dirty="0"/>
              <a:t>’: samen (nieuwe) activiteiten opzetten</a:t>
            </a:r>
          </a:p>
          <a:p>
            <a:pPr marL="285750" indent="-285750">
              <a:buFont typeface="Arial" panose="020B0604020202020204" pitchFamily="34" charset="0"/>
              <a:buChar char="•"/>
            </a:pPr>
            <a:r>
              <a:rPr lang="nl-BE" sz="2800" dirty="0"/>
              <a:t>‘Love </a:t>
            </a:r>
            <a:r>
              <a:rPr lang="nl-BE" sz="2800" dirty="0" err="1"/>
              <a:t>to</a:t>
            </a:r>
            <a:r>
              <a:rPr lang="nl-BE" sz="2800" dirty="0"/>
              <a:t> </a:t>
            </a:r>
            <a:r>
              <a:rPr lang="nl-BE" sz="2800" dirty="0" err="1"/>
              <a:t>see</a:t>
            </a:r>
            <a:r>
              <a:rPr lang="nl-BE" sz="2800" dirty="0"/>
              <a:t>’: samen beleid beïnvloeden</a:t>
            </a:r>
          </a:p>
          <a:p>
            <a:endParaRPr lang="nl-BE" sz="2800" dirty="0"/>
          </a:p>
        </p:txBody>
      </p:sp>
      <p:pic>
        <p:nvPicPr>
          <p:cNvPr id="6" name="Afbeelding 5">
            <a:extLst>
              <a:ext uri="{FF2B5EF4-FFF2-40B4-BE49-F238E27FC236}">
                <a16:creationId xmlns:a16="http://schemas.microsoft.com/office/drawing/2014/main" id="{0A2A7818-589E-11DB-C29C-EC4AA4654791}"/>
              </a:ext>
            </a:extLst>
          </p:cNvPr>
          <p:cNvPicPr>
            <a:picLocks noChangeAspect="1"/>
          </p:cNvPicPr>
          <p:nvPr/>
        </p:nvPicPr>
        <p:blipFill>
          <a:blip r:embed="rId3"/>
          <a:stretch>
            <a:fillRect/>
          </a:stretch>
        </p:blipFill>
        <p:spPr>
          <a:xfrm>
            <a:off x="298239" y="283787"/>
            <a:ext cx="537579" cy="540960"/>
          </a:xfrm>
          <a:prstGeom prst="rect">
            <a:avLst/>
          </a:prstGeom>
        </p:spPr>
      </p:pic>
    </p:spTree>
    <p:extLst>
      <p:ext uri="{BB962C8B-B14F-4D97-AF65-F5344CB8AC3E}">
        <p14:creationId xmlns:p14="http://schemas.microsoft.com/office/powerpoint/2010/main" val="9266005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829EFCC3-648E-2D52-8362-B43FA118AD53}"/>
              </a:ext>
            </a:extLst>
          </p:cNvPr>
          <p:cNvSpPr txBox="1"/>
          <p:nvPr/>
        </p:nvSpPr>
        <p:spPr>
          <a:xfrm>
            <a:off x="3870960" y="558944"/>
            <a:ext cx="5184140" cy="5228804"/>
          </a:xfrm>
          <a:prstGeom prst="rect">
            <a:avLst/>
          </a:prstGeom>
          <a:noFill/>
        </p:spPr>
        <p:txBody>
          <a:bodyPr wrap="square">
            <a:spAutoFit/>
          </a:bodyPr>
          <a:lstStyle/>
          <a:p>
            <a:pPr lvl="0" algn="just">
              <a:lnSpc>
                <a:spcPct val="150000"/>
              </a:lnSpc>
              <a:spcBef>
                <a:spcPts val="2400"/>
              </a:spcBef>
            </a:pPr>
            <a:r>
              <a:rPr lang="nl-BE" sz="3200" b="1" dirty="0">
                <a:solidFill>
                  <a:srgbClr val="005DAA"/>
                </a:solidFill>
                <a:latin typeface="+mj-lt"/>
                <a:ea typeface="+mj-ea"/>
                <a:cs typeface="+mj-cs"/>
              </a:rPr>
              <a:t>Overzicht 3 halve dagen </a:t>
            </a:r>
          </a:p>
          <a:p>
            <a:pPr algn="just">
              <a:lnSpc>
                <a:spcPct val="150000"/>
              </a:lnSpc>
              <a:buNone/>
            </a:pPr>
            <a:r>
              <a:rPr lang="nl-BE" sz="1200" dirty="0">
                <a:effectLst/>
                <a:latin typeface="Arial" panose="020B0604020202020204" pitchFamily="34" charset="0"/>
                <a:ea typeface="Times New Roman" panose="02020603050405020304" pitchFamily="18" charset="0"/>
                <a:cs typeface="Arial" panose="020B0604020202020204" pitchFamily="34" charset="0"/>
              </a:rPr>
              <a:t> </a:t>
            </a:r>
          </a:p>
          <a:p>
            <a:pPr algn="just">
              <a:lnSpc>
                <a:spcPct val="150000"/>
              </a:lnSpc>
              <a:buNone/>
            </a:pPr>
            <a:r>
              <a:rPr lang="nl-BE" sz="1200" dirty="0">
                <a:effectLst/>
                <a:latin typeface="Arial" panose="020B0604020202020204" pitchFamily="34" charset="0"/>
                <a:ea typeface="Times New Roman" panose="02020603050405020304" pitchFamily="18" charset="0"/>
                <a:cs typeface="Arial" panose="020B0604020202020204" pitchFamily="34" charset="0"/>
              </a:rPr>
              <a:t>Dag 1 </a:t>
            </a:r>
          </a:p>
          <a:p>
            <a:pPr algn="just">
              <a:lnSpc>
                <a:spcPct val="150000"/>
              </a:lnSpc>
              <a:buNone/>
            </a:pPr>
            <a:r>
              <a:rPr lang="nl-BE" sz="1200" dirty="0">
                <a:effectLst/>
                <a:latin typeface="Arial" panose="020B0604020202020204" pitchFamily="34" charset="0"/>
                <a:ea typeface="Times New Roman" panose="02020603050405020304" pitchFamily="18" charset="0"/>
                <a:cs typeface="Arial" panose="020B0604020202020204" pitchFamily="34" charset="0"/>
              </a:rPr>
              <a:t>Intro : rewind van basisvorming aan de hand van een visuele voorstelling</a:t>
            </a:r>
          </a:p>
          <a:p>
            <a:pPr algn="just">
              <a:lnSpc>
                <a:spcPct val="150000"/>
              </a:lnSpc>
              <a:buNone/>
            </a:pPr>
            <a:r>
              <a:rPr lang="nl-BE" sz="1200" dirty="0">
                <a:effectLst/>
                <a:latin typeface="Arial" panose="020B0604020202020204" pitchFamily="34" charset="0"/>
                <a:ea typeface="Times New Roman" panose="02020603050405020304" pitchFamily="18" charset="0"/>
                <a:cs typeface="Arial" panose="020B0604020202020204" pitchFamily="34" charset="0"/>
              </a:rPr>
              <a:t>Stap 1 : naar welke impact willen we kijken (</a:t>
            </a:r>
            <a:r>
              <a:rPr lang="nl-BE" sz="1200"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impactdoel bepalen</a:t>
            </a:r>
            <a:r>
              <a:rPr lang="nl-BE" sz="1200" dirty="0">
                <a:effectLst/>
                <a:latin typeface="Arial" panose="020B0604020202020204" pitchFamily="34" charset="0"/>
                <a:ea typeface="Times New Roman" panose="02020603050405020304" pitchFamily="18" charset="0"/>
                <a:cs typeface="Arial" panose="020B0604020202020204" pitchFamily="34" charset="0"/>
              </a:rPr>
              <a:t>) ?</a:t>
            </a:r>
          </a:p>
          <a:p>
            <a:pPr algn="just">
              <a:lnSpc>
                <a:spcPct val="150000"/>
              </a:lnSpc>
              <a:buNone/>
            </a:pPr>
            <a:r>
              <a:rPr lang="nl-BE" sz="1200" dirty="0">
                <a:effectLst/>
                <a:latin typeface="Arial" panose="020B0604020202020204" pitchFamily="34" charset="0"/>
                <a:ea typeface="Times New Roman" panose="02020603050405020304" pitchFamily="18" charset="0"/>
                <a:cs typeface="Arial" panose="020B0604020202020204" pitchFamily="34" charset="0"/>
              </a:rPr>
              <a:t>Resultaat van deze stap : overzicht van de weg naar impact</a:t>
            </a:r>
          </a:p>
          <a:p>
            <a:pPr algn="just">
              <a:lnSpc>
                <a:spcPct val="150000"/>
              </a:lnSpc>
              <a:buNone/>
            </a:pPr>
            <a:r>
              <a:rPr lang="nl-BE" sz="1200" dirty="0">
                <a:effectLst/>
                <a:latin typeface="Arial" panose="020B0604020202020204" pitchFamily="34" charset="0"/>
                <a:ea typeface="Times New Roman" panose="02020603050405020304" pitchFamily="18" charset="0"/>
                <a:cs typeface="Arial" panose="020B0604020202020204" pitchFamily="34" charset="0"/>
              </a:rPr>
              <a:t> </a:t>
            </a:r>
          </a:p>
          <a:p>
            <a:pPr algn="just">
              <a:lnSpc>
                <a:spcPct val="150000"/>
              </a:lnSpc>
              <a:buNone/>
            </a:pPr>
            <a:r>
              <a:rPr lang="nl-BE" sz="1200" dirty="0">
                <a:effectLst/>
                <a:latin typeface="Arial" panose="020B0604020202020204" pitchFamily="34" charset="0"/>
                <a:ea typeface="Times New Roman" panose="02020603050405020304" pitchFamily="18" charset="0"/>
                <a:cs typeface="Arial" panose="020B0604020202020204" pitchFamily="34" charset="0"/>
              </a:rPr>
              <a:t>Dag 2</a:t>
            </a:r>
          </a:p>
          <a:p>
            <a:pPr algn="just">
              <a:lnSpc>
                <a:spcPct val="150000"/>
              </a:lnSpc>
              <a:buNone/>
            </a:pPr>
            <a:r>
              <a:rPr lang="nl-BE" sz="1200" dirty="0">
                <a:effectLst/>
                <a:latin typeface="Arial" panose="020B0604020202020204" pitchFamily="34" charset="0"/>
                <a:ea typeface="Times New Roman" panose="02020603050405020304" pitchFamily="18" charset="0"/>
                <a:cs typeface="Arial" panose="020B0604020202020204" pitchFamily="34" charset="0"/>
              </a:rPr>
              <a:t>Stap 2 : wat willen we meten en weten </a:t>
            </a:r>
            <a:r>
              <a:rPr lang="nl-BE" sz="1200"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(evaluatiebereik </a:t>
            </a:r>
            <a:r>
              <a:rPr lang="nl-BE" sz="1200" dirty="0">
                <a:effectLst/>
                <a:latin typeface="Arial" panose="020B0604020202020204" pitchFamily="34" charset="0"/>
                <a:ea typeface="Times New Roman" panose="02020603050405020304" pitchFamily="18" charset="0"/>
                <a:cs typeface="Arial" panose="020B0604020202020204" pitchFamily="34" charset="0"/>
              </a:rPr>
              <a:t>definiëren) ?</a:t>
            </a:r>
          </a:p>
          <a:p>
            <a:pPr algn="just">
              <a:lnSpc>
                <a:spcPct val="150000"/>
              </a:lnSpc>
              <a:buNone/>
            </a:pPr>
            <a:r>
              <a:rPr lang="nl-BE" sz="1200" dirty="0">
                <a:effectLst/>
                <a:latin typeface="Arial" panose="020B0604020202020204" pitchFamily="34" charset="0"/>
                <a:ea typeface="Times New Roman" panose="02020603050405020304" pitchFamily="18" charset="0"/>
                <a:cs typeface="Arial" panose="020B0604020202020204" pitchFamily="34" charset="0"/>
              </a:rPr>
              <a:t>Resultaat van deze stap : lijst van informatienoden (indicatoren en impact-leervragen)</a:t>
            </a:r>
          </a:p>
          <a:p>
            <a:pPr algn="just">
              <a:lnSpc>
                <a:spcPct val="150000"/>
              </a:lnSpc>
              <a:buNone/>
            </a:pPr>
            <a:r>
              <a:rPr lang="nl-BE" sz="1200" dirty="0">
                <a:effectLst/>
                <a:latin typeface="Arial" panose="020B0604020202020204" pitchFamily="34" charset="0"/>
                <a:ea typeface="Times New Roman" panose="02020603050405020304" pitchFamily="18" charset="0"/>
                <a:cs typeface="Arial" panose="020B0604020202020204" pitchFamily="34" charset="0"/>
              </a:rPr>
              <a:t> </a:t>
            </a:r>
          </a:p>
          <a:p>
            <a:pPr algn="just">
              <a:lnSpc>
                <a:spcPct val="150000"/>
              </a:lnSpc>
              <a:buNone/>
            </a:pPr>
            <a:r>
              <a:rPr lang="nl-BE" sz="1200" dirty="0">
                <a:effectLst/>
                <a:latin typeface="Arial" panose="020B0604020202020204" pitchFamily="34" charset="0"/>
                <a:ea typeface="Times New Roman" panose="02020603050405020304" pitchFamily="18" charset="0"/>
                <a:cs typeface="Arial" panose="020B0604020202020204" pitchFamily="34" charset="0"/>
              </a:rPr>
              <a:t>Dag 3</a:t>
            </a:r>
          </a:p>
          <a:p>
            <a:pPr algn="just">
              <a:lnSpc>
                <a:spcPct val="150000"/>
              </a:lnSpc>
              <a:buNone/>
            </a:pPr>
            <a:r>
              <a:rPr lang="nl-BE" sz="1200" dirty="0">
                <a:effectLst/>
                <a:latin typeface="Arial" panose="020B0604020202020204" pitchFamily="34" charset="0"/>
                <a:ea typeface="Times New Roman" panose="02020603050405020304" pitchFamily="18" charset="0"/>
                <a:cs typeface="Arial" panose="020B0604020202020204" pitchFamily="34" charset="0"/>
              </a:rPr>
              <a:t>Stap 3 : hoe gaan we informatie verzamelen en analyseren (</a:t>
            </a:r>
            <a:r>
              <a:rPr lang="nl-BE" sz="1200"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methoden</a:t>
            </a:r>
            <a:r>
              <a:rPr lang="nl-BE" sz="1200" dirty="0">
                <a:effectLst/>
                <a:latin typeface="Arial" panose="020B0604020202020204" pitchFamily="34" charset="0"/>
                <a:ea typeface="Times New Roman" panose="02020603050405020304" pitchFamily="18" charset="0"/>
                <a:cs typeface="Arial" panose="020B0604020202020204" pitchFamily="34" charset="0"/>
              </a:rPr>
              <a:t> identificeren met focus op kwalitatieve methoden) ?</a:t>
            </a:r>
          </a:p>
          <a:p>
            <a:pPr algn="just">
              <a:lnSpc>
                <a:spcPct val="150000"/>
              </a:lnSpc>
              <a:buNone/>
            </a:pPr>
            <a:r>
              <a:rPr lang="nl-BE" sz="1200" dirty="0">
                <a:effectLst/>
                <a:latin typeface="Arial" panose="020B0604020202020204" pitchFamily="34" charset="0"/>
                <a:ea typeface="Times New Roman" panose="02020603050405020304" pitchFamily="18" charset="0"/>
                <a:cs typeface="Arial" panose="020B0604020202020204" pitchFamily="34" charset="0"/>
              </a:rPr>
              <a:t>Resultaat van deze stap : impactmeting tabel en topics voor coaching</a:t>
            </a:r>
          </a:p>
          <a:p>
            <a:pPr algn="just">
              <a:lnSpc>
                <a:spcPct val="150000"/>
              </a:lnSpc>
            </a:pPr>
            <a:r>
              <a:rPr lang="nl-BE" sz="1200" dirty="0">
                <a:effectLst/>
                <a:latin typeface="Arial" panose="020B0604020202020204" pitchFamily="34" charset="0"/>
                <a:ea typeface="Times New Roman" panose="02020603050405020304" pitchFamily="18" charset="0"/>
                <a:cs typeface="Arial" panose="020B0604020202020204" pitchFamily="34" charset="0"/>
              </a:rPr>
              <a:t>Outro : wat kunnen deelnemers van coaching verwachten ?</a:t>
            </a:r>
          </a:p>
        </p:txBody>
      </p:sp>
      <p:pic>
        <p:nvPicPr>
          <p:cNvPr id="4" name="Afbeelding 3">
            <a:extLst>
              <a:ext uri="{FF2B5EF4-FFF2-40B4-BE49-F238E27FC236}">
                <a16:creationId xmlns:a16="http://schemas.microsoft.com/office/drawing/2014/main" id="{CF6ADA79-D857-C046-4E07-D93DC653A7F9}"/>
              </a:ext>
            </a:extLst>
          </p:cNvPr>
          <p:cNvPicPr>
            <a:picLocks noChangeAspect="1"/>
          </p:cNvPicPr>
          <p:nvPr/>
        </p:nvPicPr>
        <p:blipFill>
          <a:blip r:embed="rId3"/>
          <a:stretch>
            <a:fillRect/>
          </a:stretch>
        </p:blipFill>
        <p:spPr>
          <a:xfrm>
            <a:off x="-1" y="1485751"/>
            <a:ext cx="3885129" cy="3441849"/>
          </a:xfrm>
          <a:prstGeom prst="rect">
            <a:avLst/>
          </a:prstGeom>
        </p:spPr>
      </p:pic>
      <p:sp>
        <p:nvSpPr>
          <p:cNvPr id="11" name="Rechteraccolade 10">
            <a:extLst>
              <a:ext uri="{FF2B5EF4-FFF2-40B4-BE49-F238E27FC236}">
                <a16:creationId xmlns:a16="http://schemas.microsoft.com/office/drawing/2014/main" id="{05D6A26D-D3E0-4C20-D407-F0CE075646E0}"/>
              </a:ext>
            </a:extLst>
          </p:cNvPr>
          <p:cNvSpPr/>
          <p:nvPr/>
        </p:nvSpPr>
        <p:spPr>
          <a:xfrm>
            <a:off x="2852928" y="2901696"/>
            <a:ext cx="499872" cy="1633728"/>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nl-BE" dirty="0"/>
          </a:p>
        </p:txBody>
      </p:sp>
    </p:spTree>
    <p:extLst>
      <p:ext uri="{BB962C8B-B14F-4D97-AF65-F5344CB8AC3E}">
        <p14:creationId xmlns:p14="http://schemas.microsoft.com/office/powerpoint/2010/main" val="20217879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Shape 332"/>
        <p:cNvGrpSpPr/>
        <p:nvPr/>
      </p:nvGrpSpPr>
      <p:grpSpPr>
        <a:xfrm>
          <a:off x="0" y="0"/>
          <a:ext cx="0" cy="0"/>
          <a:chOff x="0" y="0"/>
          <a:chExt cx="0" cy="0"/>
        </a:xfrm>
      </p:grpSpPr>
      <p:grpSp>
        <p:nvGrpSpPr>
          <p:cNvPr id="334" name="Google Shape;334;p76"/>
          <p:cNvGrpSpPr/>
          <p:nvPr/>
        </p:nvGrpSpPr>
        <p:grpSpPr>
          <a:xfrm>
            <a:off x="3169579" y="1943113"/>
            <a:ext cx="3146036" cy="3146036"/>
            <a:chOff x="2515404" y="0"/>
            <a:chExt cx="4194714" cy="4194714"/>
          </a:xfrm>
        </p:grpSpPr>
        <p:sp>
          <p:nvSpPr>
            <p:cNvPr id="335" name="Google Shape;335;p76"/>
            <p:cNvSpPr/>
            <p:nvPr/>
          </p:nvSpPr>
          <p:spPr>
            <a:xfrm>
              <a:off x="3564082" y="0"/>
              <a:ext cx="2097357" cy="2097357"/>
            </a:xfrm>
            <a:prstGeom prst="triangle">
              <a:avLst>
                <a:gd name="adj" fmla="val 50000"/>
              </a:avLst>
            </a:prstGeom>
            <a:solidFill>
              <a:srgbClr val="091C48"/>
            </a:solidFill>
            <a:ln w="25400" cap="flat" cmpd="sng">
              <a:solidFill>
                <a:schemeClr val="lt1"/>
              </a:solidFill>
              <a:prstDash val="solid"/>
              <a:round/>
              <a:headEnd type="none" w="sm" len="sm"/>
              <a:tailEnd type="none" w="sm" len="sm"/>
            </a:ln>
          </p:spPr>
          <p:txBody>
            <a:bodyPr spcFirstLastPara="1" wrap="square" lIns="68569" tIns="68569" rIns="68569" bIns="68569" anchor="ctr" anchorCtr="0">
              <a:noAutofit/>
            </a:bodyPr>
            <a:lstStyle/>
            <a:p>
              <a:endParaRPr sz="1350"/>
            </a:p>
          </p:txBody>
        </p:sp>
        <p:sp>
          <p:nvSpPr>
            <p:cNvPr id="336" name="Google Shape;336;p76"/>
            <p:cNvSpPr txBox="1"/>
            <p:nvPr/>
          </p:nvSpPr>
          <p:spPr>
            <a:xfrm>
              <a:off x="4088421" y="1048679"/>
              <a:ext cx="1048679" cy="1048678"/>
            </a:xfrm>
            <a:prstGeom prst="rect">
              <a:avLst/>
            </a:prstGeom>
            <a:noFill/>
            <a:ln>
              <a:noFill/>
            </a:ln>
          </p:spPr>
          <p:txBody>
            <a:bodyPr spcFirstLastPara="1" wrap="square" lIns="39994" tIns="39994" rIns="39994" bIns="39994" anchor="ctr" anchorCtr="0">
              <a:noAutofit/>
            </a:bodyPr>
            <a:lstStyle/>
            <a:p>
              <a:pPr algn="ctr">
                <a:lnSpc>
                  <a:spcPct val="90000"/>
                </a:lnSpc>
                <a:buClr>
                  <a:srgbClr val="000000"/>
                </a:buClr>
                <a:buSzPts val="1400"/>
              </a:pPr>
              <a:endParaRPr sz="1050">
                <a:solidFill>
                  <a:schemeClr val="lt1"/>
                </a:solidFill>
                <a:latin typeface="Arial"/>
                <a:ea typeface="Arial"/>
                <a:cs typeface="Arial"/>
                <a:sym typeface="Arial"/>
              </a:endParaRPr>
            </a:p>
          </p:txBody>
        </p:sp>
        <p:sp>
          <p:nvSpPr>
            <p:cNvPr id="337" name="Google Shape;337;p76"/>
            <p:cNvSpPr/>
            <p:nvPr/>
          </p:nvSpPr>
          <p:spPr>
            <a:xfrm>
              <a:off x="2515404" y="2097357"/>
              <a:ext cx="2097357" cy="2097357"/>
            </a:xfrm>
            <a:prstGeom prst="triangle">
              <a:avLst>
                <a:gd name="adj" fmla="val 50000"/>
              </a:avLst>
            </a:prstGeom>
            <a:solidFill>
              <a:srgbClr val="263777"/>
            </a:solidFill>
            <a:ln w="25400" cap="flat" cmpd="sng">
              <a:solidFill>
                <a:schemeClr val="lt1"/>
              </a:solidFill>
              <a:prstDash val="solid"/>
              <a:round/>
              <a:headEnd type="none" w="sm" len="sm"/>
              <a:tailEnd type="none" w="sm" len="sm"/>
            </a:ln>
          </p:spPr>
          <p:txBody>
            <a:bodyPr spcFirstLastPara="1" wrap="square" lIns="68569" tIns="68569" rIns="68569" bIns="68569" anchor="ctr" anchorCtr="0">
              <a:noAutofit/>
            </a:bodyPr>
            <a:lstStyle/>
            <a:p>
              <a:endParaRPr sz="1350"/>
            </a:p>
          </p:txBody>
        </p:sp>
        <p:sp>
          <p:nvSpPr>
            <p:cNvPr id="338" name="Google Shape;338;p76"/>
            <p:cNvSpPr txBox="1"/>
            <p:nvPr/>
          </p:nvSpPr>
          <p:spPr>
            <a:xfrm>
              <a:off x="3039743" y="3146036"/>
              <a:ext cx="1048679" cy="1048678"/>
            </a:xfrm>
            <a:prstGeom prst="rect">
              <a:avLst/>
            </a:prstGeom>
            <a:noFill/>
            <a:ln>
              <a:noFill/>
            </a:ln>
          </p:spPr>
          <p:txBody>
            <a:bodyPr spcFirstLastPara="1" wrap="square" lIns="51431" tIns="51431" rIns="51431" bIns="51431" anchor="ctr" anchorCtr="0">
              <a:noAutofit/>
            </a:bodyPr>
            <a:lstStyle/>
            <a:p>
              <a:pPr algn="ctr">
                <a:lnSpc>
                  <a:spcPct val="90000"/>
                </a:lnSpc>
                <a:buClr>
                  <a:srgbClr val="000000"/>
                </a:buClr>
                <a:buSzPts val="1800"/>
              </a:pPr>
              <a:r>
                <a:rPr lang="en-US" sz="1350">
                  <a:solidFill>
                    <a:schemeClr val="lt1"/>
                  </a:solidFill>
                  <a:latin typeface="Arial"/>
                  <a:ea typeface="Arial"/>
                  <a:cs typeface="Arial"/>
                  <a:sym typeface="Arial"/>
                </a:rPr>
                <a:t>Adaptive Delivery</a:t>
              </a:r>
              <a:endParaRPr sz="1350"/>
            </a:p>
          </p:txBody>
        </p:sp>
        <p:sp>
          <p:nvSpPr>
            <p:cNvPr id="339" name="Google Shape;339;p76"/>
            <p:cNvSpPr/>
            <p:nvPr/>
          </p:nvSpPr>
          <p:spPr>
            <a:xfrm rot="10800000">
              <a:off x="3564082" y="2097357"/>
              <a:ext cx="2097357" cy="2097357"/>
            </a:xfrm>
            <a:prstGeom prst="triangle">
              <a:avLst>
                <a:gd name="adj" fmla="val 50000"/>
              </a:avLst>
            </a:prstGeom>
            <a:solidFill>
              <a:srgbClr val="525E96"/>
            </a:solidFill>
            <a:ln w="25400" cap="flat" cmpd="sng">
              <a:solidFill>
                <a:schemeClr val="lt1"/>
              </a:solidFill>
              <a:prstDash val="solid"/>
              <a:round/>
              <a:headEnd type="none" w="sm" len="sm"/>
              <a:tailEnd type="none" w="sm" len="sm"/>
            </a:ln>
          </p:spPr>
          <p:txBody>
            <a:bodyPr spcFirstLastPara="1" wrap="square" lIns="68569" tIns="68569" rIns="68569" bIns="68569" anchor="ctr" anchorCtr="0">
              <a:noAutofit/>
            </a:bodyPr>
            <a:lstStyle/>
            <a:p>
              <a:endParaRPr sz="1350"/>
            </a:p>
          </p:txBody>
        </p:sp>
        <p:sp>
          <p:nvSpPr>
            <p:cNvPr id="340" name="Google Shape;340;p76"/>
            <p:cNvSpPr txBox="1"/>
            <p:nvPr/>
          </p:nvSpPr>
          <p:spPr>
            <a:xfrm>
              <a:off x="4088421" y="2097357"/>
              <a:ext cx="1048679" cy="1048678"/>
            </a:xfrm>
            <a:prstGeom prst="rect">
              <a:avLst/>
            </a:prstGeom>
            <a:noFill/>
            <a:ln>
              <a:noFill/>
            </a:ln>
          </p:spPr>
          <p:txBody>
            <a:bodyPr spcFirstLastPara="1" wrap="square" lIns="39994" tIns="39994" rIns="39994" bIns="39994" anchor="ctr" anchorCtr="0">
              <a:noAutofit/>
            </a:bodyPr>
            <a:lstStyle/>
            <a:p>
              <a:pPr algn="ctr">
                <a:lnSpc>
                  <a:spcPct val="90000"/>
                </a:lnSpc>
                <a:buClr>
                  <a:srgbClr val="000000"/>
                </a:buClr>
                <a:buSzPts val="1400"/>
              </a:pPr>
              <a:endParaRPr sz="1050" b="1">
                <a:solidFill>
                  <a:schemeClr val="dk1"/>
                </a:solidFill>
                <a:latin typeface="Arial"/>
                <a:ea typeface="Arial"/>
                <a:cs typeface="Arial"/>
                <a:sym typeface="Arial"/>
              </a:endParaRPr>
            </a:p>
          </p:txBody>
        </p:sp>
        <p:sp>
          <p:nvSpPr>
            <p:cNvPr id="341" name="Google Shape;341;p76"/>
            <p:cNvSpPr/>
            <p:nvPr/>
          </p:nvSpPr>
          <p:spPr>
            <a:xfrm>
              <a:off x="4612761" y="2097357"/>
              <a:ext cx="2097357" cy="2097357"/>
            </a:xfrm>
            <a:prstGeom prst="triangle">
              <a:avLst>
                <a:gd name="adj" fmla="val 50000"/>
              </a:avLst>
            </a:prstGeom>
            <a:solidFill>
              <a:srgbClr val="9395A2"/>
            </a:solidFill>
            <a:ln w="25400" cap="flat" cmpd="sng">
              <a:solidFill>
                <a:schemeClr val="lt1"/>
              </a:solidFill>
              <a:prstDash val="solid"/>
              <a:round/>
              <a:headEnd type="none" w="sm" len="sm"/>
              <a:tailEnd type="none" w="sm" len="sm"/>
            </a:ln>
          </p:spPr>
          <p:txBody>
            <a:bodyPr spcFirstLastPara="1" wrap="square" lIns="68569" tIns="68569" rIns="68569" bIns="68569" anchor="ctr" anchorCtr="0">
              <a:noAutofit/>
            </a:bodyPr>
            <a:lstStyle/>
            <a:p>
              <a:endParaRPr sz="1350"/>
            </a:p>
          </p:txBody>
        </p:sp>
        <p:sp>
          <p:nvSpPr>
            <p:cNvPr id="342" name="Google Shape;342;p76"/>
            <p:cNvSpPr txBox="1"/>
            <p:nvPr/>
          </p:nvSpPr>
          <p:spPr>
            <a:xfrm>
              <a:off x="5137100" y="3146036"/>
              <a:ext cx="1048679" cy="1048678"/>
            </a:xfrm>
            <a:prstGeom prst="rect">
              <a:avLst/>
            </a:prstGeom>
            <a:noFill/>
            <a:ln>
              <a:noFill/>
            </a:ln>
          </p:spPr>
          <p:txBody>
            <a:bodyPr spcFirstLastPara="1" wrap="square" lIns="51431" tIns="51431" rIns="51431" bIns="51431" anchor="ctr" anchorCtr="0">
              <a:noAutofit/>
            </a:bodyPr>
            <a:lstStyle/>
            <a:p>
              <a:pPr algn="ctr">
                <a:lnSpc>
                  <a:spcPct val="90000"/>
                </a:lnSpc>
                <a:buClr>
                  <a:srgbClr val="000000"/>
                </a:buClr>
                <a:buSzPts val="1800"/>
              </a:pPr>
              <a:endParaRPr sz="1350">
                <a:solidFill>
                  <a:schemeClr val="lt1"/>
                </a:solidFill>
                <a:latin typeface="Arial"/>
                <a:ea typeface="Arial"/>
                <a:cs typeface="Arial"/>
                <a:sym typeface="Arial"/>
              </a:endParaRPr>
            </a:p>
          </p:txBody>
        </p:sp>
      </p:grpSp>
      <p:sp>
        <p:nvSpPr>
          <p:cNvPr id="343" name="Google Shape;343;p76"/>
          <p:cNvSpPr txBox="1"/>
          <p:nvPr/>
        </p:nvSpPr>
        <p:spPr>
          <a:xfrm>
            <a:off x="5325269" y="2325680"/>
            <a:ext cx="3144599" cy="807883"/>
          </a:xfrm>
          <a:prstGeom prst="rect">
            <a:avLst/>
          </a:prstGeom>
          <a:noFill/>
          <a:ln>
            <a:noFill/>
          </a:ln>
        </p:spPr>
        <p:txBody>
          <a:bodyPr spcFirstLastPara="1" wrap="square" lIns="68569" tIns="34275" rIns="68569" bIns="34275" anchor="t" anchorCtr="0">
            <a:spAutoFit/>
          </a:bodyPr>
          <a:lstStyle/>
          <a:p>
            <a:r>
              <a:rPr lang="en-US" sz="1200" dirty="0">
                <a:solidFill>
                  <a:srgbClr val="000000"/>
                </a:solidFill>
                <a:latin typeface="Arial"/>
                <a:ea typeface="Arial"/>
                <a:cs typeface="Arial"/>
                <a:sym typeface="Arial"/>
              </a:rPr>
              <a:t>Management van de </a:t>
            </a:r>
            <a:r>
              <a:rPr lang="en-US" sz="1200" dirty="0" err="1">
                <a:solidFill>
                  <a:srgbClr val="000000"/>
                </a:solidFill>
                <a:latin typeface="Arial"/>
                <a:ea typeface="Arial"/>
                <a:cs typeface="Arial"/>
                <a:sym typeface="Arial"/>
              </a:rPr>
              <a:t>organisatie</a:t>
            </a:r>
            <a:r>
              <a:rPr lang="en-US" sz="1200" dirty="0">
                <a:solidFill>
                  <a:srgbClr val="000000"/>
                </a:solidFill>
                <a:latin typeface="Arial"/>
                <a:ea typeface="Arial"/>
                <a:cs typeface="Arial"/>
                <a:sym typeface="Arial"/>
              </a:rPr>
              <a:t>, donors, ... </a:t>
            </a:r>
            <a:r>
              <a:rPr lang="en-US" sz="1200" dirty="0" err="1">
                <a:solidFill>
                  <a:srgbClr val="000000"/>
                </a:solidFill>
                <a:latin typeface="Arial"/>
                <a:ea typeface="Arial"/>
                <a:cs typeface="Arial"/>
                <a:sym typeface="Arial"/>
              </a:rPr>
              <a:t>ontwerpen</a:t>
            </a:r>
            <a:r>
              <a:rPr lang="en-US" sz="1200" dirty="0">
                <a:solidFill>
                  <a:srgbClr val="000000"/>
                </a:solidFill>
                <a:latin typeface="Arial"/>
                <a:ea typeface="Arial"/>
                <a:cs typeface="Arial"/>
                <a:sym typeface="Arial"/>
              </a:rPr>
              <a:t> en </a:t>
            </a:r>
            <a:r>
              <a:rPr lang="en-US" sz="1200" dirty="0" err="1">
                <a:solidFill>
                  <a:srgbClr val="000000"/>
                </a:solidFill>
                <a:latin typeface="Arial"/>
                <a:ea typeface="Arial"/>
                <a:cs typeface="Arial"/>
                <a:sym typeface="Arial"/>
              </a:rPr>
              <a:t>beheren</a:t>
            </a:r>
            <a:r>
              <a:rPr lang="en-US" sz="1200" dirty="0">
                <a:solidFill>
                  <a:srgbClr val="000000"/>
                </a:solidFill>
                <a:latin typeface="Arial"/>
                <a:ea typeface="Arial"/>
                <a:cs typeface="Arial"/>
                <a:sym typeface="Arial"/>
              </a:rPr>
              <a:t> </a:t>
            </a:r>
            <a:r>
              <a:rPr lang="en-US" sz="1200" dirty="0" err="1">
                <a:solidFill>
                  <a:srgbClr val="000000"/>
                </a:solidFill>
                <a:latin typeface="Arial"/>
                <a:ea typeface="Arial"/>
                <a:cs typeface="Arial"/>
                <a:sym typeface="Arial"/>
              </a:rPr>
              <a:t>programma’s</a:t>
            </a:r>
            <a:r>
              <a:rPr lang="en-US" sz="1200" dirty="0">
                <a:solidFill>
                  <a:srgbClr val="000000"/>
                </a:solidFill>
                <a:latin typeface="Arial"/>
                <a:ea typeface="Arial"/>
                <a:cs typeface="Arial"/>
                <a:sym typeface="Arial"/>
              </a:rPr>
              <a:t> </a:t>
            </a:r>
            <a:r>
              <a:rPr lang="en-US" sz="1200" dirty="0" err="1">
                <a:solidFill>
                  <a:srgbClr val="000000"/>
                </a:solidFill>
                <a:latin typeface="Arial"/>
                <a:ea typeface="Arial"/>
                <a:cs typeface="Arial"/>
                <a:sym typeface="Arial"/>
              </a:rPr>
              <a:t>zodat</a:t>
            </a:r>
            <a:r>
              <a:rPr lang="en-US" sz="1200" dirty="0">
                <a:solidFill>
                  <a:srgbClr val="000000"/>
                </a:solidFill>
                <a:latin typeface="Arial"/>
                <a:ea typeface="Arial"/>
                <a:cs typeface="Arial"/>
                <a:sym typeface="Arial"/>
              </a:rPr>
              <a:t> ‘adaptive programming and delivery’ </a:t>
            </a:r>
            <a:r>
              <a:rPr lang="en-US" sz="1200" dirty="0" err="1">
                <a:solidFill>
                  <a:srgbClr val="000000"/>
                </a:solidFill>
                <a:latin typeface="Arial"/>
                <a:ea typeface="Arial"/>
                <a:cs typeface="Arial"/>
                <a:sym typeface="Arial"/>
              </a:rPr>
              <a:t>mogelijk</a:t>
            </a:r>
            <a:r>
              <a:rPr lang="en-US" sz="1200" dirty="0">
                <a:solidFill>
                  <a:srgbClr val="000000"/>
                </a:solidFill>
                <a:latin typeface="Arial"/>
                <a:ea typeface="Arial"/>
                <a:cs typeface="Arial"/>
                <a:sym typeface="Arial"/>
              </a:rPr>
              <a:t> </a:t>
            </a:r>
            <a:r>
              <a:rPr lang="en-US" sz="1200" dirty="0" err="1">
                <a:solidFill>
                  <a:srgbClr val="000000"/>
                </a:solidFill>
                <a:latin typeface="Arial"/>
                <a:ea typeface="Arial"/>
                <a:cs typeface="Arial"/>
                <a:sym typeface="Arial"/>
              </a:rPr>
              <a:t>wordt</a:t>
            </a:r>
            <a:r>
              <a:rPr lang="en-US" sz="1200" dirty="0">
                <a:solidFill>
                  <a:srgbClr val="000000"/>
                </a:solidFill>
                <a:latin typeface="Arial"/>
                <a:ea typeface="Arial"/>
                <a:cs typeface="Arial"/>
                <a:sym typeface="Arial"/>
              </a:rPr>
              <a:t>.</a:t>
            </a:r>
            <a:endParaRPr sz="1350" dirty="0"/>
          </a:p>
        </p:txBody>
      </p:sp>
      <p:sp>
        <p:nvSpPr>
          <p:cNvPr id="344" name="Google Shape;344;p76"/>
          <p:cNvSpPr txBox="1"/>
          <p:nvPr/>
        </p:nvSpPr>
        <p:spPr>
          <a:xfrm>
            <a:off x="6363646" y="4343972"/>
            <a:ext cx="2472602" cy="992549"/>
          </a:xfrm>
          <a:prstGeom prst="rect">
            <a:avLst/>
          </a:prstGeom>
          <a:noFill/>
          <a:ln>
            <a:noFill/>
          </a:ln>
        </p:spPr>
        <p:txBody>
          <a:bodyPr spcFirstLastPara="1" wrap="square" lIns="68569" tIns="34275" rIns="68569" bIns="34275" anchor="t" anchorCtr="0">
            <a:spAutoFit/>
          </a:bodyPr>
          <a:lstStyle/>
          <a:p>
            <a:r>
              <a:rPr lang="en-US" sz="1200" dirty="0">
                <a:solidFill>
                  <a:srgbClr val="000000"/>
                </a:solidFill>
                <a:latin typeface="Arial"/>
                <a:ea typeface="Arial"/>
                <a:cs typeface="Arial"/>
                <a:sym typeface="Arial"/>
              </a:rPr>
              <a:t>Een </a:t>
            </a:r>
            <a:r>
              <a:rPr lang="en-US" sz="1200" dirty="0" err="1">
                <a:solidFill>
                  <a:srgbClr val="000000"/>
                </a:solidFill>
                <a:latin typeface="Arial"/>
                <a:ea typeface="Arial"/>
                <a:cs typeface="Arial"/>
                <a:sym typeface="Arial"/>
              </a:rPr>
              <a:t>doelbewuste</a:t>
            </a:r>
            <a:r>
              <a:rPr lang="en-US" sz="1200" dirty="0">
                <a:solidFill>
                  <a:srgbClr val="000000"/>
                </a:solidFill>
                <a:latin typeface="Arial"/>
                <a:ea typeface="Arial"/>
                <a:cs typeface="Arial"/>
                <a:sym typeface="Arial"/>
              </a:rPr>
              <a:t> en </a:t>
            </a:r>
            <a:r>
              <a:rPr lang="en-US" sz="1200" dirty="0" err="1">
                <a:solidFill>
                  <a:srgbClr val="000000"/>
                </a:solidFill>
                <a:latin typeface="Arial"/>
                <a:ea typeface="Arial"/>
                <a:cs typeface="Arial"/>
                <a:sym typeface="Arial"/>
              </a:rPr>
              <a:t>gestructureerde</a:t>
            </a:r>
            <a:r>
              <a:rPr lang="en-US" sz="1200" dirty="0">
                <a:solidFill>
                  <a:srgbClr val="000000"/>
                </a:solidFill>
                <a:latin typeface="Arial"/>
                <a:ea typeface="Arial"/>
                <a:cs typeface="Arial"/>
                <a:sym typeface="Arial"/>
              </a:rPr>
              <a:t> </a:t>
            </a:r>
            <a:r>
              <a:rPr lang="en-US" sz="1200" dirty="0" err="1">
                <a:solidFill>
                  <a:srgbClr val="000000"/>
                </a:solidFill>
                <a:latin typeface="Arial"/>
                <a:ea typeface="Arial"/>
                <a:cs typeface="Arial"/>
                <a:sym typeface="Arial"/>
              </a:rPr>
              <a:t>reflectie</a:t>
            </a:r>
            <a:r>
              <a:rPr lang="en-US" sz="1200" dirty="0">
                <a:solidFill>
                  <a:srgbClr val="000000"/>
                </a:solidFill>
                <a:latin typeface="Arial"/>
                <a:ea typeface="Arial"/>
                <a:cs typeface="Arial"/>
                <a:sym typeface="Arial"/>
              </a:rPr>
              <a:t> om </a:t>
            </a:r>
            <a:r>
              <a:rPr lang="en-US" sz="1200" dirty="0" err="1">
                <a:solidFill>
                  <a:srgbClr val="000000"/>
                </a:solidFill>
                <a:latin typeface="Arial"/>
                <a:ea typeface="Arial"/>
                <a:cs typeface="Arial"/>
                <a:sym typeface="Arial"/>
              </a:rPr>
              <a:t>nieuwe</a:t>
            </a:r>
            <a:r>
              <a:rPr lang="en-US" sz="1200" dirty="0">
                <a:solidFill>
                  <a:srgbClr val="000000"/>
                </a:solidFill>
                <a:latin typeface="Arial"/>
                <a:ea typeface="Arial"/>
                <a:cs typeface="Arial"/>
                <a:sym typeface="Arial"/>
              </a:rPr>
              <a:t> (</a:t>
            </a:r>
            <a:r>
              <a:rPr lang="en-US" sz="1200" dirty="0" err="1">
                <a:solidFill>
                  <a:srgbClr val="000000"/>
                </a:solidFill>
                <a:latin typeface="Arial"/>
                <a:ea typeface="Arial"/>
                <a:cs typeface="Arial"/>
                <a:sym typeface="Arial"/>
              </a:rPr>
              <a:t>strategische</a:t>
            </a:r>
            <a:r>
              <a:rPr lang="en-US" sz="1200" dirty="0">
                <a:solidFill>
                  <a:srgbClr val="000000"/>
                </a:solidFill>
                <a:latin typeface="Arial"/>
                <a:ea typeface="Arial"/>
                <a:cs typeface="Arial"/>
                <a:sym typeface="Arial"/>
              </a:rPr>
              <a:t>) </a:t>
            </a:r>
            <a:r>
              <a:rPr lang="en-US" sz="1200" dirty="0" err="1">
                <a:solidFill>
                  <a:srgbClr val="000000"/>
                </a:solidFill>
                <a:latin typeface="Arial"/>
                <a:ea typeface="Arial"/>
                <a:cs typeface="Arial"/>
                <a:sym typeface="Arial"/>
              </a:rPr>
              <a:t>richtingen</a:t>
            </a:r>
            <a:r>
              <a:rPr lang="en-US" sz="1200" dirty="0">
                <a:solidFill>
                  <a:srgbClr val="000000"/>
                </a:solidFill>
                <a:latin typeface="Arial"/>
                <a:ea typeface="Arial"/>
                <a:cs typeface="Arial"/>
                <a:sym typeface="Arial"/>
              </a:rPr>
              <a:t> </a:t>
            </a:r>
            <a:r>
              <a:rPr lang="en-US" sz="1200" dirty="0" err="1">
                <a:solidFill>
                  <a:srgbClr val="000000"/>
                </a:solidFill>
                <a:latin typeface="Arial"/>
                <a:ea typeface="Arial"/>
                <a:cs typeface="Arial"/>
                <a:sym typeface="Arial"/>
              </a:rPr>
              <a:t>te</a:t>
            </a:r>
            <a:r>
              <a:rPr lang="en-US" sz="1200" dirty="0">
                <a:solidFill>
                  <a:srgbClr val="000000"/>
                </a:solidFill>
                <a:latin typeface="Arial"/>
                <a:ea typeface="Arial"/>
                <a:cs typeface="Arial"/>
                <a:sym typeface="Arial"/>
              </a:rPr>
              <a:t> </a:t>
            </a:r>
            <a:r>
              <a:rPr lang="en-US" sz="1200" dirty="0" err="1">
                <a:solidFill>
                  <a:srgbClr val="000000"/>
                </a:solidFill>
                <a:latin typeface="Arial"/>
                <a:ea typeface="Arial"/>
                <a:cs typeface="Arial"/>
                <a:sym typeface="Arial"/>
              </a:rPr>
              <a:t>bepalen</a:t>
            </a:r>
            <a:r>
              <a:rPr lang="en-US" sz="1200" dirty="0">
                <a:solidFill>
                  <a:srgbClr val="000000"/>
                </a:solidFill>
                <a:latin typeface="Arial"/>
                <a:ea typeface="Arial"/>
                <a:cs typeface="Arial"/>
                <a:sym typeface="Arial"/>
              </a:rPr>
              <a:t>, </a:t>
            </a:r>
            <a:r>
              <a:rPr lang="en-US" sz="1200" dirty="0" err="1">
                <a:solidFill>
                  <a:srgbClr val="000000"/>
                </a:solidFill>
                <a:latin typeface="Arial"/>
                <a:ea typeface="Arial"/>
                <a:cs typeface="Arial"/>
                <a:sym typeface="Arial"/>
              </a:rPr>
              <a:t>bijv</a:t>
            </a:r>
            <a:r>
              <a:rPr lang="en-US" sz="1200" dirty="0">
                <a:solidFill>
                  <a:srgbClr val="000000"/>
                </a:solidFill>
                <a:latin typeface="Arial"/>
                <a:ea typeface="Arial"/>
                <a:cs typeface="Arial"/>
                <a:sym typeface="Arial"/>
              </a:rPr>
              <a:t>. </a:t>
            </a:r>
            <a:r>
              <a:rPr lang="en-US" sz="1200" dirty="0" err="1">
                <a:solidFill>
                  <a:srgbClr val="000000"/>
                </a:solidFill>
                <a:latin typeface="Arial"/>
                <a:ea typeface="Arial"/>
                <a:cs typeface="Arial"/>
                <a:sym typeface="Arial"/>
              </a:rPr>
              <a:t>na</a:t>
            </a:r>
            <a:r>
              <a:rPr lang="en-US" sz="1200" dirty="0">
                <a:solidFill>
                  <a:srgbClr val="000000"/>
                </a:solidFill>
                <a:latin typeface="Arial"/>
                <a:ea typeface="Arial"/>
                <a:cs typeface="Arial"/>
                <a:sym typeface="Arial"/>
              </a:rPr>
              <a:t> </a:t>
            </a:r>
            <a:r>
              <a:rPr lang="en-US" sz="1200" dirty="0" err="1">
                <a:solidFill>
                  <a:srgbClr val="000000"/>
                </a:solidFill>
                <a:latin typeface="Arial"/>
                <a:ea typeface="Arial"/>
                <a:cs typeface="Arial"/>
                <a:sym typeface="Arial"/>
              </a:rPr>
              <a:t>een</a:t>
            </a:r>
            <a:r>
              <a:rPr lang="en-US" sz="1200" dirty="0">
                <a:solidFill>
                  <a:srgbClr val="000000"/>
                </a:solidFill>
                <a:latin typeface="Arial"/>
                <a:ea typeface="Arial"/>
                <a:cs typeface="Arial"/>
                <a:sym typeface="Arial"/>
              </a:rPr>
              <a:t> </a:t>
            </a:r>
            <a:r>
              <a:rPr lang="en-US" sz="1200" dirty="0" err="1">
                <a:solidFill>
                  <a:srgbClr val="000000"/>
                </a:solidFill>
                <a:latin typeface="Arial"/>
                <a:ea typeface="Arial"/>
                <a:cs typeface="Arial"/>
                <a:sym typeface="Arial"/>
              </a:rPr>
              <a:t>evaluatiemeeting</a:t>
            </a:r>
            <a:endParaRPr sz="1200" dirty="0">
              <a:solidFill>
                <a:srgbClr val="000000"/>
              </a:solidFill>
              <a:latin typeface="Arial"/>
              <a:ea typeface="Arial"/>
              <a:cs typeface="Arial"/>
              <a:sym typeface="Arial"/>
            </a:endParaRPr>
          </a:p>
        </p:txBody>
      </p:sp>
      <p:sp>
        <p:nvSpPr>
          <p:cNvPr id="345" name="Google Shape;345;p76"/>
          <p:cNvSpPr txBox="1"/>
          <p:nvPr/>
        </p:nvSpPr>
        <p:spPr>
          <a:xfrm>
            <a:off x="723458" y="4695894"/>
            <a:ext cx="2369498" cy="623217"/>
          </a:xfrm>
          <a:prstGeom prst="rect">
            <a:avLst/>
          </a:prstGeom>
          <a:noFill/>
          <a:ln>
            <a:noFill/>
          </a:ln>
        </p:spPr>
        <p:txBody>
          <a:bodyPr spcFirstLastPara="1" wrap="square" lIns="68569" tIns="34275" rIns="68569" bIns="34275" anchor="t" anchorCtr="0">
            <a:spAutoFit/>
          </a:bodyPr>
          <a:lstStyle/>
          <a:p>
            <a:pPr algn="r"/>
            <a:r>
              <a:rPr lang="en-US" sz="1200" dirty="0" err="1">
                <a:solidFill>
                  <a:srgbClr val="000000"/>
                </a:solidFill>
                <a:latin typeface="Arial"/>
                <a:ea typeface="Arial"/>
                <a:cs typeface="Arial"/>
                <a:sym typeface="Arial"/>
              </a:rPr>
              <a:t>Deelnemers</a:t>
            </a:r>
            <a:r>
              <a:rPr lang="en-US" sz="1200" dirty="0">
                <a:solidFill>
                  <a:srgbClr val="000000"/>
                </a:solidFill>
                <a:latin typeface="Arial"/>
                <a:ea typeface="Arial"/>
                <a:cs typeface="Arial"/>
                <a:sym typeface="Arial"/>
              </a:rPr>
              <a:t> </a:t>
            </a:r>
            <a:r>
              <a:rPr lang="en-US" sz="1200" dirty="0" err="1">
                <a:solidFill>
                  <a:srgbClr val="000000"/>
                </a:solidFill>
                <a:latin typeface="Arial"/>
                <a:ea typeface="Arial"/>
                <a:cs typeface="Arial"/>
                <a:sym typeface="Arial"/>
              </a:rPr>
              <a:t>maken</a:t>
            </a:r>
            <a:r>
              <a:rPr lang="en-US" sz="1200" dirty="0">
                <a:solidFill>
                  <a:srgbClr val="000000"/>
                </a:solidFill>
                <a:latin typeface="Arial"/>
                <a:ea typeface="Arial"/>
                <a:cs typeface="Arial"/>
                <a:sym typeface="Arial"/>
              </a:rPr>
              <a:t> </a:t>
            </a:r>
            <a:r>
              <a:rPr lang="en-US" sz="1200" dirty="0" err="1">
                <a:solidFill>
                  <a:srgbClr val="000000"/>
                </a:solidFill>
                <a:latin typeface="Arial"/>
                <a:ea typeface="Arial"/>
                <a:cs typeface="Arial"/>
                <a:sym typeface="Arial"/>
              </a:rPr>
              <a:t>korte-termijn</a:t>
            </a:r>
            <a:r>
              <a:rPr lang="en-US" sz="1200" dirty="0">
                <a:solidFill>
                  <a:srgbClr val="000000"/>
                </a:solidFill>
                <a:latin typeface="Arial"/>
                <a:ea typeface="Arial"/>
                <a:cs typeface="Arial"/>
                <a:sym typeface="Arial"/>
              </a:rPr>
              <a:t> </a:t>
            </a:r>
            <a:r>
              <a:rPr lang="en-US" sz="1200" dirty="0" err="1">
                <a:solidFill>
                  <a:srgbClr val="000000"/>
                </a:solidFill>
                <a:latin typeface="Arial"/>
                <a:ea typeface="Arial"/>
                <a:cs typeface="Arial"/>
                <a:sym typeface="Arial"/>
              </a:rPr>
              <a:t>aanpassingen</a:t>
            </a:r>
            <a:r>
              <a:rPr lang="en-US" sz="1200" dirty="0">
                <a:solidFill>
                  <a:srgbClr val="000000"/>
                </a:solidFill>
                <a:latin typeface="Arial"/>
                <a:ea typeface="Arial"/>
                <a:cs typeface="Arial"/>
                <a:sym typeface="Arial"/>
              </a:rPr>
              <a:t> (op </a:t>
            </a:r>
            <a:r>
              <a:rPr lang="en-US" sz="1200" dirty="0" err="1">
                <a:solidFill>
                  <a:srgbClr val="000000"/>
                </a:solidFill>
                <a:latin typeface="Arial"/>
                <a:ea typeface="Arial"/>
                <a:cs typeface="Arial"/>
                <a:sym typeface="Arial"/>
              </a:rPr>
              <a:t>regelmatige</a:t>
            </a:r>
            <a:r>
              <a:rPr lang="en-US" sz="1200" dirty="0">
                <a:solidFill>
                  <a:srgbClr val="000000"/>
                </a:solidFill>
                <a:latin typeface="Arial"/>
                <a:ea typeface="Arial"/>
                <a:cs typeface="Arial"/>
                <a:sym typeface="Arial"/>
              </a:rPr>
              <a:t> basis)</a:t>
            </a:r>
            <a:endParaRPr sz="1350" dirty="0"/>
          </a:p>
        </p:txBody>
      </p:sp>
      <p:sp>
        <p:nvSpPr>
          <p:cNvPr id="346" name="Google Shape;346;p76"/>
          <p:cNvSpPr/>
          <p:nvPr/>
        </p:nvSpPr>
        <p:spPr>
          <a:xfrm>
            <a:off x="3251778" y="5143745"/>
            <a:ext cx="4654685" cy="230802"/>
          </a:xfrm>
          <a:prstGeom prst="rect">
            <a:avLst/>
          </a:prstGeom>
          <a:noFill/>
          <a:ln>
            <a:noFill/>
          </a:ln>
        </p:spPr>
        <p:txBody>
          <a:bodyPr spcFirstLastPara="1" wrap="square" lIns="68569" tIns="34275" rIns="68569" bIns="34275" anchor="t" anchorCtr="0">
            <a:spAutoFit/>
          </a:bodyPr>
          <a:lstStyle/>
          <a:p>
            <a:r>
              <a:rPr lang="en-US" sz="1050" dirty="0">
                <a:solidFill>
                  <a:srgbClr val="000000"/>
                </a:solidFill>
                <a:latin typeface="Arial"/>
                <a:ea typeface="Arial"/>
                <a:cs typeface="Arial"/>
                <a:sym typeface="Arial"/>
              </a:rPr>
              <a:t>By: Green and </a:t>
            </a:r>
            <a:r>
              <a:rPr lang="en-US" sz="1050" dirty="0" err="1">
                <a:solidFill>
                  <a:srgbClr val="000000"/>
                </a:solidFill>
                <a:latin typeface="Arial"/>
                <a:ea typeface="Arial"/>
                <a:cs typeface="Arial"/>
                <a:sym typeface="Arial"/>
              </a:rPr>
              <a:t>Guijt</a:t>
            </a:r>
            <a:r>
              <a:rPr lang="en-US" sz="1050" dirty="0">
                <a:solidFill>
                  <a:srgbClr val="000000"/>
                </a:solidFill>
                <a:latin typeface="Arial"/>
                <a:ea typeface="Arial"/>
                <a:cs typeface="Arial"/>
                <a:sym typeface="Arial"/>
              </a:rPr>
              <a:t> (2019)</a:t>
            </a:r>
            <a:endParaRPr sz="1350" dirty="0"/>
          </a:p>
        </p:txBody>
      </p:sp>
      <p:sp>
        <p:nvSpPr>
          <p:cNvPr id="347" name="Google Shape;347;p76"/>
          <p:cNvSpPr txBox="1"/>
          <p:nvPr/>
        </p:nvSpPr>
        <p:spPr>
          <a:xfrm>
            <a:off x="4111527" y="2913089"/>
            <a:ext cx="1234982" cy="692467"/>
          </a:xfrm>
          <a:prstGeom prst="rect">
            <a:avLst/>
          </a:prstGeom>
          <a:noFill/>
          <a:ln>
            <a:noFill/>
          </a:ln>
        </p:spPr>
        <p:txBody>
          <a:bodyPr spcFirstLastPara="1" wrap="square" lIns="68569" tIns="34275" rIns="68569" bIns="34275" anchor="t" anchorCtr="0">
            <a:spAutoFit/>
          </a:bodyPr>
          <a:lstStyle/>
          <a:p>
            <a:pPr algn="ctr"/>
            <a:r>
              <a:rPr lang="en-US" sz="1350" dirty="0">
                <a:solidFill>
                  <a:schemeClr val="lt1"/>
                </a:solidFill>
                <a:latin typeface="Arial"/>
                <a:ea typeface="Arial"/>
                <a:cs typeface="Arial"/>
                <a:sym typeface="Arial"/>
              </a:rPr>
              <a:t>Adaptive Governance</a:t>
            </a:r>
            <a:endParaRPr sz="1350" dirty="0"/>
          </a:p>
          <a:p>
            <a:pPr algn="ctr"/>
            <a:endParaRPr sz="1350" dirty="0">
              <a:solidFill>
                <a:schemeClr val="lt1"/>
              </a:solidFill>
              <a:latin typeface="Arial"/>
              <a:ea typeface="Arial"/>
              <a:cs typeface="Arial"/>
              <a:sym typeface="Arial"/>
            </a:endParaRPr>
          </a:p>
        </p:txBody>
      </p:sp>
      <p:sp>
        <p:nvSpPr>
          <p:cNvPr id="348" name="Google Shape;348;p76"/>
          <p:cNvSpPr txBox="1"/>
          <p:nvPr/>
        </p:nvSpPr>
        <p:spPr>
          <a:xfrm>
            <a:off x="4885872" y="4452410"/>
            <a:ext cx="1252239" cy="692467"/>
          </a:xfrm>
          <a:prstGeom prst="rect">
            <a:avLst/>
          </a:prstGeom>
          <a:noFill/>
          <a:ln>
            <a:noFill/>
          </a:ln>
        </p:spPr>
        <p:txBody>
          <a:bodyPr spcFirstLastPara="1" wrap="square" lIns="68569" tIns="34275" rIns="68569" bIns="34275" anchor="t" anchorCtr="0">
            <a:spAutoFit/>
          </a:bodyPr>
          <a:lstStyle/>
          <a:p>
            <a:pPr algn="ctr"/>
            <a:r>
              <a:rPr lang="en-US" sz="1350" dirty="0">
                <a:solidFill>
                  <a:schemeClr val="lt1"/>
                </a:solidFill>
                <a:latin typeface="Arial"/>
                <a:ea typeface="Arial"/>
                <a:cs typeface="Arial"/>
                <a:sym typeface="Arial"/>
              </a:rPr>
              <a:t>Adaptive Programming</a:t>
            </a:r>
            <a:endParaRPr sz="1350" dirty="0"/>
          </a:p>
          <a:p>
            <a:pPr algn="ctr"/>
            <a:endParaRPr sz="1350" dirty="0">
              <a:solidFill>
                <a:schemeClr val="lt1"/>
              </a:solidFill>
              <a:latin typeface="Arial"/>
              <a:ea typeface="Arial"/>
              <a:cs typeface="Arial"/>
              <a:sym typeface="Arial"/>
            </a:endParaRPr>
          </a:p>
        </p:txBody>
      </p:sp>
      <p:sp>
        <p:nvSpPr>
          <p:cNvPr id="2" name="Titel 1">
            <a:extLst>
              <a:ext uri="{FF2B5EF4-FFF2-40B4-BE49-F238E27FC236}">
                <a16:creationId xmlns:a16="http://schemas.microsoft.com/office/drawing/2014/main" id="{34556653-FE6B-FDEB-C40A-5B8B715C0486}"/>
              </a:ext>
            </a:extLst>
          </p:cNvPr>
          <p:cNvSpPr txBox="1">
            <a:spLocks/>
          </p:cNvSpPr>
          <p:nvPr/>
        </p:nvSpPr>
        <p:spPr>
          <a:xfrm>
            <a:off x="771072" y="241861"/>
            <a:ext cx="8229600" cy="597694"/>
          </a:xfrm>
          <a:prstGeom prst="rect">
            <a:avLst/>
          </a:prstGeom>
          <a:noFill/>
          <a:ln>
            <a:noFill/>
          </a:ln>
        </p:spPr>
        <p:txBody>
          <a:bodyPr spcFirstLastPara="1" vert="horz" wrap="square" lIns="91425" tIns="45700" rIns="91425" bIns="45700" rtlCol="0" anchor="ctr" anchorCtr="0">
            <a:normAutofit fontScale="67500" lnSpcReduction="20000"/>
          </a:bodyPr>
          <a:lstStyle>
            <a:lvl1pPr lvl="0" algn="l" defTabSz="457200" rtl="0" eaLnBrk="1" latinLnBrk="0" hangingPunct="1">
              <a:lnSpc>
                <a:spcPct val="90000"/>
              </a:lnSpc>
              <a:spcBef>
                <a:spcPts val="0"/>
              </a:spcBef>
              <a:spcAft>
                <a:spcPts val="0"/>
              </a:spcAft>
              <a:buClr>
                <a:schemeClr val="dk1"/>
              </a:buClr>
              <a:buSzPts val="1800"/>
              <a:buNone/>
              <a:defRPr sz="4400" kern="1200">
                <a:solidFill>
                  <a:schemeClr val="tx1"/>
                </a:solidFill>
                <a:latin typeface="+mj-lt"/>
                <a:ea typeface="+mj-ea"/>
                <a:cs typeface="+mj-c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nl-BE" sz="3200" b="1" kern="0" dirty="0">
                <a:solidFill>
                  <a:srgbClr val="005DAA"/>
                </a:solidFill>
              </a:rPr>
              <a:t>Ubuntu: en nu? Wat doen met inzichten van de samenwerking?</a:t>
            </a:r>
          </a:p>
        </p:txBody>
      </p:sp>
      <p:sp>
        <p:nvSpPr>
          <p:cNvPr id="3" name="Tekstvak 2">
            <a:extLst>
              <a:ext uri="{FF2B5EF4-FFF2-40B4-BE49-F238E27FC236}">
                <a16:creationId xmlns:a16="http://schemas.microsoft.com/office/drawing/2014/main" id="{F3C92299-1BFA-FFA6-9368-AF9A354F1100}"/>
              </a:ext>
            </a:extLst>
          </p:cNvPr>
          <p:cNvSpPr txBox="1"/>
          <p:nvPr/>
        </p:nvSpPr>
        <p:spPr>
          <a:xfrm>
            <a:off x="310798" y="824747"/>
            <a:ext cx="2728799" cy="3416320"/>
          </a:xfrm>
          <a:prstGeom prst="rect">
            <a:avLst/>
          </a:prstGeom>
          <a:noFill/>
          <a:ln>
            <a:solidFill>
              <a:schemeClr val="accent1"/>
            </a:solidFill>
          </a:ln>
        </p:spPr>
        <p:txBody>
          <a:bodyPr wrap="square" rtlCol="0">
            <a:spAutoFit/>
          </a:bodyPr>
          <a:lstStyle/>
          <a:p>
            <a:r>
              <a:rPr lang="nl-BE" dirty="0"/>
              <a:t>Samen bepalen wat de doelstellingen zijn en dit voor ogen houden bij evaluatie:</a:t>
            </a:r>
          </a:p>
          <a:p>
            <a:pPr marL="285750" indent="-285750">
              <a:buFont typeface="Arial" panose="020B0604020202020204" pitchFamily="34" charset="0"/>
              <a:buChar char="•"/>
            </a:pPr>
            <a:r>
              <a:rPr lang="nl-BE" dirty="0" err="1"/>
              <a:t>Expect</a:t>
            </a:r>
            <a:r>
              <a:rPr lang="nl-BE" dirty="0"/>
              <a:t> </a:t>
            </a:r>
            <a:r>
              <a:rPr lang="nl-BE" dirty="0" err="1"/>
              <a:t>to</a:t>
            </a:r>
            <a:r>
              <a:rPr lang="nl-BE" dirty="0"/>
              <a:t> </a:t>
            </a:r>
            <a:r>
              <a:rPr lang="nl-BE" dirty="0" err="1"/>
              <a:t>see</a:t>
            </a:r>
            <a:r>
              <a:rPr lang="nl-BE" dirty="0"/>
              <a:t>: kennis en informatie delen</a:t>
            </a:r>
          </a:p>
          <a:p>
            <a:pPr marL="285750" indent="-285750">
              <a:buFont typeface="Arial" panose="020B0604020202020204" pitchFamily="34" charset="0"/>
              <a:buChar char="•"/>
            </a:pPr>
            <a:r>
              <a:rPr lang="nl-BE" dirty="0"/>
              <a:t>Like </a:t>
            </a:r>
            <a:r>
              <a:rPr lang="nl-BE" dirty="0" err="1"/>
              <a:t>to</a:t>
            </a:r>
            <a:r>
              <a:rPr lang="nl-BE" dirty="0"/>
              <a:t> </a:t>
            </a:r>
            <a:r>
              <a:rPr lang="nl-BE" dirty="0" err="1"/>
              <a:t>see</a:t>
            </a:r>
            <a:r>
              <a:rPr lang="nl-BE" dirty="0"/>
              <a:t>: samen (nieuwe) activiteiten opzetten</a:t>
            </a:r>
          </a:p>
          <a:p>
            <a:pPr marL="285750" indent="-285750">
              <a:buFont typeface="Arial" panose="020B0604020202020204" pitchFamily="34" charset="0"/>
              <a:buChar char="•"/>
            </a:pPr>
            <a:r>
              <a:rPr lang="nl-BE" dirty="0"/>
              <a:t>Love </a:t>
            </a:r>
            <a:r>
              <a:rPr lang="nl-BE" dirty="0" err="1"/>
              <a:t>to</a:t>
            </a:r>
            <a:r>
              <a:rPr lang="nl-BE" dirty="0"/>
              <a:t> </a:t>
            </a:r>
            <a:r>
              <a:rPr lang="nl-BE" dirty="0" err="1"/>
              <a:t>see</a:t>
            </a:r>
            <a:r>
              <a:rPr lang="nl-BE" dirty="0"/>
              <a:t>: samen beleid beïnvloeden</a:t>
            </a:r>
          </a:p>
          <a:p>
            <a:endParaRPr lang="nl-BE" dirty="0"/>
          </a:p>
        </p:txBody>
      </p:sp>
      <p:pic>
        <p:nvPicPr>
          <p:cNvPr id="6" name="Afbeelding 5">
            <a:extLst>
              <a:ext uri="{FF2B5EF4-FFF2-40B4-BE49-F238E27FC236}">
                <a16:creationId xmlns:a16="http://schemas.microsoft.com/office/drawing/2014/main" id="{191EB57D-3B5B-A607-5CA2-236EF3E08B8F}"/>
              </a:ext>
            </a:extLst>
          </p:cNvPr>
          <p:cNvPicPr>
            <a:picLocks noChangeAspect="1"/>
          </p:cNvPicPr>
          <p:nvPr/>
        </p:nvPicPr>
        <p:blipFill>
          <a:blip r:embed="rId3"/>
          <a:stretch>
            <a:fillRect/>
          </a:stretch>
        </p:blipFill>
        <p:spPr>
          <a:xfrm>
            <a:off x="298239" y="283787"/>
            <a:ext cx="537579" cy="540960"/>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C8E1B371-4627-616A-B8AD-99F9525730D9}"/>
              </a:ext>
            </a:extLst>
          </p:cNvPr>
          <p:cNvSpPr>
            <a:spLocks noGrp="1"/>
          </p:cNvSpPr>
          <p:nvPr>
            <p:ph type="body" idx="1"/>
          </p:nvPr>
        </p:nvSpPr>
        <p:spPr/>
        <p:txBody>
          <a:bodyPr/>
          <a:lstStyle/>
          <a:p>
            <a:pPr marL="628650" indent="-457200">
              <a:buFont typeface="Arial" panose="020B0604020202020204" pitchFamily="34" charset="0"/>
              <a:buChar char="•"/>
            </a:pPr>
            <a:r>
              <a:rPr lang="nl-BE" dirty="0"/>
              <a:t>Tevredenheid (fysieke loketten in wijken: Indicator: Gemiddelde tevredenheidsscore over onthaal, % positieve feedback</a:t>
            </a:r>
          </a:p>
          <a:p>
            <a:pPr marL="171450" indent="0"/>
            <a:r>
              <a:rPr lang="nl-BE" dirty="0"/>
              <a:t>&gt;Feedback: nadenken over kader onthaal (bijv. infrastructuur, medewerker</a:t>
            </a:r>
            <a:r>
              <a:rPr lang="nl-BE" b="1" dirty="0">
                <a:solidFill>
                  <a:srgbClr val="005DAA"/>
                </a:solidFill>
                <a:latin typeface="+mj-lt"/>
                <a:ea typeface="+mj-ea"/>
                <a:cs typeface="+mj-cs"/>
              </a:rPr>
              <a:t> </a:t>
            </a:r>
            <a:r>
              <a:rPr lang="nl-BE" dirty="0"/>
              <a:t>attitude, …)</a:t>
            </a:r>
          </a:p>
          <a:p>
            <a:pPr marL="628650" indent="-457200">
              <a:buFont typeface="Arial" panose="020B0604020202020204" pitchFamily="34" charset="0"/>
              <a:buChar char="•"/>
            </a:pPr>
            <a:r>
              <a:rPr lang="nl-BE" dirty="0"/>
              <a:t>Meten digitale maturiteit/zelfredzaamheid: gebruiken van bestaande bron: IMEC bevraging:</a:t>
            </a:r>
          </a:p>
          <a:p>
            <a:pPr marL="171450" indent="0"/>
            <a:r>
              <a:rPr lang="nl-BE" dirty="0"/>
              <a:t>&gt;Feedback: welk kader gebruiken zij (wat verstaan ze onder digitale maturiteit?)</a:t>
            </a:r>
          </a:p>
        </p:txBody>
      </p:sp>
      <p:sp>
        <p:nvSpPr>
          <p:cNvPr id="3" name="Titel 2">
            <a:extLst>
              <a:ext uri="{FF2B5EF4-FFF2-40B4-BE49-F238E27FC236}">
                <a16:creationId xmlns:a16="http://schemas.microsoft.com/office/drawing/2014/main" id="{EFE48390-31C3-2E2F-F149-E66F9517BFCE}"/>
              </a:ext>
            </a:extLst>
          </p:cNvPr>
          <p:cNvSpPr>
            <a:spLocks noGrp="1"/>
          </p:cNvSpPr>
          <p:nvPr>
            <p:ph type="title"/>
          </p:nvPr>
        </p:nvSpPr>
        <p:spPr/>
        <p:txBody>
          <a:bodyPr>
            <a:normAutofit/>
          </a:bodyPr>
          <a:lstStyle/>
          <a:p>
            <a:r>
              <a:rPr lang="nl-BE" sz="3200" b="1" dirty="0">
                <a:solidFill>
                  <a:srgbClr val="005DAA"/>
                </a:solidFill>
              </a:rPr>
              <a:t>Voorbeelden uit huiswerk</a:t>
            </a:r>
            <a:r>
              <a:rPr lang="nl-BE" sz="3200" b="1" dirty="0">
                <a:latin typeface="+mn-lt"/>
                <a:ea typeface="+mn-ea"/>
                <a:cs typeface="+mn-cs"/>
              </a:rPr>
              <a:t> </a:t>
            </a:r>
            <a:endParaRPr lang="nl-BE" sz="3200" b="1" dirty="0">
              <a:solidFill>
                <a:srgbClr val="005DAA"/>
              </a:solidFill>
            </a:endParaRPr>
          </a:p>
        </p:txBody>
      </p:sp>
    </p:spTree>
    <p:extLst>
      <p:ext uri="{BB962C8B-B14F-4D97-AF65-F5344CB8AC3E}">
        <p14:creationId xmlns:p14="http://schemas.microsoft.com/office/powerpoint/2010/main" val="8420941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EDA01E-9470-7CA5-4554-7F0DB863AF23}"/>
              </a:ext>
            </a:extLst>
          </p:cNvPr>
          <p:cNvSpPr>
            <a:spLocks noGrp="1"/>
          </p:cNvSpPr>
          <p:nvPr>
            <p:ph type="title"/>
          </p:nvPr>
        </p:nvSpPr>
        <p:spPr/>
        <p:txBody>
          <a:bodyPr>
            <a:normAutofit/>
          </a:bodyPr>
          <a:lstStyle/>
          <a:p>
            <a:r>
              <a:rPr lang="nl-BE" sz="3200" b="1" dirty="0">
                <a:solidFill>
                  <a:srgbClr val="005DAA"/>
                </a:solidFill>
              </a:rPr>
              <a:t>Oefening: instructies</a:t>
            </a:r>
          </a:p>
        </p:txBody>
      </p:sp>
      <p:sp>
        <p:nvSpPr>
          <p:cNvPr id="3" name="Tijdelijke aanduiding voor inhoud 2">
            <a:extLst>
              <a:ext uri="{FF2B5EF4-FFF2-40B4-BE49-F238E27FC236}">
                <a16:creationId xmlns:a16="http://schemas.microsoft.com/office/drawing/2014/main" id="{85E38C75-91E5-3EB1-FA65-FB497FB5E4CE}"/>
              </a:ext>
            </a:extLst>
          </p:cNvPr>
          <p:cNvSpPr>
            <a:spLocks noGrp="1"/>
          </p:cNvSpPr>
          <p:nvPr>
            <p:ph idx="1"/>
          </p:nvPr>
        </p:nvSpPr>
        <p:spPr>
          <a:xfrm>
            <a:off x="1251856" y="1600200"/>
            <a:ext cx="7434943" cy="4983162"/>
          </a:xfrm>
        </p:spPr>
        <p:txBody>
          <a:bodyPr>
            <a:normAutofit/>
          </a:bodyPr>
          <a:lstStyle/>
          <a:p>
            <a:pPr marL="0" indent="0">
              <a:buNone/>
            </a:pPr>
            <a:r>
              <a:rPr lang="nl-BE" dirty="0"/>
              <a:t>Uitwisselen over voorbeelden van deelnemers in kleine groepen:</a:t>
            </a:r>
          </a:p>
          <a:p>
            <a:pPr marL="0" indent="0">
              <a:buNone/>
            </a:pPr>
            <a:r>
              <a:rPr lang="nl-BE" dirty="0"/>
              <a:t>1, zijn er voorbeelden van analysekaders?</a:t>
            </a:r>
          </a:p>
          <a:p>
            <a:pPr marL="0" indent="0">
              <a:buNone/>
            </a:pPr>
            <a:r>
              <a:rPr lang="nl-BE" dirty="0"/>
              <a:t>2, waarover gaan die?</a:t>
            </a:r>
          </a:p>
          <a:p>
            <a:pPr marL="0" indent="0">
              <a:buNone/>
            </a:pPr>
            <a:r>
              <a:rPr lang="nl-BE" dirty="0"/>
              <a:t>3, hoe werden die gebruikt?</a:t>
            </a:r>
          </a:p>
          <a:p>
            <a:pPr marL="0" indent="0">
              <a:buNone/>
            </a:pPr>
            <a:r>
              <a:rPr lang="nl-BE" dirty="0"/>
              <a:t>4, met welk resultaat?</a:t>
            </a:r>
            <a:endParaRPr lang="nl-BE" sz="2800" dirty="0"/>
          </a:p>
          <a:p>
            <a:endParaRPr lang="nl-BE" dirty="0"/>
          </a:p>
        </p:txBody>
      </p:sp>
    </p:spTree>
    <p:extLst>
      <p:ext uri="{BB962C8B-B14F-4D97-AF65-F5344CB8AC3E}">
        <p14:creationId xmlns:p14="http://schemas.microsoft.com/office/powerpoint/2010/main" val="19429125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g141d26f9fc9_0_15"/>
          <p:cNvSpPr txBox="1">
            <a:spLocks noGrp="1"/>
          </p:cNvSpPr>
          <p:nvPr>
            <p:ph type="title"/>
          </p:nvPr>
        </p:nvSpPr>
        <p:spPr>
          <a:xfrm>
            <a:off x="598825" y="498881"/>
            <a:ext cx="8109294" cy="869175"/>
          </a:xfrm>
          <a:prstGeom prst="rect">
            <a:avLst/>
          </a:prstGeom>
          <a:noFill/>
          <a:ln>
            <a:noFill/>
          </a:ln>
        </p:spPr>
        <p:txBody>
          <a:bodyPr spcFirstLastPara="1" vert="horz" wrap="square" lIns="68569" tIns="34275" rIns="68569" bIns="34275" rtlCol="0" anchor="ctr" anchorCtr="0">
            <a:normAutofit fontScale="90000"/>
          </a:bodyPr>
          <a:lstStyle/>
          <a:p>
            <a:r>
              <a:rPr lang="en-US" sz="3200" b="1" kern="0" dirty="0">
                <a:solidFill>
                  <a:srgbClr val="005DAA"/>
                </a:solidFill>
              </a:rPr>
              <a:t>En nu? </a:t>
            </a:r>
            <a:r>
              <a:rPr lang="en-US" sz="3200" b="1" kern="0" dirty="0" err="1">
                <a:solidFill>
                  <a:srgbClr val="005DAA"/>
                </a:solidFill>
              </a:rPr>
              <a:t>Gebruiken</a:t>
            </a:r>
            <a:r>
              <a:rPr lang="en-US" sz="3200" b="1" kern="0" dirty="0">
                <a:solidFill>
                  <a:srgbClr val="005DAA"/>
                </a:solidFill>
              </a:rPr>
              <a:t> van </a:t>
            </a:r>
            <a:r>
              <a:rPr lang="en-US" sz="3200" b="1" kern="0" dirty="0" err="1">
                <a:solidFill>
                  <a:srgbClr val="005DAA"/>
                </a:solidFill>
              </a:rPr>
              <a:t>analyse</a:t>
            </a:r>
            <a:r>
              <a:rPr lang="en-US" sz="3200" b="1" kern="0" dirty="0">
                <a:solidFill>
                  <a:srgbClr val="005DAA"/>
                </a:solidFill>
              </a:rPr>
              <a:t> om </a:t>
            </a:r>
            <a:r>
              <a:rPr lang="en-US" sz="3200" b="1" kern="0" dirty="0" err="1">
                <a:solidFill>
                  <a:srgbClr val="005DAA"/>
                </a:solidFill>
              </a:rPr>
              <a:t>te</a:t>
            </a:r>
            <a:r>
              <a:rPr lang="en-US" sz="3200" b="1" kern="0" dirty="0">
                <a:solidFill>
                  <a:srgbClr val="005DAA"/>
                </a:solidFill>
              </a:rPr>
              <a:t> </a:t>
            </a:r>
            <a:r>
              <a:rPr lang="en-US" sz="3200" b="1" kern="0" dirty="0" err="1">
                <a:solidFill>
                  <a:srgbClr val="005DAA"/>
                </a:solidFill>
              </a:rPr>
              <a:t>reflecteren</a:t>
            </a:r>
            <a:r>
              <a:rPr lang="en-US" sz="3200" b="1" kern="0" dirty="0">
                <a:solidFill>
                  <a:srgbClr val="005DAA"/>
                </a:solidFill>
              </a:rPr>
              <a:t> en </a:t>
            </a:r>
            <a:r>
              <a:rPr lang="en-US" sz="3200" b="1" kern="0" dirty="0" err="1">
                <a:solidFill>
                  <a:srgbClr val="005DAA"/>
                </a:solidFill>
              </a:rPr>
              <a:t>te</a:t>
            </a:r>
            <a:r>
              <a:rPr lang="en-US" sz="3200" b="1" kern="0" dirty="0">
                <a:solidFill>
                  <a:srgbClr val="005DAA"/>
                </a:solidFill>
              </a:rPr>
              <a:t> </a:t>
            </a:r>
            <a:r>
              <a:rPr lang="en-US" sz="3200" b="1" kern="0" dirty="0" err="1">
                <a:solidFill>
                  <a:srgbClr val="005DAA"/>
                </a:solidFill>
              </a:rPr>
              <a:t>leren</a:t>
            </a:r>
            <a:r>
              <a:rPr lang="en-US" sz="3200" b="1" kern="0" dirty="0">
                <a:solidFill>
                  <a:srgbClr val="005DAA"/>
                </a:solidFill>
              </a:rPr>
              <a:t> over de </a:t>
            </a:r>
            <a:r>
              <a:rPr lang="en-US" sz="3200" b="1" kern="0" dirty="0" err="1">
                <a:solidFill>
                  <a:srgbClr val="005DAA"/>
                </a:solidFill>
              </a:rPr>
              <a:t>weg</a:t>
            </a:r>
            <a:r>
              <a:rPr lang="en-US" sz="3200" b="1" kern="0" dirty="0">
                <a:solidFill>
                  <a:srgbClr val="005DAA"/>
                </a:solidFill>
              </a:rPr>
              <a:t> </a:t>
            </a:r>
            <a:r>
              <a:rPr lang="en-US" sz="3200" b="1" kern="0" dirty="0" err="1">
                <a:solidFill>
                  <a:srgbClr val="005DAA"/>
                </a:solidFill>
              </a:rPr>
              <a:t>naar</a:t>
            </a:r>
            <a:r>
              <a:rPr lang="en-US" sz="3200" b="1" kern="0" dirty="0">
                <a:solidFill>
                  <a:srgbClr val="005DAA"/>
                </a:solidFill>
              </a:rPr>
              <a:t> impact</a:t>
            </a:r>
            <a:endParaRPr sz="3200" b="1" kern="0" dirty="0">
              <a:solidFill>
                <a:srgbClr val="005DAA"/>
              </a:solidFill>
            </a:endParaRPr>
          </a:p>
        </p:txBody>
      </p:sp>
      <p:sp>
        <p:nvSpPr>
          <p:cNvPr id="322" name="Google Shape;322;g141d26f9fc9_0_15"/>
          <p:cNvSpPr txBox="1">
            <a:spLocks noGrp="1"/>
          </p:cNvSpPr>
          <p:nvPr>
            <p:ph type="body" idx="1"/>
          </p:nvPr>
        </p:nvSpPr>
        <p:spPr>
          <a:xfrm>
            <a:off x="407194" y="1654629"/>
            <a:ext cx="8300925" cy="4245428"/>
          </a:xfrm>
          <a:prstGeom prst="rect">
            <a:avLst/>
          </a:prstGeom>
          <a:noFill/>
          <a:ln>
            <a:noFill/>
          </a:ln>
        </p:spPr>
        <p:txBody>
          <a:bodyPr spcFirstLastPara="1" vert="horz" wrap="square" lIns="68569" tIns="34275" rIns="68569" bIns="34275" rtlCol="0" anchor="t" anchorCtr="0">
            <a:normAutofit/>
          </a:bodyPr>
          <a:lstStyle/>
          <a:p>
            <a:pPr marL="338137" indent="-285750">
              <a:buSzPts val="2500"/>
              <a:buFont typeface="Arial" panose="020B0604020202020204" pitchFamily="34" charset="0"/>
              <a:buChar char="•"/>
            </a:pPr>
            <a:endParaRPr lang="en-US" sz="1800" dirty="0"/>
          </a:p>
          <a:p>
            <a:pPr marL="338137" indent="-285750">
              <a:buSzPts val="2500"/>
              <a:buFont typeface="Arial" panose="020B0604020202020204" pitchFamily="34" charset="0"/>
              <a:buChar char="•"/>
            </a:pPr>
            <a:r>
              <a:rPr lang="en-US" sz="1800" dirty="0" err="1"/>
              <a:t>Klopt</a:t>
            </a:r>
            <a:r>
              <a:rPr lang="en-US" sz="1800" dirty="0"/>
              <a:t> </a:t>
            </a:r>
            <a:r>
              <a:rPr lang="en-US" sz="1800" dirty="0" err="1"/>
              <a:t>onze</a:t>
            </a:r>
            <a:r>
              <a:rPr lang="en-US" sz="1800" dirty="0"/>
              <a:t> </a:t>
            </a:r>
            <a:r>
              <a:rPr lang="en-US" sz="1800" dirty="0" err="1"/>
              <a:t>weg</a:t>
            </a:r>
            <a:r>
              <a:rPr lang="en-US" sz="1800" dirty="0"/>
              <a:t> </a:t>
            </a:r>
            <a:r>
              <a:rPr lang="en-US" sz="1800" dirty="0" err="1"/>
              <a:t>naar</a:t>
            </a:r>
            <a:r>
              <a:rPr lang="en-US" sz="1800" dirty="0"/>
              <a:t> impact?</a:t>
            </a:r>
            <a:endParaRPr sz="1800" dirty="0"/>
          </a:p>
          <a:p>
            <a:pPr marL="681037" lvl="1" indent="-285750">
              <a:spcBef>
                <a:spcPts val="0"/>
              </a:spcBef>
              <a:buSzPts val="2500"/>
            </a:pPr>
            <a:r>
              <a:rPr lang="en-US" sz="1800" dirty="0" err="1"/>
              <a:t>zien</a:t>
            </a:r>
            <a:r>
              <a:rPr lang="en-US" sz="1800" dirty="0"/>
              <a:t> we de </a:t>
            </a:r>
            <a:r>
              <a:rPr lang="en-US" sz="1800" dirty="0" err="1"/>
              <a:t>beoogde</a:t>
            </a:r>
            <a:r>
              <a:rPr lang="en-US" sz="1800" dirty="0"/>
              <a:t> </a:t>
            </a:r>
            <a:r>
              <a:rPr lang="en-US" sz="1800" dirty="0" err="1"/>
              <a:t>veranderingen</a:t>
            </a:r>
            <a:r>
              <a:rPr lang="en-US" sz="1800" dirty="0"/>
              <a:t>?</a:t>
            </a:r>
            <a:endParaRPr sz="1800" dirty="0"/>
          </a:p>
          <a:p>
            <a:pPr marL="681037" lvl="1" indent="-285750">
              <a:spcBef>
                <a:spcPts val="0"/>
              </a:spcBef>
              <a:buSzPts val="2500"/>
            </a:pPr>
            <a:r>
              <a:rPr lang="en-US" sz="1800" dirty="0"/>
              <a:t>is er </a:t>
            </a:r>
            <a:r>
              <a:rPr lang="en-US" sz="1800" dirty="0" err="1"/>
              <a:t>verband</a:t>
            </a:r>
            <a:r>
              <a:rPr lang="en-US" sz="1800" dirty="0"/>
              <a:t> </a:t>
            </a:r>
            <a:r>
              <a:rPr lang="en-US" sz="1800" dirty="0" err="1"/>
              <a:t>tussen</a:t>
            </a:r>
            <a:r>
              <a:rPr lang="en-US" sz="1800" dirty="0"/>
              <a:t> </a:t>
            </a:r>
            <a:r>
              <a:rPr lang="en-US" sz="1800" dirty="0" err="1"/>
              <a:t>deze</a:t>
            </a:r>
            <a:r>
              <a:rPr lang="en-US" sz="1800" dirty="0"/>
              <a:t> </a:t>
            </a:r>
            <a:r>
              <a:rPr lang="en-US" sz="1800" dirty="0" err="1"/>
              <a:t>veranderingen</a:t>
            </a:r>
            <a:r>
              <a:rPr lang="en-US" sz="1800" dirty="0"/>
              <a:t>?</a:t>
            </a:r>
            <a:endParaRPr sz="1800" dirty="0"/>
          </a:p>
          <a:p>
            <a:pPr marL="681037" lvl="1" indent="-285750">
              <a:spcBef>
                <a:spcPts val="0"/>
              </a:spcBef>
              <a:buSzPts val="2500"/>
            </a:pPr>
            <a:r>
              <a:rPr lang="en-US" sz="1800" dirty="0"/>
              <a:t>en </a:t>
            </a:r>
            <a:r>
              <a:rPr lang="en-US" sz="1800" dirty="0" err="1"/>
              <a:t>dus</a:t>
            </a:r>
            <a:r>
              <a:rPr lang="en-US" sz="1800" dirty="0"/>
              <a:t> </a:t>
            </a:r>
            <a:r>
              <a:rPr lang="en-US" sz="1800" dirty="0" err="1"/>
              <a:t>aanwijzingen</a:t>
            </a:r>
            <a:r>
              <a:rPr lang="en-US" sz="1800" dirty="0"/>
              <a:t> </a:t>
            </a:r>
            <a:r>
              <a:rPr lang="en-US" sz="1800" dirty="0" err="1"/>
              <a:t>dat</a:t>
            </a:r>
            <a:r>
              <a:rPr lang="en-US" sz="1800" dirty="0"/>
              <a:t> de </a:t>
            </a:r>
            <a:r>
              <a:rPr lang="en-US" sz="1800" dirty="0" err="1"/>
              <a:t>theorie</a:t>
            </a:r>
            <a:r>
              <a:rPr lang="en-US" sz="1800" dirty="0"/>
              <a:t> </a:t>
            </a:r>
            <a:r>
              <a:rPr lang="en-US" sz="1800" dirty="0" err="1"/>
              <a:t>ook</a:t>
            </a:r>
            <a:r>
              <a:rPr lang="en-US" sz="1800" dirty="0"/>
              <a:t> </a:t>
            </a:r>
            <a:r>
              <a:rPr lang="en-US" sz="1800" dirty="0" err="1"/>
              <a:t>empirisch</a:t>
            </a:r>
            <a:r>
              <a:rPr lang="en-US" sz="1800" dirty="0"/>
              <a:t> </a:t>
            </a:r>
            <a:r>
              <a:rPr lang="en-US" sz="1800" dirty="0" err="1"/>
              <a:t>klopt</a:t>
            </a:r>
            <a:r>
              <a:rPr lang="en-US" sz="1800" dirty="0"/>
              <a:t>?</a:t>
            </a:r>
          </a:p>
          <a:p>
            <a:pPr marL="681037" lvl="1" indent="-285750">
              <a:spcBef>
                <a:spcPts val="0"/>
              </a:spcBef>
              <a:buSzPts val="2500"/>
            </a:pPr>
            <a:endParaRPr sz="1800" dirty="0"/>
          </a:p>
          <a:p>
            <a:pPr marL="338137" indent="-285750">
              <a:spcBef>
                <a:spcPts val="0"/>
              </a:spcBef>
              <a:buSzPts val="2500"/>
              <a:buFont typeface="Arial" panose="020B0604020202020204" pitchFamily="34" charset="0"/>
              <a:buChar char="•"/>
            </a:pPr>
            <a:r>
              <a:rPr lang="en-US" sz="1800" dirty="0"/>
              <a:t>Welke </a:t>
            </a:r>
            <a:r>
              <a:rPr lang="en-US" sz="1800" dirty="0" err="1"/>
              <a:t>hypothesen</a:t>
            </a:r>
            <a:r>
              <a:rPr lang="en-US" sz="1800" dirty="0"/>
              <a:t> had de </a:t>
            </a:r>
            <a:r>
              <a:rPr lang="en-US" sz="1800" dirty="0" err="1"/>
              <a:t>weg</a:t>
            </a:r>
            <a:r>
              <a:rPr lang="en-US" sz="1800" dirty="0"/>
              <a:t> </a:t>
            </a:r>
            <a:r>
              <a:rPr lang="en-US" sz="1800" dirty="0" err="1"/>
              <a:t>naar</a:t>
            </a:r>
            <a:r>
              <a:rPr lang="en-US" sz="1800" dirty="0"/>
              <a:t> impact?</a:t>
            </a:r>
            <a:endParaRPr sz="1800" dirty="0"/>
          </a:p>
          <a:p>
            <a:pPr marL="681037" lvl="1" indent="-285750">
              <a:spcBef>
                <a:spcPts val="0"/>
              </a:spcBef>
              <a:buSzPts val="2500"/>
            </a:pPr>
            <a:r>
              <a:rPr lang="en-US" sz="1800" dirty="0"/>
              <a:t>Over </a:t>
            </a:r>
            <a:r>
              <a:rPr lang="en-US" sz="1800" dirty="0" err="1"/>
              <a:t>kwaliteit</a:t>
            </a:r>
            <a:endParaRPr lang="en-US" sz="1800" dirty="0"/>
          </a:p>
          <a:p>
            <a:pPr marL="681037" lvl="1" indent="-285750">
              <a:spcBef>
                <a:spcPts val="0"/>
              </a:spcBef>
              <a:buSzPts val="2500"/>
            </a:pPr>
            <a:r>
              <a:rPr lang="en-US" sz="1800" dirty="0"/>
              <a:t>Over </a:t>
            </a:r>
            <a:r>
              <a:rPr lang="en-US" sz="1800" dirty="0" err="1"/>
              <a:t>mechanismen</a:t>
            </a:r>
            <a:endParaRPr lang="en-US" sz="1800" dirty="0"/>
          </a:p>
          <a:p>
            <a:pPr marL="681037" lvl="1" indent="-285750">
              <a:spcBef>
                <a:spcPts val="0"/>
              </a:spcBef>
              <a:buSzPts val="2500"/>
            </a:pPr>
            <a:r>
              <a:rPr lang="en-US" sz="1800" dirty="0" err="1"/>
              <a:t>blijken</a:t>
            </a:r>
            <a:r>
              <a:rPr lang="en-US" sz="1800" dirty="0"/>
              <a:t> die </a:t>
            </a:r>
            <a:r>
              <a:rPr lang="en-US" sz="1800" dirty="0" err="1"/>
              <a:t>te</a:t>
            </a:r>
            <a:r>
              <a:rPr lang="en-US" sz="1800" dirty="0"/>
              <a:t> </a:t>
            </a:r>
            <a:r>
              <a:rPr lang="en-US" sz="1800" dirty="0" err="1"/>
              <a:t>kloppen</a:t>
            </a:r>
            <a:r>
              <a:rPr lang="en-US" sz="1800" dirty="0"/>
              <a:t>?</a:t>
            </a:r>
          </a:p>
          <a:p>
            <a:pPr marL="681037" lvl="1" indent="-285750">
              <a:spcBef>
                <a:spcPts val="0"/>
              </a:spcBef>
              <a:buSzPts val="2500"/>
            </a:pPr>
            <a:endParaRPr sz="1800" dirty="0"/>
          </a:p>
          <a:p>
            <a:pPr marL="338137" indent="-285750">
              <a:spcBef>
                <a:spcPts val="0"/>
              </a:spcBef>
              <a:buSzPts val="2500"/>
              <a:buFont typeface="Arial" panose="020B0604020202020204" pitchFamily="34" charset="0"/>
              <a:buChar char="•"/>
            </a:pPr>
            <a:r>
              <a:rPr lang="en-US" sz="1800" dirty="0"/>
              <a:t>Welke </a:t>
            </a:r>
            <a:r>
              <a:rPr lang="en-US" sz="1800" dirty="0" err="1"/>
              <a:t>nieuwe</a:t>
            </a:r>
            <a:r>
              <a:rPr lang="en-US" sz="1800" dirty="0"/>
              <a:t> </a:t>
            </a:r>
            <a:r>
              <a:rPr lang="en-US" sz="1800" dirty="0" err="1"/>
              <a:t>vragen</a:t>
            </a:r>
            <a:r>
              <a:rPr lang="en-US" sz="1800" dirty="0"/>
              <a:t> </a:t>
            </a:r>
            <a:r>
              <a:rPr lang="en-US" sz="1800" dirty="0" err="1"/>
              <a:t>hebben</a:t>
            </a:r>
            <a:r>
              <a:rPr lang="en-US" sz="1800" dirty="0"/>
              <a:t> we en </a:t>
            </a:r>
            <a:r>
              <a:rPr lang="en-US" sz="1800" dirty="0" err="1"/>
              <a:t>waar</a:t>
            </a:r>
            <a:r>
              <a:rPr lang="en-US" sz="1800" dirty="0"/>
              <a:t> </a:t>
            </a:r>
            <a:r>
              <a:rPr lang="en-US" sz="1800" dirty="0" err="1"/>
              <a:t>hebben</a:t>
            </a:r>
            <a:r>
              <a:rPr lang="en-US" sz="1800" dirty="0"/>
              <a:t> we </a:t>
            </a:r>
            <a:r>
              <a:rPr lang="en-US" sz="1800" dirty="0" err="1"/>
              <a:t>nog</a:t>
            </a:r>
            <a:r>
              <a:rPr lang="en-US" sz="1800" dirty="0"/>
              <a:t> </a:t>
            </a:r>
            <a:r>
              <a:rPr lang="en-US" sz="1800" dirty="0" err="1"/>
              <a:t>informatie</a:t>
            </a:r>
            <a:r>
              <a:rPr lang="en-US" sz="1800" dirty="0"/>
              <a:t> over </a:t>
            </a:r>
            <a:r>
              <a:rPr lang="en-US" sz="1800" dirty="0" err="1"/>
              <a:t>nodig</a:t>
            </a:r>
            <a:r>
              <a:rPr lang="en-US" sz="1800" dirty="0"/>
              <a:t>?</a:t>
            </a:r>
          </a:p>
          <a:p>
            <a:pPr marL="338137" indent="-285750">
              <a:spcBef>
                <a:spcPts val="0"/>
              </a:spcBef>
              <a:buSzPts val="2500"/>
              <a:buFont typeface="Arial" panose="020B0604020202020204" pitchFamily="34" charset="0"/>
              <a:buChar char="•"/>
            </a:pPr>
            <a:endParaRPr sz="1800" dirty="0"/>
          </a:p>
          <a:p>
            <a:pPr marL="338137" indent="-285750">
              <a:spcBef>
                <a:spcPts val="0"/>
              </a:spcBef>
              <a:buSzPts val="2500"/>
              <a:buFont typeface="Arial" panose="020B0604020202020204" pitchFamily="34" charset="0"/>
              <a:buChar char="•"/>
            </a:pPr>
            <a:r>
              <a:rPr lang="en-US" sz="1800" dirty="0" err="1"/>
              <a:t>Moeten</a:t>
            </a:r>
            <a:r>
              <a:rPr lang="en-US" sz="1800" dirty="0"/>
              <a:t> we </a:t>
            </a:r>
            <a:r>
              <a:rPr lang="en-US" sz="1800" dirty="0" err="1"/>
              <a:t>onze</a:t>
            </a:r>
            <a:r>
              <a:rPr lang="en-US" sz="1800" dirty="0"/>
              <a:t> </a:t>
            </a:r>
            <a:r>
              <a:rPr lang="en-US" sz="1800" dirty="0" err="1"/>
              <a:t>weg</a:t>
            </a:r>
            <a:r>
              <a:rPr lang="en-US" sz="1800" dirty="0"/>
              <a:t> </a:t>
            </a:r>
            <a:r>
              <a:rPr lang="en-US" sz="1800" dirty="0" err="1"/>
              <a:t>naar</a:t>
            </a:r>
            <a:r>
              <a:rPr lang="en-US" sz="1800" dirty="0"/>
              <a:t> impact </a:t>
            </a:r>
            <a:r>
              <a:rPr lang="en-US" sz="1800" dirty="0" err="1"/>
              <a:t>aanpassen</a:t>
            </a:r>
            <a:r>
              <a:rPr lang="en-US" sz="1800" dirty="0"/>
              <a:t>? (</a:t>
            </a:r>
            <a:r>
              <a:rPr lang="en-US" sz="1800" dirty="0" err="1"/>
              <a:t>niveau</a:t>
            </a:r>
            <a:r>
              <a:rPr lang="en-US" sz="1800" dirty="0"/>
              <a:t> van </a:t>
            </a:r>
            <a:r>
              <a:rPr lang="en-US" sz="1800" dirty="0" err="1"/>
              <a:t>activiteiten</a:t>
            </a:r>
            <a:r>
              <a:rPr lang="en-US" sz="1800" dirty="0"/>
              <a:t> of </a:t>
            </a:r>
            <a:r>
              <a:rPr lang="en-US" sz="1800" dirty="0" err="1"/>
              <a:t>veranderingen</a:t>
            </a:r>
            <a:r>
              <a:rPr lang="en-US" sz="1800" dirty="0"/>
              <a:t> of </a:t>
            </a:r>
            <a:r>
              <a:rPr lang="en-US" sz="1800" dirty="0" err="1"/>
              <a:t>hypothesen</a:t>
            </a:r>
            <a:r>
              <a:rPr lang="en-US" sz="1800" dirty="0"/>
              <a:t>)</a:t>
            </a:r>
            <a:endParaRPr sz="1800" dirty="0"/>
          </a:p>
        </p:txBody>
      </p:sp>
      <p:sp>
        <p:nvSpPr>
          <p:cNvPr id="2" name="Tekstvak 1">
            <a:extLst>
              <a:ext uri="{FF2B5EF4-FFF2-40B4-BE49-F238E27FC236}">
                <a16:creationId xmlns:a16="http://schemas.microsoft.com/office/drawing/2014/main" id="{017C1FBE-EEE9-87A0-5664-A46E71FECAE2}"/>
              </a:ext>
            </a:extLst>
          </p:cNvPr>
          <p:cNvSpPr txBox="1"/>
          <p:nvPr/>
        </p:nvSpPr>
        <p:spPr>
          <a:xfrm>
            <a:off x="5779364" y="6000750"/>
            <a:ext cx="3049480" cy="300082"/>
          </a:xfrm>
          <a:prstGeom prst="rect">
            <a:avLst/>
          </a:prstGeom>
          <a:noFill/>
        </p:spPr>
        <p:txBody>
          <a:bodyPr wrap="square" rtlCol="0">
            <a:spAutoFit/>
          </a:bodyPr>
          <a:lstStyle/>
          <a:p>
            <a:r>
              <a:rPr lang="nl-BE" sz="1350" dirty="0" err="1"/>
              <a:t>Based</a:t>
            </a:r>
            <a:r>
              <a:rPr lang="nl-BE" sz="1350" dirty="0"/>
              <a:t> on: MEAL traject 2021</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176D7D-8686-82AB-376D-47689D355B3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D89C6D6-3B3A-F81C-689C-D05CD346476A}"/>
              </a:ext>
            </a:extLst>
          </p:cNvPr>
          <p:cNvSpPr>
            <a:spLocks noGrp="1"/>
          </p:cNvSpPr>
          <p:nvPr>
            <p:ph type="title"/>
          </p:nvPr>
        </p:nvSpPr>
        <p:spPr/>
        <p:txBody>
          <a:bodyPr>
            <a:normAutofit/>
          </a:bodyPr>
          <a:lstStyle/>
          <a:p>
            <a:r>
              <a:rPr lang="nl-BE" sz="3600" b="1" dirty="0">
                <a:solidFill>
                  <a:srgbClr val="005DAA"/>
                </a:solidFill>
              </a:rPr>
              <a:t>Stap 3,3 plannen van de </a:t>
            </a:r>
            <a:r>
              <a:rPr lang="nl-BE" sz="3600" b="1" dirty="0" err="1">
                <a:solidFill>
                  <a:srgbClr val="005DAA"/>
                </a:solidFill>
              </a:rPr>
              <a:t>dataverzameling</a:t>
            </a:r>
            <a:endParaRPr lang="nl-BE" sz="3600" b="1" dirty="0">
              <a:solidFill>
                <a:srgbClr val="005DAA"/>
              </a:solidFill>
            </a:endParaRPr>
          </a:p>
        </p:txBody>
      </p:sp>
      <p:sp>
        <p:nvSpPr>
          <p:cNvPr id="3" name="Tijdelijke aanduiding voor inhoud 2">
            <a:extLst>
              <a:ext uri="{FF2B5EF4-FFF2-40B4-BE49-F238E27FC236}">
                <a16:creationId xmlns:a16="http://schemas.microsoft.com/office/drawing/2014/main" id="{849EB962-B7FF-69F5-0515-4BFB4F16EE30}"/>
              </a:ext>
            </a:extLst>
          </p:cNvPr>
          <p:cNvSpPr>
            <a:spLocks noGrp="1"/>
          </p:cNvSpPr>
          <p:nvPr>
            <p:ph idx="1"/>
          </p:nvPr>
        </p:nvSpPr>
        <p:spPr/>
        <p:txBody>
          <a:bodyPr>
            <a:normAutofit/>
          </a:bodyPr>
          <a:lstStyle/>
          <a:p>
            <a:pPr marL="0" indent="0">
              <a:buNone/>
            </a:pPr>
            <a:r>
              <a:rPr lang="nl-BE" dirty="0"/>
              <a:t>straks</a:t>
            </a:r>
          </a:p>
          <a:p>
            <a:r>
              <a:rPr lang="nl-BE" dirty="0"/>
              <a:t>Zie checklist en hand-out: ‘3,3, plannen van de </a:t>
            </a:r>
            <a:r>
              <a:rPr lang="nl-BE" dirty="0" err="1"/>
              <a:t>dataverzameling</a:t>
            </a:r>
            <a:endParaRPr lang="nl-BE" dirty="0"/>
          </a:p>
          <a:p>
            <a:r>
              <a:rPr lang="nl-BE" dirty="0"/>
              <a:t>Werk per stad</a:t>
            </a:r>
          </a:p>
          <a:p>
            <a:r>
              <a:rPr lang="nl-BE" dirty="0"/>
              <a:t>xx</a:t>
            </a:r>
          </a:p>
          <a:p>
            <a:endParaRPr lang="nl-BE" dirty="0"/>
          </a:p>
          <a:p>
            <a:pPr marL="0" indent="0">
              <a:buNone/>
            </a:pPr>
            <a:r>
              <a:rPr lang="nl-BE" dirty="0"/>
              <a:t>Nu: theorie en voorbeeld</a:t>
            </a:r>
          </a:p>
          <a:p>
            <a:endParaRPr lang="nl-BE" dirty="0"/>
          </a:p>
          <a:p>
            <a:pPr marL="0" indent="0">
              <a:buNone/>
            </a:pPr>
            <a:endParaRPr lang="nl-BE" dirty="0"/>
          </a:p>
        </p:txBody>
      </p:sp>
    </p:spTree>
    <p:extLst>
      <p:ext uri="{BB962C8B-B14F-4D97-AF65-F5344CB8AC3E}">
        <p14:creationId xmlns:p14="http://schemas.microsoft.com/office/powerpoint/2010/main" val="19199599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ijdelijke aanduiding voor inhoud 3">
            <a:extLst>
              <a:ext uri="{FF2B5EF4-FFF2-40B4-BE49-F238E27FC236}">
                <a16:creationId xmlns:a16="http://schemas.microsoft.com/office/drawing/2014/main" id="{7E161881-FEA9-ECB2-2915-B4D01B2562E7}"/>
              </a:ext>
            </a:extLst>
          </p:cNvPr>
          <p:cNvGraphicFramePr>
            <a:graphicFrameLocks noGrp="1"/>
          </p:cNvGraphicFramePr>
          <p:nvPr>
            <p:ph idx="1"/>
          </p:nvPr>
        </p:nvGraphicFramePr>
        <p:xfrm>
          <a:off x="201168" y="1257159"/>
          <a:ext cx="8705088" cy="4206240"/>
        </p:xfrm>
        <a:graphic>
          <a:graphicData uri="http://schemas.openxmlformats.org/drawingml/2006/table">
            <a:tbl>
              <a:tblPr firstRow="1" bandRow="1">
                <a:tableStyleId>{5C22544A-7EE6-4342-B048-85BDC9FD1C3A}</a:tableStyleId>
              </a:tblPr>
              <a:tblGrid>
                <a:gridCol w="6065006">
                  <a:extLst>
                    <a:ext uri="{9D8B030D-6E8A-4147-A177-3AD203B41FA5}">
                      <a16:colId xmlns:a16="http://schemas.microsoft.com/office/drawing/2014/main" val="4036561665"/>
                    </a:ext>
                  </a:extLst>
                </a:gridCol>
                <a:gridCol w="2640082">
                  <a:extLst>
                    <a:ext uri="{9D8B030D-6E8A-4147-A177-3AD203B41FA5}">
                      <a16:colId xmlns:a16="http://schemas.microsoft.com/office/drawing/2014/main" val="734130826"/>
                    </a:ext>
                  </a:extLst>
                </a:gridCol>
              </a:tblGrid>
              <a:tr h="370840">
                <a:tc>
                  <a:txBody>
                    <a:bodyPr/>
                    <a:lstStyle/>
                    <a:p>
                      <a:r>
                        <a:rPr lang="nl-BE" sz="2000" dirty="0"/>
                        <a:t>Overzicht informatienood </a:t>
                      </a:r>
                    </a:p>
                  </a:txBody>
                  <a:tcPr/>
                </a:tc>
                <a:tc>
                  <a:txBody>
                    <a:bodyPr/>
                    <a:lstStyle/>
                    <a:p>
                      <a:r>
                        <a:rPr lang="nl-BE" sz="2000" dirty="0"/>
                        <a:t>Wie wil dat weten?</a:t>
                      </a:r>
                    </a:p>
                  </a:txBody>
                  <a:tcPr/>
                </a:tc>
                <a:extLst>
                  <a:ext uri="{0D108BD9-81ED-4DB2-BD59-A6C34878D82A}">
                    <a16:rowId xmlns:a16="http://schemas.microsoft.com/office/drawing/2014/main" val="542201353"/>
                  </a:ext>
                </a:extLst>
              </a:tr>
              <a:tr h="370840">
                <a:tc>
                  <a:txBody>
                    <a:bodyPr/>
                    <a:lstStyle/>
                    <a:p>
                      <a:r>
                        <a:rPr lang="nl-BE" sz="2000" dirty="0"/>
                        <a:t># subsidies aan wie en waarover (projecten veiligheid en eenzaamheid)</a:t>
                      </a:r>
                    </a:p>
                  </a:txBody>
                  <a:tcPr/>
                </a:tc>
                <a:tc>
                  <a:txBody>
                    <a:bodyPr/>
                    <a:lstStyle/>
                    <a:p>
                      <a:r>
                        <a:rPr lang="nl-BE" sz="2000" dirty="0"/>
                        <a:t>college</a:t>
                      </a:r>
                    </a:p>
                  </a:txBody>
                  <a:tcPr/>
                </a:tc>
                <a:extLst>
                  <a:ext uri="{0D108BD9-81ED-4DB2-BD59-A6C34878D82A}">
                    <a16:rowId xmlns:a16="http://schemas.microsoft.com/office/drawing/2014/main" val="4220040544"/>
                  </a:ext>
                </a:extLst>
              </a:tr>
              <a:tr h="370840">
                <a:tc>
                  <a:txBody>
                    <a:bodyPr/>
                    <a:lstStyle/>
                    <a:p>
                      <a:r>
                        <a:rPr lang="nl-BE" sz="2000" dirty="0"/>
                        <a:t>Inhoud, bereik (jongeren en andere doelgroepen) en resultaten projecten</a:t>
                      </a:r>
                    </a:p>
                  </a:txBody>
                  <a:tcPr/>
                </a:tc>
                <a:tc>
                  <a:txBody>
                    <a:bodyPr/>
                    <a:lstStyle/>
                    <a:p>
                      <a:r>
                        <a:rPr lang="nl-BE" sz="2000" dirty="0"/>
                        <a:t>College, jongerenorganisaties</a:t>
                      </a:r>
                    </a:p>
                  </a:txBody>
                  <a:tcPr/>
                </a:tc>
                <a:extLst>
                  <a:ext uri="{0D108BD9-81ED-4DB2-BD59-A6C34878D82A}">
                    <a16:rowId xmlns:a16="http://schemas.microsoft.com/office/drawing/2014/main" val="1171029658"/>
                  </a:ext>
                </a:extLst>
              </a:tr>
              <a:tr h="370840">
                <a:tc>
                  <a:txBody>
                    <a:bodyPr/>
                    <a:lstStyle/>
                    <a:p>
                      <a:r>
                        <a:rPr lang="nl-BE" sz="2000" dirty="0"/>
                        <a:t>Ervaringen van jeugdwerkers, jongerenorganisaties, politie over samenwerking en nieuwe inzichten</a:t>
                      </a:r>
                    </a:p>
                  </a:txBody>
                  <a:tcPr/>
                </a:tc>
                <a:tc>
                  <a:txBody>
                    <a:bodyPr/>
                    <a:lstStyle/>
                    <a:p>
                      <a:r>
                        <a:rPr lang="nl-BE" sz="2000" dirty="0"/>
                        <a:t>College, betrokkenen</a:t>
                      </a:r>
                    </a:p>
                  </a:txBody>
                  <a:tcPr/>
                </a:tc>
                <a:extLst>
                  <a:ext uri="{0D108BD9-81ED-4DB2-BD59-A6C34878D82A}">
                    <a16:rowId xmlns:a16="http://schemas.microsoft.com/office/drawing/2014/main" val="3919129572"/>
                  </a:ext>
                </a:extLst>
              </a:tr>
              <a:tr h="370840">
                <a:tc>
                  <a:txBody>
                    <a:bodyPr/>
                    <a:lstStyle/>
                    <a:p>
                      <a:r>
                        <a:rPr lang="nl-BE" sz="2000" dirty="0"/>
                        <a:t>Veranderingen bij jongeren bereikt door projecten (bewust van overlast, meer en betere contacten in buurt met ouderen en politie)</a:t>
                      </a:r>
                    </a:p>
                  </a:txBody>
                  <a:tcPr/>
                </a:tc>
                <a:tc>
                  <a:txBody>
                    <a:bodyPr/>
                    <a:lstStyle/>
                    <a:p>
                      <a:r>
                        <a:rPr lang="nl-BE" sz="2000" dirty="0"/>
                        <a:t>college</a:t>
                      </a:r>
                    </a:p>
                  </a:txBody>
                  <a:tcPr/>
                </a:tc>
                <a:extLst>
                  <a:ext uri="{0D108BD9-81ED-4DB2-BD59-A6C34878D82A}">
                    <a16:rowId xmlns:a16="http://schemas.microsoft.com/office/drawing/2014/main" val="256853771"/>
                  </a:ext>
                </a:extLst>
              </a:tr>
              <a:tr h="370840">
                <a:tc>
                  <a:txBody>
                    <a:bodyPr/>
                    <a:lstStyle/>
                    <a:p>
                      <a:r>
                        <a:rPr lang="nl-BE" sz="2000" dirty="0"/>
                        <a:t>Evolutie overlastcijfers</a:t>
                      </a:r>
                    </a:p>
                  </a:txBody>
                  <a:tcPr/>
                </a:tc>
                <a:tc>
                  <a:txBody>
                    <a:bodyPr/>
                    <a:lstStyle/>
                    <a:p>
                      <a:r>
                        <a:rPr lang="nl-BE" sz="2000" dirty="0"/>
                        <a:t>Alle betrokkenen</a:t>
                      </a:r>
                    </a:p>
                    <a:p>
                      <a:r>
                        <a:rPr lang="nl-BE" sz="2000" dirty="0"/>
                        <a:t>En inwoners</a:t>
                      </a:r>
                    </a:p>
                  </a:txBody>
                  <a:tcPr/>
                </a:tc>
                <a:extLst>
                  <a:ext uri="{0D108BD9-81ED-4DB2-BD59-A6C34878D82A}">
                    <a16:rowId xmlns:a16="http://schemas.microsoft.com/office/drawing/2014/main" val="1342005634"/>
                  </a:ext>
                </a:extLst>
              </a:tr>
            </a:tbl>
          </a:graphicData>
        </a:graphic>
      </p:graphicFrame>
      <p:sp>
        <p:nvSpPr>
          <p:cNvPr id="3" name="Titel 1">
            <a:extLst>
              <a:ext uri="{FF2B5EF4-FFF2-40B4-BE49-F238E27FC236}">
                <a16:creationId xmlns:a16="http://schemas.microsoft.com/office/drawing/2014/main" id="{23A611D7-0F0D-CC46-DE80-C51E7837D001}"/>
              </a:ext>
            </a:extLst>
          </p:cNvPr>
          <p:cNvSpPr txBox="1">
            <a:spLocks/>
          </p:cNvSpPr>
          <p:nvPr/>
        </p:nvSpPr>
        <p:spPr>
          <a:xfrm>
            <a:off x="457200" y="274638"/>
            <a:ext cx="8229600" cy="677862"/>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nl-BE" sz="3200" b="1" dirty="0">
                <a:solidFill>
                  <a:srgbClr val="005DAA"/>
                </a:solidFill>
              </a:rPr>
              <a:t>Ubuntu: kijk terug naar de informatienoden</a:t>
            </a:r>
          </a:p>
        </p:txBody>
      </p:sp>
      <p:pic>
        <p:nvPicPr>
          <p:cNvPr id="6" name="Afbeelding 5">
            <a:extLst>
              <a:ext uri="{FF2B5EF4-FFF2-40B4-BE49-F238E27FC236}">
                <a16:creationId xmlns:a16="http://schemas.microsoft.com/office/drawing/2014/main" id="{9E6666C5-7819-3708-4DEC-D4ADFA6B8C73}"/>
              </a:ext>
            </a:extLst>
          </p:cNvPr>
          <p:cNvPicPr>
            <a:picLocks noChangeAspect="1"/>
          </p:cNvPicPr>
          <p:nvPr/>
        </p:nvPicPr>
        <p:blipFill>
          <a:blip r:embed="rId3"/>
          <a:stretch>
            <a:fillRect/>
          </a:stretch>
        </p:blipFill>
        <p:spPr>
          <a:xfrm>
            <a:off x="78581" y="283787"/>
            <a:ext cx="757237" cy="762000"/>
          </a:xfrm>
          <a:prstGeom prst="rect">
            <a:avLst/>
          </a:prstGeom>
        </p:spPr>
      </p:pic>
    </p:spTree>
    <p:extLst>
      <p:ext uri="{BB962C8B-B14F-4D97-AF65-F5344CB8AC3E}">
        <p14:creationId xmlns:p14="http://schemas.microsoft.com/office/powerpoint/2010/main" val="39892150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369007-3F66-0F89-630C-7B2C324ACD6B}"/>
              </a:ext>
            </a:extLst>
          </p:cNvPr>
          <p:cNvSpPr>
            <a:spLocks noGrp="1"/>
          </p:cNvSpPr>
          <p:nvPr>
            <p:ph type="title"/>
          </p:nvPr>
        </p:nvSpPr>
        <p:spPr>
          <a:xfrm>
            <a:off x="261257" y="160337"/>
            <a:ext cx="8229600" cy="732292"/>
          </a:xfrm>
        </p:spPr>
        <p:txBody>
          <a:bodyPr/>
          <a:lstStyle/>
          <a:p>
            <a:r>
              <a:rPr lang="nl-BE" sz="3200" b="1" dirty="0">
                <a:solidFill>
                  <a:srgbClr val="005DAA"/>
                </a:solidFill>
              </a:rPr>
              <a:t>Planning in functie van gebruik</a:t>
            </a:r>
          </a:p>
        </p:txBody>
      </p:sp>
      <p:sp>
        <p:nvSpPr>
          <p:cNvPr id="3" name="Tijdelijke aanduiding voor inhoud 2">
            <a:extLst>
              <a:ext uri="{FF2B5EF4-FFF2-40B4-BE49-F238E27FC236}">
                <a16:creationId xmlns:a16="http://schemas.microsoft.com/office/drawing/2014/main" id="{0FA2A26A-0863-B4A3-A6AD-23DC3C73A7DC}"/>
              </a:ext>
            </a:extLst>
          </p:cNvPr>
          <p:cNvSpPr>
            <a:spLocks noGrp="1"/>
          </p:cNvSpPr>
          <p:nvPr>
            <p:ph idx="1"/>
          </p:nvPr>
        </p:nvSpPr>
        <p:spPr>
          <a:xfrm>
            <a:off x="457200" y="1349830"/>
            <a:ext cx="8229600" cy="5157334"/>
          </a:xfrm>
        </p:spPr>
        <p:txBody>
          <a:bodyPr>
            <a:normAutofit fontScale="62500" lnSpcReduction="20000"/>
          </a:bodyPr>
          <a:lstStyle/>
          <a:p>
            <a:pPr marL="0" indent="0">
              <a:buNone/>
            </a:pPr>
            <a:r>
              <a:rPr lang="nl-BE" dirty="0"/>
              <a:t>Denk bij je planning niet enkel aan het plannen van de  </a:t>
            </a:r>
            <a:r>
              <a:rPr lang="nl-BE" dirty="0" err="1"/>
              <a:t>dataverzameling</a:t>
            </a:r>
            <a:r>
              <a:rPr lang="nl-BE" dirty="0"/>
              <a:t> (zie tabel) maar houd ook rekening met het gebruik en communicatie:</a:t>
            </a:r>
          </a:p>
          <a:p>
            <a:pPr marL="0" indent="0">
              <a:buNone/>
            </a:pPr>
            <a:endParaRPr lang="nl-BE" dirty="0"/>
          </a:p>
          <a:p>
            <a:r>
              <a:rPr lang="nl-BE" dirty="0"/>
              <a:t>Wie had/heeft informatie nodig en op welk moment? Wat zijn belangrijke momenten voor college, diverse betrokkenen, inwoners?</a:t>
            </a:r>
          </a:p>
          <a:p>
            <a:endParaRPr lang="nl-BE" dirty="0"/>
          </a:p>
          <a:p>
            <a:r>
              <a:rPr lang="nl-BE" dirty="0"/>
              <a:t>Wanneer hebben zij informatie nodig en waarvoor?</a:t>
            </a:r>
          </a:p>
          <a:p>
            <a:pPr lvl="1"/>
            <a:r>
              <a:rPr lang="nl-BE" dirty="0"/>
              <a:t>Bijsturen van aanpak</a:t>
            </a:r>
          </a:p>
          <a:p>
            <a:pPr lvl="1"/>
            <a:r>
              <a:rPr lang="nl-BE" dirty="0"/>
              <a:t>Verantwoorden van gebruik van middelen</a:t>
            </a:r>
          </a:p>
          <a:p>
            <a:pPr lvl="1"/>
            <a:r>
              <a:rPr lang="nl-BE" dirty="0"/>
              <a:t>Leren over de weg naar impact</a:t>
            </a:r>
          </a:p>
          <a:p>
            <a:pPr lvl="1"/>
            <a:r>
              <a:rPr lang="nl-BE" dirty="0"/>
              <a:t>Delen van resultaten (intern en extern)</a:t>
            </a:r>
          </a:p>
          <a:p>
            <a:pPr marL="0" indent="0">
              <a:buNone/>
            </a:pPr>
            <a:endParaRPr lang="nl-BE" dirty="0"/>
          </a:p>
          <a:p>
            <a:pPr marL="0" indent="0">
              <a:buNone/>
            </a:pPr>
            <a:endParaRPr lang="nl-BE" dirty="0"/>
          </a:p>
          <a:p>
            <a:pPr marL="0" indent="0">
              <a:buNone/>
            </a:pPr>
            <a:r>
              <a:rPr lang="nl-BE" dirty="0"/>
              <a:t>Waarom? Dan kan je nog beter bepalen welke informatie wanneer nodig is en in functie daarvan begin je meer concreet te plannen en eventueel ook methoden en analyse bij te sturen</a:t>
            </a:r>
          </a:p>
          <a:p>
            <a:pPr marL="0" indent="0">
              <a:buNone/>
            </a:pPr>
            <a:endParaRPr lang="nl-BE" dirty="0"/>
          </a:p>
        </p:txBody>
      </p:sp>
    </p:spTree>
    <p:extLst>
      <p:ext uri="{BB962C8B-B14F-4D97-AF65-F5344CB8AC3E}">
        <p14:creationId xmlns:p14="http://schemas.microsoft.com/office/powerpoint/2010/main" val="30186765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86A8D7-39F8-41B7-F715-3F6433B7A951}"/>
              </a:ext>
            </a:extLst>
          </p:cNvPr>
          <p:cNvSpPr>
            <a:spLocks noGrp="1"/>
          </p:cNvSpPr>
          <p:nvPr>
            <p:ph type="title"/>
          </p:nvPr>
        </p:nvSpPr>
        <p:spPr>
          <a:xfrm>
            <a:off x="126402" y="302959"/>
            <a:ext cx="8891195" cy="236934"/>
          </a:xfrm>
        </p:spPr>
        <p:txBody>
          <a:bodyPr>
            <a:noAutofit/>
          </a:bodyPr>
          <a:lstStyle/>
          <a:p>
            <a:r>
              <a:rPr lang="nl-BE" sz="3200" b="1" dirty="0">
                <a:solidFill>
                  <a:srgbClr val="005DAA"/>
                </a:solidFill>
              </a:rPr>
              <a:t>Plannen: tussen analyse en rapportage </a:t>
            </a:r>
          </a:p>
        </p:txBody>
      </p:sp>
      <p:graphicFrame>
        <p:nvGraphicFramePr>
          <p:cNvPr id="4" name="Tabel 4">
            <a:extLst>
              <a:ext uri="{FF2B5EF4-FFF2-40B4-BE49-F238E27FC236}">
                <a16:creationId xmlns:a16="http://schemas.microsoft.com/office/drawing/2014/main" id="{6969A147-094B-F135-9DEA-38EAC6EDFD78}"/>
              </a:ext>
            </a:extLst>
          </p:cNvPr>
          <p:cNvGraphicFramePr>
            <a:graphicFrameLocks noGrp="1"/>
          </p:cNvGraphicFramePr>
          <p:nvPr>
            <p:extLst>
              <p:ext uri="{D42A27DB-BD31-4B8C-83A1-F6EECF244321}">
                <p14:modId xmlns:p14="http://schemas.microsoft.com/office/powerpoint/2010/main" val="2740851936"/>
              </p:ext>
            </p:extLst>
          </p:nvPr>
        </p:nvGraphicFramePr>
        <p:xfrm>
          <a:off x="391004" y="1156815"/>
          <a:ext cx="8361990" cy="5204460"/>
        </p:xfrm>
        <a:graphic>
          <a:graphicData uri="http://schemas.openxmlformats.org/drawingml/2006/table">
            <a:tbl>
              <a:tblPr firstRow="1" bandRow="1"/>
              <a:tblGrid>
                <a:gridCol w="1965304">
                  <a:extLst>
                    <a:ext uri="{9D8B030D-6E8A-4147-A177-3AD203B41FA5}">
                      <a16:colId xmlns:a16="http://schemas.microsoft.com/office/drawing/2014/main" val="3471525376"/>
                    </a:ext>
                  </a:extLst>
                </a:gridCol>
                <a:gridCol w="2494424">
                  <a:extLst>
                    <a:ext uri="{9D8B030D-6E8A-4147-A177-3AD203B41FA5}">
                      <a16:colId xmlns:a16="http://schemas.microsoft.com/office/drawing/2014/main" val="3427722092"/>
                    </a:ext>
                  </a:extLst>
                </a:gridCol>
                <a:gridCol w="1951131">
                  <a:extLst>
                    <a:ext uri="{9D8B030D-6E8A-4147-A177-3AD203B41FA5}">
                      <a16:colId xmlns:a16="http://schemas.microsoft.com/office/drawing/2014/main" val="442885744"/>
                    </a:ext>
                  </a:extLst>
                </a:gridCol>
                <a:gridCol w="1951131">
                  <a:extLst>
                    <a:ext uri="{9D8B030D-6E8A-4147-A177-3AD203B41FA5}">
                      <a16:colId xmlns:a16="http://schemas.microsoft.com/office/drawing/2014/main" val="1707259274"/>
                    </a:ext>
                  </a:extLst>
                </a:gridCol>
              </a:tblGrid>
              <a:tr h="583319">
                <a:tc>
                  <a:txBody>
                    <a:bodyPr/>
                    <a:lstStyle/>
                    <a:p>
                      <a:r>
                        <a:rPr lang="nl-BE" sz="1600" b="1" dirty="0"/>
                        <a:t>informatienood</a:t>
                      </a:r>
                    </a:p>
                  </a:txBody>
                  <a:tcPr marL="68580" marR="68580" marT="34290" marB="34290"/>
                </a:tc>
                <a:tc>
                  <a:txBody>
                    <a:bodyPr/>
                    <a:lstStyle/>
                    <a:p>
                      <a:r>
                        <a:rPr lang="nl-BE" sz="1600" b="1" dirty="0"/>
                        <a:t>Space (meeting/bijeenkomst) – (wie, doel, output)</a:t>
                      </a:r>
                    </a:p>
                  </a:txBody>
                  <a:tcPr marL="68580" marR="68580" marT="34290" marB="34290"/>
                </a:tc>
                <a:tc>
                  <a:txBody>
                    <a:bodyPr/>
                    <a:lstStyle/>
                    <a:p>
                      <a:r>
                        <a:rPr lang="nl-BE" sz="1600" b="1" dirty="0" err="1"/>
                        <a:t>Rythm</a:t>
                      </a:r>
                      <a:r>
                        <a:rPr lang="nl-BE" sz="1600" b="1" dirty="0"/>
                        <a:t> (tijd en frequentie)</a:t>
                      </a:r>
                    </a:p>
                  </a:txBody>
                  <a:tcPr marL="68580" marR="68580" marT="34290" marB="34290"/>
                </a:tc>
                <a:tc>
                  <a:txBody>
                    <a:bodyPr/>
                    <a:lstStyle/>
                    <a:p>
                      <a:r>
                        <a:rPr lang="nl-BE" sz="1600" b="1" dirty="0"/>
                        <a:t>Hoe aanleveren?  (wat voor soort rapportage werkt voor wie?)</a:t>
                      </a:r>
                    </a:p>
                  </a:txBody>
                  <a:tcPr marL="68580" marR="68580" marT="34290" marB="34290">
                    <a:solidFill>
                      <a:schemeClr val="accent1">
                        <a:lumMod val="20000"/>
                        <a:lumOff val="80000"/>
                      </a:schemeClr>
                    </a:solidFill>
                  </a:tcPr>
                </a:tc>
                <a:extLst>
                  <a:ext uri="{0D108BD9-81ED-4DB2-BD59-A6C34878D82A}">
                    <a16:rowId xmlns:a16="http://schemas.microsoft.com/office/drawing/2014/main" val="1948955907"/>
                  </a:ext>
                </a:extLst>
              </a:tr>
              <a:tr h="434676">
                <a:tc>
                  <a:txBody>
                    <a:bodyPr/>
                    <a:lstStyle/>
                    <a:p>
                      <a:r>
                        <a:rPr lang="nl-BE" sz="1600" kern="1200" dirty="0">
                          <a:solidFill>
                            <a:schemeClr val="tx1"/>
                          </a:solidFill>
                          <a:latin typeface="+mn-lt"/>
                          <a:ea typeface="+mn-ea"/>
                          <a:cs typeface="+mn-cs"/>
                        </a:rPr>
                        <a:t>College (alle evaluatieresultaten)</a:t>
                      </a:r>
                    </a:p>
                  </a:txBody>
                  <a:tcPr marL="68580" marR="68580" marT="34290" marB="34290"/>
                </a:tc>
                <a:tc>
                  <a:txBody>
                    <a:bodyPr/>
                    <a:lstStyle/>
                    <a:p>
                      <a:r>
                        <a:rPr lang="nl-BE" sz="1600" dirty="0"/>
                        <a:t>Management meeting ter voorbereiding van college</a:t>
                      </a:r>
                    </a:p>
                    <a:p>
                      <a:endParaRPr lang="nl-BE" sz="1600" dirty="0"/>
                    </a:p>
                    <a:p>
                      <a:r>
                        <a:rPr lang="nl-BE" sz="1600" dirty="0"/>
                        <a:t>En college vergadering met beslissing over verlenging van project (en eventuele bijsturing)</a:t>
                      </a:r>
                    </a:p>
                  </a:txBody>
                  <a:tcPr marL="68580" marR="68580" marT="34290" marB="34290"/>
                </a:tc>
                <a:tc>
                  <a:txBody>
                    <a:bodyPr/>
                    <a:lstStyle/>
                    <a:p>
                      <a:r>
                        <a:rPr lang="nl-BE" sz="1600" dirty="0"/>
                        <a:t>1 </a:t>
                      </a:r>
                      <a:r>
                        <a:rPr lang="nl-BE" sz="1600" dirty="0" err="1"/>
                        <a:t>malig</a:t>
                      </a:r>
                      <a:r>
                        <a:rPr lang="nl-BE" sz="1600" dirty="0"/>
                        <a:t> (voor college van xx maart)</a:t>
                      </a:r>
                    </a:p>
                  </a:txBody>
                  <a:tcPr marL="68580" marR="68580" marT="34290" marB="34290"/>
                </a:tc>
                <a:tc>
                  <a:txBody>
                    <a:bodyPr/>
                    <a:lstStyle/>
                    <a:p>
                      <a:r>
                        <a:rPr lang="nl-BE" sz="1600" dirty="0"/>
                        <a:t>PPT met eerst kerncijfers</a:t>
                      </a:r>
                    </a:p>
                    <a:p>
                      <a:r>
                        <a:rPr lang="nl-BE" sz="1600" dirty="0"/>
                        <a:t>2-pager (executive summary)</a:t>
                      </a:r>
                    </a:p>
                    <a:p>
                      <a:r>
                        <a:rPr lang="nl-BE" sz="1600" dirty="0"/>
                        <a:t>Conclusies en aanbevelingen</a:t>
                      </a:r>
                    </a:p>
                  </a:txBody>
                  <a:tcPr marL="68580" marR="68580" marT="34290" marB="34290">
                    <a:solidFill>
                      <a:schemeClr val="accent1">
                        <a:lumMod val="20000"/>
                        <a:lumOff val="80000"/>
                      </a:schemeClr>
                    </a:solidFill>
                  </a:tcPr>
                </a:tc>
                <a:extLst>
                  <a:ext uri="{0D108BD9-81ED-4DB2-BD59-A6C34878D82A}">
                    <a16:rowId xmlns:a16="http://schemas.microsoft.com/office/drawing/2014/main" val="604074398"/>
                  </a:ext>
                </a:extLst>
              </a:tr>
              <a:tr h="891540">
                <a:tc>
                  <a:txBody>
                    <a:bodyPr/>
                    <a:lstStyle/>
                    <a:p>
                      <a:r>
                        <a:rPr lang="nl-BE" sz="1600" kern="1200" dirty="0">
                          <a:solidFill>
                            <a:schemeClr val="tx1"/>
                          </a:solidFill>
                          <a:latin typeface="+mn-lt"/>
                          <a:ea typeface="+mn-ea"/>
                          <a:cs typeface="+mn-cs"/>
                        </a:rPr>
                        <a:t>Jongerenorganisaties (resultaten projecten en ervaringen met samenwerking</a:t>
                      </a:r>
                    </a:p>
                  </a:txBody>
                  <a:tcPr marL="68580" marR="68580" marT="34290" marB="34290"/>
                </a:tc>
                <a:tc>
                  <a:txBody>
                    <a:bodyPr/>
                    <a:lstStyle/>
                    <a:p>
                      <a:r>
                        <a:rPr lang="nl-BE" sz="1600" dirty="0"/>
                        <a:t>Specifieke meeting coördinatie met alle deelnemers met afspraken over volgende fase van samenwerking</a:t>
                      </a:r>
                    </a:p>
                  </a:txBody>
                  <a:tcPr marL="68580" marR="68580" marT="34290" marB="34290"/>
                </a:tc>
                <a:tc>
                  <a:txBody>
                    <a:bodyPr/>
                    <a:lstStyle/>
                    <a:p>
                      <a:r>
                        <a:rPr lang="nl-BE" sz="1600" dirty="0"/>
                        <a:t>1 </a:t>
                      </a:r>
                      <a:r>
                        <a:rPr lang="nl-BE" sz="1600" dirty="0" err="1"/>
                        <a:t>malig</a:t>
                      </a:r>
                      <a:r>
                        <a:rPr lang="nl-BE" sz="1600" dirty="0"/>
                        <a:t> (bij afronding van project) – 2 maanden voor geplande collegevergadering</a:t>
                      </a:r>
                    </a:p>
                  </a:txBody>
                  <a:tcPr marL="68580" marR="68580" marT="34290" marB="34290"/>
                </a:tc>
                <a:tc>
                  <a:txBody>
                    <a:bodyPr/>
                    <a:lstStyle/>
                    <a:p>
                      <a:r>
                        <a:rPr lang="nl-BE" sz="1600" dirty="0"/>
                        <a:t>Draft rapport met alle bevindingen (ook over samenwerking) – ruimte voor feedback</a:t>
                      </a:r>
                    </a:p>
                  </a:txBody>
                  <a:tcPr marL="68580" marR="68580" marT="34290" marB="34290">
                    <a:solidFill>
                      <a:schemeClr val="accent1">
                        <a:lumMod val="20000"/>
                        <a:lumOff val="80000"/>
                      </a:schemeClr>
                    </a:solidFill>
                  </a:tcPr>
                </a:tc>
                <a:extLst>
                  <a:ext uri="{0D108BD9-81ED-4DB2-BD59-A6C34878D82A}">
                    <a16:rowId xmlns:a16="http://schemas.microsoft.com/office/drawing/2014/main" val="483876948"/>
                  </a:ext>
                </a:extLst>
              </a:tr>
              <a:tr h="1097280">
                <a:tc>
                  <a:txBody>
                    <a:bodyPr/>
                    <a:lstStyle/>
                    <a:p>
                      <a:r>
                        <a:rPr lang="nl-BE" sz="1600" dirty="0" err="1"/>
                        <a:t>Enz</a:t>
                      </a:r>
                      <a:r>
                        <a:rPr lang="nl-BE" sz="1600" dirty="0"/>
                        <a:t>…</a:t>
                      </a:r>
                    </a:p>
                  </a:txBody>
                  <a:tcPr marL="68580" marR="68580" marT="34290" marB="34290"/>
                </a:tc>
                <a:tc>
                  <a:txBody>
                    <a:bodyPr/>
                    <a:lstStyle/>
                    <a:p>
                      <a:endParaRPr lang="nl-BE" sz="1600" dirty="0"/>
                    </a:p>
                  </a:txBody>
                  <a:tcPr marL="68580" marR="68580" marT="34290" marB="34290"/>
                </a:tc>
                <a:tc>
                  <a:txBody>
                    <a:bodyPr/>
                    <a:lstStyle/>
                    <a:p>
                      <a:endParaRPr lang="nl-BE" sz="1600" dirty="0"/>
                    </a:p>
                  </a:txBody>
                  <a:tcPr marL="68580" marR="68580" marT="34290" marB="34290"/>
                </a:tc>
                <a:tc>
                  <a:txBody>
                    <a:bodyPr/>
                    <a:lstStyle/>
                    <a:p>
                      <a:endParaRPr lang="nl-BE" sz="1600" dirty="0"/>
                    </a:p>
                  </a:txBody>
                  <a:tcPr marL="68580" marR="68580" marT="34290" marB="34290">
                    <a:solidFill>
                      <a:schemeClr val="accent1">
                        <a:lumMod val="20000"/>
                        <a:lumOff val="80000"/>
                      </a:schemeClr>
                    </a:solidFill>
                  </a:tcPr>
                </a:tc>
                <a:extLst>
                  <a:ext uri="{0D108BD9-81ED-4DB2-BD59-A6C34878D82A}">
                    <a16:rowId xmlns:a16="http://schemas.microsoft.com/office/drawing/2014/main" val="489647147"/>
                  </a:ext>
                </a:extLst>
              </a:tr>
            </a:tbl>
          </a:graphicData>
        </a:graphic>
      </p:graphicFrame>
      <p:pic>
        <p:nvPicPr>
          <p:cNvPr id="5" name="Afbeelding 4">
            <a:extLst>
              <a:ext uri="{FF2B5EF4-FFF2-40B4-BE49-F238E27FC236}">
                <a16:creationId xmlns:a16="http://schemas.microsoft.com/office/drawing/2014/main" id="{00827EDE-D162-E91D-F007-956B0C2D7B4A}"/>
              </a:ext>
            </a:extLst>
          </p:cNvPr>
          <p:cNvPicPr>
            <a:picLocks noChangeAspect="1"/>
          </p:cNvPicPr>
          <p:nvPr/>
        </p:nvPicPr>
        <p:blipFill>
          <a:blip r:embed="rId3"/>
          <a:stretch>
            <a:fillRect/>
          </a:stretch>
        </p:blipFill>
        <p:spPr>
          <a:xfrm>
            <a:off x="457199" y="26049"/>
            <a:ext cx="757237" cy="762000"/>
          </a:xfrm>
          <a:prstGeom prst="rect">
            <a:avLst/>
          </a:prstGeom>
        </p:spPr>
      </p:pic>
    </p:spTree>
    <p:extLst>
      <p:ext uri="{BB962C8B-B14F-4D97-AF65-F5344CB8AC3E}">
        <p14:creationId xmlns:p14="http://schemas.microsoft.com/office/powerpoint/2010/main" val="29989650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11B381-BFAA-0A1D-BB65-7DCDBF16690B}"/>
              </a:ext>
            </a:extLst>
          </p:cNvPr>
          <p:cNvSpPr>
            <a:spLocks noGrp="1"/>
          </p:cNvSpPr>
          <p:nvPr>
            <p:ph type="title"/>
          </p:nvPr>
        </p:nvSpPr>
        <p:spPr/>
        <p:txBody>
          <a:bodyPr>
            <a:noAutofit/>
          </a:bodyPr>
          <a:lstStyle/>
          <a:p>
            <a:r>
              <a:rPr lang="nl-BE" sz="3200" b="1" dirty="0">
                <a:solidFill>
                  <a:srgbClr val="005DAA"/>
                </a:solidFill>
              </a:rPr>
              <a:t>Resultaat dag 3: impacttabel Ubuntu</a:t>
            </a:r>
            <a:endParaRPr lang="nl-BE" sz="3200" b="1" dirty="0">
              <a:solidFill>
                <a:srgbClr val="FF0000"/>
              </a:solidFill>
            </a:endParaRPr>
          </a:p>
        </p:txBody>
      </p:sp>
      <p:graphicFrame>
        <p:nvGraphicFramePr>
          <p:cNvPr id="4" name="Tijdelijke aanduiding voor inhoud 3">
            <a:extLst>
              <a:ext uri="{FF2B5EF4-FFF2-40B4-BE49-F238E27FC236}">
                <a16:creationId xmlns:a16="http://schemas.microsoft.com/office/drawing/2014/main" id="{76908ED1-0EFE-4E61-CB21-331465285A83}"/>
              </a:ext>
            </a:extLst>
          </p:cNvPr>
          <p:cNvGraphicFramePr>
            <a:graphicFrameLocks noGrp="1"/>
          </p:cNvGraphicFramePr>
          <p:nvPr>
            <p:ph idx="1"/>
            <p:extLst>
              <p:ext uri="{D42A27DB-BD31-4B8C-83A1-F6EECF244321}">
                <p14:modId xmlns:p14="http://schemas.microsoft.com/office/powerpoint/2010/main" val="1139651191"/>
              </p:ext>
            </p:extLst>
          </p:nvPr>
        </p:nvGraphicFramePr>
        <p:xfrm>
          <a:off x="457200" y="2075337"/>
          <a:ext cx="8229599" cy="3969959"/>
        </p:xfrm>
        <a:graphic>
          <a:graphicData uri="http://schemas.openxmlformats.org/drawingml/2006/table">
            <a:tbl>
              <a:tblPr firstRow="1" firstCol="1" bandRow="1">
                <a:tableStyleId>{5C22544A-7EE6-4342-B048-85BDC9FD1C3A}</a:tableStyleId>
              </a:tblPr>
              <a:tblGrid>
                <a:gridCol w="1528340">
                  <a:extLst>
                    <a:ext uri="{9D8B030D-6E8A-4147-A177-3AD203B41FA5}">
                      <a16:colId xmlns:a16="http://schemas.microsoft.com/office/drawing/2014/main" val="411802033"/>
                    </a:ext>
                  </a:extLst>
                </a:gridCol>
                <a:gridCol w="1261115">
                  <a:extLst>
                    <a:ext uri="{9D8B030D-6E8A-4147-A177-3AD203B41FA5}">
                      <a16:colId xmlns:a16="http://schemas.microsoft.com/office/drawing/2014/main" val="777399306"/>
                    </a:ext>
                  </a:extLst>
                </a:gridCol>
                <a:gridCol w="1185168">
                  <a:extLst>
                    <a:ext uri="{9D8B030D-6E8A-4147-A177-3AD203B41FA5}">
                      <a16:colId xmlns:a16="http://schemas.microsoft.com/office/drawing/2014/main" val="1941980001"/>
                    </a:ext>
                  </a:extLst>
                </a:gridCol>
                <a:gridCol w="1241426">
                  <a:extLst>
                    <a:ext uri="{9D8B030D-6E8A-4147-A177-3AD203B41FA5}">
                      <a16:colId xmlns:a16="http://schemas.microsoft.com/office/drawing/2014/main" val="3972767209"/>
                    </a:ext>
                  </a:extLst>
                </a:gridCol>
                <a:gridCol w="1179542">
                  <a:extLst>
                    <a:ext uri="{9D8B030D-6E8A-4147-A177-3AD203B41FA5}">
                      <a16:colId xmlns:a16="http://schemas.microsoft.com/office/drawing/2014/main" val="2990929692"/>
                    </a:ext>
                  </a:extLst>
                </a:gridCol>
                <a:gridCol w="1071713">
                  <a:extLst>
                    <a:ext uri="{9D8B030D-6E8A-4147-A177-3AD203B41FA5}">
                      <a16:colId xmlns:a16="http://schemas.microsoft.com/office/drawing/2014/main" val="2361143099"/>
                    </a:ext>
                  </a:extLst>
                </a:gridCol>
                <a:gridCol w="762295">
                  <a:extLst>
                    <a:ext uri="{9D8B030D-6E8A-4147-A177-3AD203B41FA5}">
                      <a16:colId xmlns:a16="http://schemas.microsoft.com/office/drawing/2014/main" val="55488485"/>
                    </a:ext>
                  </a:extLst>
                </a:gridCol>
              </a:tblGrid>
              <a:tr h="182606">
                <a:tc gridSpan="7">
                  <a:txBody>
                    <a:bodyPr/>
                    <a:lstStyle/>
                    <a:p>
                      <a:pPr algn="just">
                        <a:lnSpc>
                          <a:spcPct val="150000"/>
                        </a:lnSpc>
                        <a:buNone/>
                      </a:pPr>
                      <a:r>
                        <a:rPr lang="nl-BE" sz="1100" dirty="0">
                          <a:effectLst/>
                        </a:rPr>
                        <a:t>De impactmeting tabel</a:t>
                      </a:r>
                    </a:p>
                    <a:p>
                      <a:pPr algn="just">
                        <a:lnSpc>
                          <a:spcPct val="150000"/>
                        </a:lnSpc>
                        <a:buNone/>
                      </a:pPr>
                      <a:endParaRPr lang="nl-BE" sz="1100" dirty="0">
                        <a:effectLst/>
                        <a:latin typeface="Gill SSi"/>
                        <a:ea typeface="Times New Roman" panose="02020603050405020304" pitchFamily="18" charset="0"/>
                        <a:cs typeface="Times New Roman" panose="02020603050405020304" pitchFamily="18" charset="0"/>
                      </a:endParaRPr>
                    </a:p>
                    <a:p>
                      <a:pPr algn="just">
                        <a:lnSpc>
                          <a:spcPct val="150000"/>
                        </a:lnSpc>
                        <a:buNone/>
                      </a:pPr>
                      <a:endParaRPr lang="nl-BE" sz="1600" dirty="0">
                        <a:effectLst/>
                        <a:latin typeface="Gill SSi"/>
                        <a:ea typeface="Times New Roman" panose="02020603050405020304" pitchFamily="18" charset="0"/>
                        <a:cs typeface="Times New Roman" panose="02020603050405020304" pitchFamily="18" charset="0"/>
                      </a:endParaRPr>
                    </a:p>
                  </a:txBody>
                  <a:tcPr marL="68580" marR="68580" marT="0" marB="0"/>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extLst>
                  <a:ext uri="{0D108BD9-81ED-4DB2-BD59-A6C34878D82A}">
                    <a16:rowId xmlns:a16="http://schemas.microsoft.com/office/drawing/2014/main" val="1886415808"/>
                  </a:ext>
                </a:extLst>
              </a:tr>
              <a:tr h="0">
                <a:tc>
                  <a:txBody>
                    <a:bodyPr/>
                    <a:lstStyle/>
                    <a:p>
                      <a:pPr algn="just">
                        <a:lnSpc>
                          <a:spcPct val="150000"/>
                        </a:lnSpc>
                        <a:buNone/>
                      </a:pPr>
                      <a:r>
                        <a:rPr lang="nl-BE" sz="1100" dirty="0">
                          <a:effectLst/>
                        </a:rPr>
                        <a:t>De informatienoden (indicatoren en mechanismen/kwaliteit)</a:t>
                      </a:r>
                      <a:endParaRPr lang="nl-BE" sz="1600" dirty="0">
                        <a:effectLst/>
                        <a:latin typeface="Gill SSi"/>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buNone/>
                      </a:pPr>
                      <a:r>
                        <a:rPr lang="nl-BE" sz="1100" dirty="0">
                          <a:effectLst/>
                        </a:rPr>
                        <a:t>Waar of bij wie zit de informatie ?</a:t>
                      </a:r>
                      <a:endParaRPr lang="nl-BE" sz="1600" dirty="0">
                        <a:effectLst/>
                        <a:latin typeface="Gill SSi"/>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buNone/>
                      </a:pPr>
                      <a:r>
                        <a:rPr lang="nl-BE" sz="1100" dirty="0">
                          <a:effectLst/>
                        </a:rPr>
                        <a:t>Hoe wordt die verzameld (methode)</a:t>
                      </a:r>
                      <a:endParaRPr lang="nl-BE" sz="1600" dirty="0">
                        <a:effectLst/>
                        <a:latin typeface="Gill SSi"/>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buNone/>
                      </a:pPr>
                      <a:r>
                        <a:rPr lang="nl-BE" sz="1100" dirty="0">
                          <a:effectLst/>
                        </a:rPr>
                        <a:t>Wie verzamelt ?</a:t>
                      </a:r>
                      <a:endParaRPr lang="nl-BE" sz="1600" dirty="0">
                        <a:effectLst/>
                        <a:latin typeface="Gill SSi"/>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buNone/>
                      </a:pPr>
                      <a:r>
                        <a:rPr lang="nl-BE" sz="1100" dirty="0">
                          <a:effectLst/>
                        </a:rPr>
                        <a:t>Wanneer + frequentie</a:t>
                      </a:r>
                      <a:endParaRPr lang="nl-BE" sz="1600" dirty="0">
                        <a:effectLst/>
                        <a:latin typeface="Gill SSi"/>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buNone/>
                      </a:pPr>
                      <a:r>
                        <a:rPr lang="nl-BE" sz="1100" dirty="0">
                          <a:effectLst/>
                        </a:rPr>
                        <a:t>Hoe gebeurt de analyse en wanneer</a:t>
                      </a:r>
                      <a:endParaRPr lang="nl-BE" sz="1600" dirty="0">
                        <a:effectLst/>
                        <a:latin typeface="Gill SSi"/>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buNone/>
                      </a:pPr>
                      <a:r>
                        <a:rPr lang="nl-BE" sz="1100" dirty="0">
                          <a:effectLst/>
                        </a:rPr>
                        <a:t>Wie schrijft rapport(en) en voor wie ?</a:t>
                      </a:r>
                      <a:endParaRPr lang="nl-BE" sz="1600" dirty="0">
                        <a:effectLst/>
                        <a:latin typeface="Gill SSi"/>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572472591"/>
                  </a:ext>
                </a:extLst>
              </a:tr>
              <a:tr h="0">
                <a:tc>
                  <a:txBody>
                    <a:bodyPr/>
                    <a:lstStyle/>
                    <a:p>
                      <a:pPr algn="just">
                        <a:lnSpc>
                          <a:spcPct val="150000"/>
                        </a:lnSpc>
                        <a:buNone/>
                      </a:pPr>
                      <a:r>
                        <a:rPr lang="nl-BE" sz="1100" dirty="0">
                          <a:effectLst/>
                        </a:rPr>
                        <a:t>(vermeld de indicator en andere informatie die je moet verzamelen – gebruik een nieuwe lijn per informatienood</a:t>
                      </a:r>
                      <a:endParaRPr lang="nl-BE" sz="1600" dirty="0">
                        <a:effectLst/>
                        <a:latin typeface="Gill SSi"/>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buNone/>
                      </a:pPr>
                      <a:r>
                        <a:rPr lang="nl-BE" sz="1100" dirty="0">
                          <a:effectLst/>
                        </a:rPr>
                        <a:t> </a:t>
                      </a:r>
                      <a:endParaRPr lang="nl-BE" sz="1600" dirty="0">
                        <a:effectLst/>
                        <a:latin typeface="Gill SSi"/>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buNone/>
                      </a:pPr>
                      <a:r>
                        <a:rPr lang="nl-BE" sz="1100" dirty="0">
                          <a:effectLst/>
                        </a:rPr>
                        <a:t> </a:t>
                      </a:r>
                      <a:endParaRPr lang="nl-BE" sz="1600" dirty="0">
                        <a:effectLst/>
                        <a:latin typeface="Gill SSi"/>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buNone/>
                      </a:pPr>
                      <a:r>
                        <a:rPr lang="nl-BE" sz="1100" dirty="0">
                          <a:effectLst/>
                        </a:rPr>
                        <a:t> </a:t>
                      </a:r>
                      <a:endParaRPr lang="nl-BE" sz="1600" dirty="0">
                        <a:effectLst/>
                        <a:latin typeface="Gill SSi"/>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buNone/>
                      </a:pPr>
                      <a:r>
                        <a:rPr lang="nl-BE" sz="1100" dirty="0">
                          <a:effectLst/>
                        </a:rPr>
                        <a:t> </a:t>
                      </a:r>
                      <a:endParaRPr lang="nl-BE" sz="1600" dirty="0">
                        <a:effectLst/>
                        <a:latin typeface="Gill SSi"/>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buNone/>
                      </a:pPr>
                      <a:r>
                        <a:rPr lang="nl-BE" sz="1100" dirty="0">
                          <a:effectLst/>
                        </a:rPr>
                        <a:t> </a:t>
                      </a:r>
                      <a:endParaRPr lang="nl-BE" sz="1600" dirty="0">
                        <a:effectLst/>
                        <a:latin typeface="Gill SSi"/>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buNone/>
                      </a:pPr>
                      <a:r>
                        <a:rPr lang="nl-BE" sz="1100" dirty="0">
                          <a:effectLst/>
                        </a:rPr>
                        <a:t> </a:t>
                      </a:r>
                      <a:endParaRPr lang="nl-BE" sz="1600" dirty="0">
                        <a:effectLst/>
                        <a:latin typeface="Gill SSi"/>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519423932"/>
                  </a:ext>
                </a:extLst>
              </a:tr>
              <a:tr h="0">
                <a:tc>
                  <a:txBody>
                    <a:bodyPr/>
                    <a:lstStyle/>
                    <a:p>
                      <a:pPr algn="just">
                        <a:lnSpc>
                          <a:spcPct val="150000"/>
                        </a:lnSpc>
                        <a:buNone/>
                      </a:pPr>
                      <a:r>
                        <a:rPr lang="nl-BE" sz="1100" dirty="0">
                          <a:effectLst/>
                        </a:rPr>
                        <a:t> </a:t>
                      </a:r>
                      <a:endParaRPr lang="nl-BE" sz="1600" dirty="0">
                        <a:effectLst/>
                        <a:latin typeface="Gill SSi"/>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buNone/>
                      </a:pPr>
                      <a:r>
                        <a:rPr lang="nl-BE" sz="1100" dirty="0">
                          <a:effectLst/>
                        </a:rPr>
                        <a:t> </a:t>
                      </a:r>
                      <a:endParaRPr lang="nl-BE" sz="1600" dirty="0">
                        <a:effectLst/>
                        <a:latin typeface="Gill SSi"/>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buNone/>
                      </a:pPr>
                      <a:r>
                        <a:rPr lang="nl-BE" sz="1100" dirty="0">
                          <a:effectLst/>
                        </a:rPr>
                        <a:t> </a:t>
                      </a:r>
                      <a:endParaRPr lang="nl-BE" sz="1600" dirty="0">
                        <a:effectLst/>
                        <a:latin typeface="Gill SSi"/>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buNone/>
                      </a:pPr>
                      <a:r>
                        <a:rPr lang="nl-BE" sz="1100" dirty="0">
                          <a:effectLst/>
                        </a:rPr>
                        <a:t> </a:t>
                      </a:r>
                      <a:endParaRPr lang="nl-BE" sz="1600" dirty="0">
                        <a:effectLst/>
                        <a:latin typeface="Gill SSi"/>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buNone/>
                      </a:pPr>
                      <a:r>
                        <a:rPr lang="nl-BE" sz="1100" dirty="0">
                          <a:effectLst/>
                        </a:rPr>
                        <a:t> </a:t>
                      </a:r>
                      <a:endParaRPr lang="nl-BE" sz="1600" dirty="0">
                        <a:effectLst/>
                        <a:latin typeface="Gill SSi"/>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buNone/>
                      </a:pPr>
                      <a:r>
                        <a:rPr lang="nl-BE" sz="1100" dirty="0">
                          <a:effectLst/>
                        </a:rPr>
                        <a:t> </a:t>
                      </a:r>
                      <a:endParaRPr lang="nl-BE" sz="1600" dirty="0">
                        <a:effectLst/>
                        <a:latin typeface="Gill SSi"/>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buNone/>
                      </a:pPr>
                      <a:r>
                        <a:rPr lang="nl-BE" sz="1100" dirty="0">
                          <a:effectLst/>
                        </a:rPr>
                        <a:t> </a:t>
                      </a:r>
                      <a:endParaRPr lang="nl-BE" sz="1600" dirty="0">
                        <a:effectLst/>
                        <a:latin typeface="Gill SSi"/>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215313783"/>
                  </a:ext>
                </a:extLst>
              </a:tr>
              <a:tr h="0">
                <a:tc>
                  <a:txBody>
                    <a:bodyPr/>
                    <a:lstStyle/>
                    <a:p>
                      <a:pPr algn="just">
                        <a:lnSpc>
                          <a:spcPct val="150000"/>
                        </a:lnSpc>
                        <a:buNone/>
                      </a:pPr>
                      <a:r>
                        <a:rPr lang="nl-BE" sz="1100" dirty="0">
                          <a:effectLst/>
                        </a:rPr>
                        <a:t> </a:t>
                      </a:r>
                      <a:endParaRPr lang="nl-BE" sz="1600" dirty="0">
                        <a:effectLst/>
                        <a:latin typeface="Gill SSi"/>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buNone/>
                      </a:pPr>
                      <a:r>
                        <a:rPr lang="nl-BE" sz="1100" dirty="0">
                          <a:effectLst/>
                        </a:rPr>
                        <a:t> </a:t>
                      </a:r>
                      <a:endParaRPr lang="nl-BE" sz="1600" dirty="0">
                        <a:effectLst/>
                        <a:latin typeface="Gill SSi"/>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buNone/>
                      </a:pPr>
                      <a:r>
                        <a:rPr lang="nl-BE" sz="1100" dirty="0">
                          <a:effectLst/>
                        </a:rPr>
                        <a:t> </a:t>
                      </a:r>
                      <a:endParaRPr lang="nl-BE" sz="1600" dirty="0">
                        <a:effectLst/>
                        <a:latin typeface="Gill SSi"/>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buNone/>
                      </a:pPr>
                      <a:r>
                        <a:rPr lang="nl-BE" sz="1100" dirty="0">
                          <a:effectLst/>
                        </a:rPr>
                        <a:t> </a:t>
                      </a:r>
                      <a:endParaRPr lang="nl-BE" sz="1600" dirty="0">
                        <a:effectLst/>
                        <a:latin typeface="Gill SSi"/>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buNone/>
                      </a:pPr>
                      <a:r>
                        <a:rPr lang="nl-BE" sz="1100" dirty="0">
                          <a:effectLst/>
                        </a:rPr>
                        <a:t> </a:t>
                      </a:r>
                      <a:endParaRPr lang="nl-BE" sz="1600" dirty="0">
                        <a:effectLst/>
                        <a:latin typeface="Gill SSi"/>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buNone/>
                      </a:pPr>
                      <a:r>
                        <a:rPr lang="nl-BE" sz="1100" dirty="0">
                          <a:effectLst/>
                        </a:rPr>
                        <a:t> </a:t>
                      </a:r>
                      <a:endParaRPr lang="nl-BE" sz="1600" dirty="0">
                        <a:effectLst/>
                        <a:latin typeface="Gill SSi"/>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buNone/>
                      </a:pPr>
                      <a:r>
                        <a:rPr lang="nl-BE" sz="1100" dirty="0">
                          <a:effectLst/>
                        </a:rPr>
                        <a:t> </a:t>
                      </a:r>
                      <a:endParaRPr lang="nl-BE" sz="1600" dirty="0">
                        <a:effectLst/>
                        <a:latin typeface="Gill SSi"/>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265992117"/>
                  </a:ext>
                </a:extLst>
              </a:tr>
              <a:tr h="0">
                <a:tc>
                  <a:txBody>
                    <a:bodyPr/>
                    <a:lstStyle/>
                    <a:p>
                      <a:pPr algn="just">
                        <a:lnSpc>
                          <a:spcPct val="150000"/>
                        </a:lnSpc>
                        <a:buNone/>
                      </a:pPr>
                      <a:r>
                        <a:rPr lang="nl-BE" sz="1100" dirty="0">
                          <a:effectLst/>
                        </a:rPr>
                        <a:t> </a:t>
                      </a:r>
                      <a:endParaRPr lang="nl-BE" sz="1600" dirty="0">
                        <a:effectLst/>
                        <a:latin typeface="Gill SSi"/>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buNone/>
                      </a:pPr>
                      <a:r>
                        <a:rPr lang="nl-BE" sz="1100" dirty="0">
                          <a:effectLst/>
                        </a:rPr>
                        <a:t> </a:t>
                      </a:r>
                      <a:endParaRPr lang="nl-BE" sz="1600" dirty="0">
                        <a:effectLst/>
                        <a:latin typeface="Gill SSi"/>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buNone/>
                      </a:pPr>
                      <a:r>
                        <a:rPr lang="nl-BE" sz="1100" dirty="0">
                          <a:effectLst/>
                        </a:rPr>
                        <a:t> </a:t>
                      </a:r>
                      <a:endParaRPr lang="nl-BE" sz="1600" dirty="0">
                        <a:effectLst/>
                        <a:latin typeface="Gill SSi"/>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buNone/>
                      </a:pPr>
                      <a:r>
                        <a:rPr lang="nl-BE" sz="1100" dirty="0">
                          <a:effectLst/>
                        </a:rPr>
                        <a:t> </a:t>
                      </a:r>
                      <a:endParaRPr lang="nl-BE" sz="1600" dirty="0">
                        <a:effectLst/>
                        <a:latin typeface="Gill SSi"/>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buNone/>
                      </a:pPr>
                      <a:r>
                        <a:rPr lang="nl-BE" sz="1100" dirty="0">
                          <a:effectLst/>
                        </a:rPr>
                        <a:t> </a:t>
                      </a:r>
                      <a:endParaRPr lang="nl-BE" sz="1600" dirty="0">
                        <a:effectLst/>
                        <a:latin typeface="Gill SSi"/>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buNone/>
                      </a:pPr>
                      <a:r>
                        <a:rPr lang="nl-BE" sz="1100" dirty="0">
                          <a:effectLst/>
                        </a:rPr>
                        <a:t> </a:t>
                      </a:r>
                      <a:endParaRPr lang="nl-BE" sz="1600" dirty="0">
                        <a:effectLst/>
                        <a:latin typeface="Gill SSi"/>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buNone/>
                      </a:pPr>
                      <a:r>
                        <a:rPr lang="nl-BE" sz="1100" dirty="0">
                          <a:effectLst/>
                        </a:rPr>
                        <a:t> </a:t>
                      </a:r>
                      <a:endParaRPr lang="nl-BE" sz="1600" dirty="0">
                        <a:effectLst/>
                        <a:latin typeface="Gill SSi"/>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899360879"/>
                  </a:ext>
                </a:extLst>
              </a:tr>
            </a:tbl>
          </a:graphicData>
        </a:graphic>
      </p:graphicFrame>
      <p:pic>
        <p:nvPicPr>
          <p:cNvPr id="3" name="Afbeelding 2">
            <a:extLst>
              <a:ext uri="{FF2B5EF4-FFF2-40B4-BE49-F238E27FC236}">
                <a16:creationId xmlns:a16="http://schemas.microsoft.com/office/drawing/2014/main" id="{D2782FB7-987C-B89D-FCB5-D5E44CF00FEC}"/>
              </a:ext>
            </a:extLst>
          </p:cNvPr>
          <p:cNvPicPr>
            <a:picLocks noChangeAspect="1"/>
          </p:cNvPicPr>
          <p:nvPr/>
        </p:nvPicPr>
        <p:blipFill>
          <a:blip r:embed="rId2"/>
          <a:stretch>
            <a:fillRect/>
          </a:stretch>
        </p:blipFill>
        <p:spPr>
          <a:xfrm>
            <a:off x="677295" y="465138"/>
            <a:ext cx="757237" cy="762000"/>
          </a:xfrm>
          <a:prstGeom prst="rect">
            <a:avLst/>
          </a:prstGeom>
        </p:spPr>
      </p:pic>
    </p:spTree>
    <p:extLst>
      <p:ext uri="{BB962C8B-B14F-4D97-AF65-F5344CB8AC3E}">
        <p14:creationId xmlns:p14="http://schemas.microsoft.com/office/powerpoint/2010/main" val="30214639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114B43-57BA-045A-C956-A0237BB10823}"/>
              </a:ext>
            </a:extLst>
          </p:cNvPr>
          <p:cNvSpPr>
            <a:spLocks noGrp="1"/>
          </p:cNvSpPr>
          <p:nvPr>
            <p:ph type="title"/>
          </p:nvPr>
        </p:nvSpPr>
        <p:spPr/>
        <p:txBody>
          <a:bodyPr>
            <a:noAutofit/>
          </a:bodyPr>
          <a:lstStyle/>
          <a:p>
            <a:r>
              <a:rPr lang="nl-BE" sz="3200" b="1" dirty="0">
                <a:solidFill>
                  <a:srgbClr val="005DAA"/>
                </a:solidFill>
              </a:rPr>
              <a:t>Aantal take-aways dag 3: hoe informatie verzamelen en analyseren?</a:t>
            </a:r>
          </a:p>
        </p:txBody>
      </p:sp>
      <p:sp>
        <p:nvSpPr>
          <p:cNvPr id="3" name="Tijdelijke aanduiding voor inhoud 2">
            <a:extLst>
              <a:ext uri="{FF2B5EF4-FFF2-40B4-BE49-F238E27FC236}">
                <a16:creationId xmlns:a16="http://schemas.microsoft.com/office/drawing/2014/main" id="{33852641-C533-24DC-1F86-45E1DE8BBF48}"/>
              </a:ext>
            </a:extLst>
          </p:cNvPr>
          <p:cNvSpPr>
            <a:spLocks noGrp="1"/>
          </p:cNvSpPr>
          <p:nvPr>
            <p:ph idx="1"/>
          </p:nvPr>
        </p:nvSpPr>
        <p:spPr>
          <a:xfrm>
            <a:off x="457200" y="1979271"/>
            <a:ext cx="8229600" cy="4146892"/>
          </a:xfrm>
        </p:spPr>
        <p:txBody>
          <a:bodyPr>
            <a:normAutofit fontScale="92500" lnSpcReduction="20000"/>
          </a:bodyPr>
          <a:lstStyle/>
          <a:p>
            <a:pPr marL="0" indent="0">
              <a:buNone/>
              <a:defRPr/>
            </a:pPr>
            <a:r>
              <a:rPr lang="nl-BE" dirty="0"/>
              <a:t>Denk aan:</a:t>
            </a:r>
          </a:p>
          <a:p>
            <a:pPr>
              <a:defRPr/>
            </a:pPr>
            <a:r>
              <a:rPr lang="nl-BE" dirty="0"/>
              <a:t>Haalbaarheid (bijv. vaardigheden van medewerkers)</a:t>
            </a:r>
          </a:p>
          <a:p>
            <a:pPr>
              <a:defRPr/>
            </a:pPr>
            <a:r>
              <a:rPr lang="nl-BE" dirty="0"/>
              <a:t>Bruikbaarheid van de evaluatie (voor wie? En met welk doel?)</a:t>
            </a:r>
          </a:p>
          <a:p>
            <a:pPr>
              <a:defRPr/>
            </a:pPr>
            <a:r>
              <a:rPr lang="nl-BE" dirty="0"/>
              <a:t>Accuraatheid van verzamelde data</a:t>
            </a:r>
          </a:p>
          <a:p>
            <a:pPr>
              <a:defRPr/>
            </a:pPr>
            <a:r>
              <a:rPr lang="nl-BE" dirty="0"/>
              <a:t>Correctheid (participatie en engagement, aandacht voor diversiteit in methoden en respondenten, respect voor respondenten)</a:t>
            </a:r>
          </a:p>
        </p:txBody>
      </p:sp>
    </p:spTree>
    <p:extLst>
      <p:ext uri="{BB962C8B-B14F-4D97-AF65-F5344CB8AC3E}">
        <p14:creationId xmlns:p14="http://schemas.microsoft.com/office/powerpoint/2010/main" val="22446871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BDB985-81D9-AA44-4F11-3CE31C09214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9DA85D7-4A2F-0CC3-9694-C54AFB38BCAC}"/>
              </a:ext>
            </a:extLst>
          </p:cNvPr>
          <p:cNvSpPr>
            <a:spLocks noGrp="1"/>
          </p:cNvSpPr>
          <p:nvPr>
            <p:ph type="title"/>
          </p:nvPr>
        </p:nvSpPr>
        <p:spPr>
          <a:xfrm>
            <a:off x="774700" y="485055"/>
            <a:ext cx="7594600" cy="685800"/>
          </a:xfrm>
        </p:spPr>
        <p:txBody>
          <a:bodyPr>
            <a:normAutofit fontScale="90000"/>
          </a:bodyPr>
          <a:lstStyle/>
          <a:p>
            <a:r>
              <a:rPr lang="nl-BE" sz="3200" b="1" dirty="0">
                <a:solidFill>
                  <a:srgbClr val="005DAA"/>
                </a:solidFill>
              </a:rPr>
              <a:t>Even terugblikken: wat waren de </a:t>
            </a:r>
            <a:r>
              <a:rPr lang="nl-BE" sz="3200" b="1" dirty="0" err="1">
                <a:solidFill>
                  <a:srgbClr val="005DAA"/>
                </a:solidFill>
              </a:rPr>
              <a:t>key</a:t>
            </a:r>
            <a:r>
              <a:rPr lang="nl-BE" sz="3200" b="1" dirty="0">
                <a:solidFill>
                  <a:srgbClr val="005DAA"/>
                </a:solidFill>
              </a:rPr>
              <a:t> take-aways van dag 1 en dag 2</a:t>
            </a:r>
          </a:p>
        </p:txBody>
      </p:sp>
      <p:sp>
        <p:nvSpPr>
          <p:cNvPr id="3" name="Tijdelijke aanduiding voor inhoud 2">
            <a:extLst>
              <a:ext uri="{FF2B5EF4-FFF2-40B4-BE49-F238E27FC236}">
                <a16:creationId xmlns:a16="http://schemas.microsoft.com/office/drawing/2014/main" id="{CCAF6A0A-42AC-208D-88FD-FD5FE13499DE}"/>
              </a:ext>
            </a:extLst>
          </p:cNvPr>
          <p:cNvSpPr>
            <a:spLocks noGrp="1"/>
          </p:cNvSpPr>
          <p:nvPr>
            <p:ph idx="1"/>
          </p:nvPr>
        </p:nvSpPr>
        <p:spPr>
          <a:xfrm>
            <a:off x="774700" y="2061713"/>
            <a:ext cx="7366000" cy="3797300"/>
          </a:xfrm>
        </p:spPr>
        <p:txBody>
          <a:bodyPr>
            <a:normAutofit fontScale="92500" lnSpcReduction="10000"/>
          </a:bodyPr>
          <a:lstStyle/>
          <a:p>
            <a:r>
              <a:rPr lang="nl-NL" sz="2000" dirty="0"/>
              <a:t>Een impactevaluatie is bij voorkeur al bepaald bij het design van het MJP </a:t>
            </a:r>
          </a:p>
          <a:p>
            <a:r>
              <a:rPr lang="nl-NL" sz="2000" dirty="0"/>
              <a:t>Als het MJP en de beleidsdoelstellingen vaag zijn, is het vaak nodig om de weg naar impact te reconstrueren</a:t>
            </a:r>
          </a:p>
          <a:p>
            <a:pPr>
              <a:defRPr/>
            </a:pPr>
            <a:r>
              <a:rPr lang="nl-BE" sz="2000" dirty="0"/>
              <a:t>Afbakening en bepalen van evaluatiebereik: verduidelijkt waar impact over kan gaan en helpt om een realistische evaluatie-aanpak te ontwerpen</a:t>
            </a:r>
          </a:p>
          <a:p>
            <a:pPr>
              <a:defRPr/>
            </a:pPr>
            <a:r>
              <a:rPr lang="nl-BE" sz="2000" dirty="0"/>
              <a:t>Afbakening egt de basis voor efficiënte data verzameling (‘</a:t>
            </a:r>
            <a:r>
              <a:rPr lang="nl-BE" sz="2000" dirty="0" err="1"/>
              <a:t>need</a:t>
            </a:r>
            <a:r>
              <a:rPr lang="nl-BE" sz="2000" dirty="0"/>
              <a:t>’ </a:t>
            </a:r>
            <a:r>
              <a:rPr lang="nl-BE" sz="2000" dirty="0" err="1"/>
              <a:t>to</a:t>
            </a:r>
            <a:r>
              <a:rPr lang="nl-BE" sz="2000" dirty="0"/>
              <a:t> </a:t>
            </a:r>
            <a:r>
              <a:rPr lang="nl-BE" sz="2000" dirty="0" err="1"/>
              <a:t>know</a:t>
            </a:r>
            <a:r>
              <a:rPr lang="nl-BE" sz="2000" dirty="0"/>
              <a:t> informatie vs. ‘</a:t>
            </a:r>
            <a:r>
              <a:rPr lang="nl-BE" sz="2000" dirty="0" err="1"/>
              <a:t>nice</a:t>
            </a:r>
            <a:r>
              <a:rPr lang="nl-BE" sz="2000" dirty="0"/>
              <a:t> </a:t>
            </a:r>
            <a:r>
              <a:rPr lang="nl-BE" sz="2000" dirty="0" err="1"/>
              <a:t>to</a:t>
            </a:r>
            <a:r>
              <a:rPr lang="nl-BE" sz="2000" dirty="0"/>
              <a:t> </a:t>
            </a:r>
            <a:r>
              <a:rPr lang="nl-BE" sz="2000" dirty="0" err="1"/>
              <a:t>know</a:t>
            </a:r>
            <a:r>
              <a:rPr lang="nl-BE" sz="2000" dirty="0"/>
              <a:t>’)</a:t>
            </a:r>
          </a:p>
          <a:p>
            <a:pPr>
              <a:defRPr/>
            </a:pPr>
            <a:endParaRPr lang="nl-BE" sz="2000" dirty="0"/>
          </a:p>
          <a:p>
            <a:pPr marL="0" indent="0">
              <a:buNone/>
              <a:defRPr/>
            </a:pPr>
            <a:r>
              <a:rPr lang="nl-BE" sz="2000" dirty="0"/>
              <a:t>Is dit nu werkbaar?  De echte toets komt, als je gaat nadenken over hoe informatie zal verzameld worden (methoden = focus van vandaag)</a:t>
            </a:r>
          </a:p>
          <a:p>
            <a:pPr marL="0" indent="0">
              <a:buNone/>
            </a:pPr>
            <a:endParaRPr lang="nl-BE" sz="2000" dirty="0"/>
          </a:p>
          <a:p>
            <a:endParaRPr lang="nl-NL" sz="2000" dirty="0"/>
          </a:p>
          <a:p>
            <a:endParaRPr lang="nl-BE" sz="2000" dirty="0"/>
          </a:p>
        </p:txBody>
      </p:sp>
    </p:spTree>
    <p:extLst>
      <p:ext uri="{BB962C8B-B14F-4D97-AF65-F5344CB8AC3E}">
        <p14:creationId xmlns:p14="http://schemas.microsoft.com/office/powerpoint/2010/main" val="158733739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209068-4894-DB76-8EBF-BFBFFB56B61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E0B65ED-BFB3-9208-0583-66D7766228D5}"/>
              </a:ext>
            </a:extLst>
          </p:cNvPr>
          <p:cNvSpPr>
            <a:spLocks noGrp="1"/>
          </p:cNvSpPr>
          <p:nvPr>
            <p:ph type="title"/>
          </p:nvPr>
        </p:nvSpPr>
        <p:spPr/>
        <p:txBody>
          <a:bodyPr>
            <a:normAutofit/>
          </a:bodyPr>
          <a:lstStyle/>
          <a:p>
            <a:r>
              <a:rPr lang="nl-BE" sz="3200" b="1" dirty="0">
                <a:solidFill>
                  <a:srgbClr val="005DAA"/>
                </a:solidFill>
              </a:rPr>
              <a:t>Hoe zit het met de randvoorwaarden?</a:t>
            </a:r>
          </a:p>
        </p:txBody>
      </p:sp>
      <p:sp>
        <p:nvSpPr>
          <p:cNvPr id="3" name="Tijdelijke aanduiding voor inhoud 2">
            <a:extLst>
              <a:ext uri="{FF2B5EF4-FFF2-40B4-BE49-F238E27FC236}">
                <a16:creationId xmlns:a16="http://schemas.microsoft.com/office/drawing/2014/main" id="{0538B222-DE1F-086E-ACFA-F5A714872981}"/>
              </a:ext>
            </a:extLst>
          </p:cNvPr>
          <p:cNvSpPr>
            <a:spLocks noGrp="1"/>
          </p:cNvSpPr>
          <p:nvPr>
            <p:ph idx="1"/>
          </p:nvPr>
        </p:nvSpPr>
        <p:spPr/>
        <p:txBody>
          <a:bodyPr>
            <a:normAutofit/>
          </a:bodyPr>
          <a:lstStyle/>
          <a:p>
            <a:r>
              <a:rPr lang="nl-BE" dirty="0"/>
              <a:t>Toets aan de capaciteit van de organisatie (zo breng je risico’s in kaart en kan je hierop anticiperen) of je beslist om het design aan te passen</a:t>
            </a:r>
          </a:p>
          <a:p>
            <a:pPr marL="0" indent="0">
              <a:buNone/>
            </a:pPr>
            <a:endParaRPr lang="nl-BE" dirty="0"/>
          </a:p>
          <a:p>
            <a:pPr marL="0" indent="0">
              <a:buNone/>
            </a:pPr>
            <a:endParaRPr lang="nl-BE" dirty="0"/>
          </a:p>
          <a:p>
            <a:pPr marL="0" indent="0">
              <a:buNone/>
            </a:pPr>
            <a:endParaRPr lang="nl-BE" dirty="0"/>
          </a:p>
        </p:txBody>
      </p:sp>
    </p:spTree>
    <p:extLst>
      <p:ext uri="{BB962C8B-B14F-4D97-AF65-F5344CB8AC3E}">
        <p14:creationId xmlns:p14="http://schemas.microsoft.com/office/powerpoint/2010/main" val="1764400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603037" y="5019262"/>
            <a:ext cx="1769113" cy="931112"/>
            <a:chOff x="2017409" y="4640042"/>
            <a:chExt cx="1769113" cy="931112"/>
          </a:xfrm>
        </p:grpSpPr>
        <p:sp>
          <p:nvSpPr>
            <p:cNvPr id="2" name="Rounded Rectangle 1"/>
            <p:cNvSpPr/>
            <p:nvPr/>
          </p:nvSpPr>
          <p:spPr>
            <a:xfrm>
              <a:off x="2017409" y="4640042"/>
              <a:ext cx="1769113" cy="931112"/>
            </a:xfrm>
            <a:custGeom>
              <a:avLst/>
              <a:gdLst/>
              <a:ahLst/>
              <a:cxnLst/>
              <a:rect l="0" t="0" r="0" b="0"/>
              <a:pathLst>
                <a:path w="1769113" h="931112">
                  <a:moveTo>
                    <a:pt x="93111" y="0"/>
                  </a:moveTo>
                  <a:lnTo>
                    <a:pt x="1676002" y="0"/>
                  </a:lnTo>
                  <a:cubicBezTo>
                    <a:pt x="1676002" y="0"/>
                    <a:pt x="1769113" y="0"/>
                    <a:pt x="1769113" y="93111"/>
                  </a:cubicBezTo>
                  <a:lnTo>
                    <a:pt x="1769113" y="838001"/>
                  </a:lnTo>
                  <a:cubicBezTo>
                    <a:pt x="1769113" y="838001"/>
                    <a:pt x="1769113" y="931112"/>
                    <a:pt x="1676002" y="931112"/>
                  </a:cubicBezTo>
                  <a:lnTo>
                    <a:pt x="93111" y="931112"/>
                  </a:lnTo>
                  <a:cubicBezTo>
                    <a:pt x="93111" y="931112"/>
                    <a:pt x="0" y="931112"/>
                    <a:pt x="0" y="838001"/>
                  </a:cubicBezTo>
                  <a:lnTo>
                    <a:pt x="0" y="93111"/>
                  </a:lnTo>
                  <a:cubicBezTo>
                    <a:pt x="0" y="93111"/>
                    <a:pt x="0" y="0"/>
                    <a:pt x="93111" y="0"/>
                  </a:cubicBezTo>
                </a:path>
              </a:pathLst>
            </a:custGeom>
            <a:solidFill>
              <a:srgbClr val="D1F4FF"/>
            </a:solidFill>
            <a:ln>
              <a:noFill/>
            </a:ln>
          </p:spPr>
          <p:txBody>
            <a:bodyPr rtlCol="0" anchor="ctr"/>
            <a:lstStyle/>
            <a:p>
              <a:pPr algn="ctr"/>
              <a:endParaRPr dirty="0"/>
            </a:p>
          </p:txBody>
        </p:sp>
        <p:sp>
          <p:nvSpPr>
            <p:cNvPr id="3" name="Rounded Rectangle 2"/>
            <p:cNvSpPr/>
            <p:nvPr/>
          </p:nvSpPr>
          <p:spPr>
            <a:xfrm>
              <a:off x="2017409" y="4640042"/>
              <a:ext cx="1769113" cy="931112"/>
            </a:xfrm>
            <a:custGeom>
              <a:avLst/>
              <a:gdLst/>
              <a:ahLst/>
              <a:cxnLst/>
              <a:rect l="0" t="0" r="0" b="0"/>
              <a:pathLst>
                <a:path w="1769113" h="931112">
                  <a:moveTo>
                    <a:pt x="93111" y="0"/>
                  </a:moveTo>
                  <a:lnTo>
                    <a:pt x="1676002" y="0"/>
                  </a:lnTo>
                  <a:cubicBezTo>
                    <a:pt x="1676002" y="0"/>
                    <a:pt x="1769113" y="0"/>
                    <a:pt x="1769113" y="93111"/>
                  </a:cubicBezTo>
                  <a:lnTo>
                    <a:pt x="1769113" y="838001"/>
                  </a:lnTo>
                  <a:cubicBezTo>
                    <a:pt x="1769113" y="838001"/>
                    <a:pt x="1769113" y="931112"/>
                    <a:pt x="1676002" y="931112"/>
                  </a:cubicBezTo>
                  <a:lnTo>
                    <a:pt x="93111" y="931112"/>
                  </a:lnTo>
                  <a:cubicBezTo>
                    <a:pt x="93111" y="931112"/>
                    <a:pt x="0" y="931112"/>
                    <a:pt x="0" y="838001"/>
                  </a:cubicBezTo>
                  <a:lnTo>
                    <a:pt x="0" y="93111"/>
                  </a:lnTo>
                  <a:cubicBezTo>
                    <a:pt x="0" y="93111"/>
                    <a:pt x="0" y="0"/>
                    <a:pt x="93111" y="0"/>
                  </a:cubicBezTo>
                </a:path>
              </a:pathLst>
            </a:custGeom>
            <a:noFill/>
            <a:ln w="11638">
              <a:solidFill>
                <a:srgbClr val="FFFFFF"/>
              </a:solidFill>
            </a:ln>
          </p:spPr>
          <p:txBody>
            <a:bodyPr rtlCol="0" anchor="ctr"/>
            <a:lstStyle/>
            <a:p>
              <a:pPr algn="ctr"/>
              <a:endParaRPr dirty="0"/>
            </a:p>
          </p:txBody>
        </p:sp>
      </p:grpSp>
      <p:grpSp>
        <p:nvGrpSpPr>
          <p:cNvPr id="7" name="Group 6"/>
          <p:cNvGrpSpPr/>
          <p:nvPr/>
        </p:nvGrpSpPr>
        <p:grpSpPr>
          <a:xfrm>
            <a:off x="4603037" y="4119187"/>
            <a:ext cx="1769113" cy="744889"/>
            <a:chOff x="2017409" y="3739967"/>
            <a:chExt cx="1769113" cy="744889"/>
          </a:xfrm>
        </p:grpSpPr>
        <p:sp>
          <p:nvSpPr>
            <p:cNvPr id="5" name="Rounded Rectangle 4"/>
            <p:cNvSpPr/>
            <p:nvPr/>
          </p:nvSpPr>
          <p:spPr>
            <a:xfrm>
              <a:off x="2017409" y="3739967"/>
              <a:ext cx="1769113" cy="744889"/>
            </a:xfrm>
            <a:custGeom>
              <a:avLst/>
              <a:gdLst/>
              <a:ahLst/>
              <a:cxnLst/>
              <a:rect l="0" t="0" r="0" b="0"/>
              <a:pathLst>
                <a:path w="1769113" h="744889">
                  <a:moveTo>
                    <a:pt x="93111" y="0"/>
                  </a:moveTo>
                  <a:lnTo>
                    <a:pt x="1676002" y="0"/>
                  </a:lnTo>
                  <a:cubicBezTo>
                    <a:pt x="1676002" y="0"/>
                    <a:pt x="1769113" y="0"/>
                    <a:pt x="1769113" y="93111"/>
                  </a:cubicBezTo>
                  <a:lnTo>
                    <a:pt x="1769113" y="651778"/>
                  </a:lnTo>
                  <a:cubicBezTo>
                    <a:pt x="1769113" y="651778"/>
                    <a:pt x="1769113" y="744889"/>
                    <a:pt x="1676002" y="744889"/>
                  </a:cubicBezTo>
                  <a:lnTo>
                    <a:pt x="93111" y="744889"/>
                  </a:lnTo>
                  <a:cubicBezTo>
                    <a:pt x="93111" y="744889"/>
                    <a:pt x="0" y="744889"/>
                    <a:pt x="0" y="651778"/>
                  </a:cubicBezTo>
                  <a:lnTo>
                    <a:pt x="0" y="93111"/>
                  </a:lnTo>
                  <a:cubicBezTo>
                    <a:pt x="0" y="93111"/>
                    <a:pt x="0" y="0"/>
                    <a:pt x="93111" y="0"/>
                  </a:cubicBezTo>
                </a:path>
              </a:pathLst>
            </a:custGeom>
            <a:solidFill>
              <a:srgbClr val="D1F4FF"/>
            </a:solidFill>
            <a:ln>
              <a:noFill/>
            </a:ln>
          </p:spPr>
          <p:txBody>
            <a:bodyPr rtlCol="0" anchor="ctr"/>
            <a:lstStyle/>
            <a:p>
              <a:pPr algn="ctr"/>
              <a:endParaRPr dirty="0"/>
            </a:p>
          </p:txBody>
        </p:sp>
        <p:sp>
          <p:nvSpPr>
            <p:cNvPr id="6" name="Rounded Rectangle 5"/>
            <p:cNvSpPr/>
            <p:nvPr/>
          </p:nvSpPr>
          <p:spPr>
            <a:xfrm>
              <a:off x="2017409" y="3739967"/>
              <a:ext cx="1769113" cy="744889"/>
            </a:xfrm>
            <a:custGeom>
              <a:avLst/>
              <a:gdLst/>
              <a:ahLst/>
              <a:cxnLst/>
              <a:rect l="0" t="0" r="0" b="0"/>
              <a:pathLst>
                <a:path w="1769113" h="744889">
                  <a:moveTo>
                    <a:pt x="93111" y="0"/>
                  </a:moveTo>
                  <a:lnTo>
                    <a:pt x="1676002" y="0"/>
                  </a:lnTo>
                  <a:cubicBezTo>
                    <a:pt x="1676002" y="0"/>
                    <a:pt x="1769113" y="0"/>
                    <a:pt x="1769113" y="93111"/>
                  </a:cubicBezTo>
                  <a:lnTo>
                    <a:pt x="1769113" y="651778"/>
                  </a:lnTo>
                  <a:cubicBezTo>
                    <a:pt x="1769113" y="651778"/>
                    <a:pt x="1769113" y="744889"/>
                    <a:pt x="1676002" y="744889"/>
                  </a:cubicBezTo>
                  <a:lnTo>
                    <a:pt x="93111" y="744889"/>
                  </a:lnTo>
                  <a:cubicBezTo>
                    <a:pt x="93111" y="744889"/>
                    <a:pt x="0" y="744889"/>
                    <a:pt x="0" y="651778"/>
                  </a:cubicBezTo>
                  <a:lnTo>
                    <a:pt x="0" y="93111"/>
                  </a:lnTo>
                  <a:cubicBezTo>
                    <a:pt x="0" y="93111"/>
                    <a:pt x="0" y="0"/>
                    <a:pt x="93111" y="0"/>
                  </a:cubicBezTo>
                </a:path>
              </a:pathLst>
            </a:custGeom>
            <a:noFill/>
            <a:ln w="11638">
              <a:solidFill>
                <a:srgbClr val="FFFFFF"/>
              </a:solidFill>
            </a:ln>
          </p:spPr>
          <p:txBody>
            <a:bodyPr rtlCol="0" anchor="ctr"/>
            <a:lstStyle/>
            <a:p>
              <a:pPr algn="ctr"/>
              <a:endParaRPr dirty="0"/>
            </a:p>
          </p:txBody>
        </p:sp>
      </p:grpSp>
      <p:grpSp>
        <p:nvGrpSpPr>
          <p:cNvPr id="10" name="Group 9"/>
          <p:cNvGrpSpPr/>
          <p:nvPr/>
        </p:nvGrpSpPr>
        <p:grpSpPr>
          <a:xfrm>
            <a:off x="2771850" y="2381111"/>
            <a:ext cx="1396668" cy="744889"/>
            <a:chOff x="186222" y="2001891"/>
            <a:chExt cx="1396668" cy="744889"/>
          </a:xfrm>
        </p:grpSpPr>
        <p:sp>
          <p:nvSpPr>
            <p:cNvPr id="8" name="Rounded Rectangle 7"/>
            <p:cNvSpPr/>
            <p:nvPr/>
          </p:nvSpPr>
          <p:spPr>
            <a:xfrm>
              <a:off x="186222" y="2001891"/>
              <a:ext cx="1396668" cy="744889"/>
            </a:xfrm>
            <a:custGeom>
              <a:avLst/>
              <a:gdLst/>
              <a:ahLst/>
              <a:cxnLst/>
              <a:rect l="0" t="0" r="0" b="0"/>
              <a:pathLst>
                <a:path w="1396668" h="744889">
                  <a:moveTo>
                    <a:pt x="93111" y="0"/>
                  </a:moveTo>
                  <a:lnTo>
                    <a:pt x="1303557" y="0"/>
                  </a:lnTo>
                  <a:cubicBezTo>
                    <a:pt x="1303557" y="0"/>
                    <a:pt x="1396668" y="0"/>
                    <a:pt x="1396668" y="93111"/>
                  </a:cubicBezTo>
                  <a:lnTo>
                    <a:pt x="1396668" y="651778"/>
                  </a:lnTo>
                  <a:cubicBezTo>
                    <a:pt x="1396668" y="651778"/>
                    <a:pt x="1396668" y="744889"/>
                    <a:pt x="1303557" y="744889"/>
                  </a:cubicBezTo>
                  <a:lnTo>
                    <a:pt x="93111" y="744889"/>
                  </a:lnTo>
                  <a:cubicBezTo>
                    <a:pt x="93111" y="744889"/>
                    <a:pt x="0" y="744889"/>
                    <a:pt x="0" y="651778"/>
                  </a:cubicBezTo>
                  <a:lnTo>
                    <a:pt x="0" y="93111"/>
                  </a:lnTo>
                  <a:cubicBezTo>
                    <a:pt x="0" y="93111"/>
                    <a:pt x="0" y="0"/>
                    <a:pt x="93111" y="0"/>
                  </a:cubicBezTo>
                </a:path>
              </a:pathLst>
            </a:custGeom>
            <a:solidFill>
              <a:srgbClr val="EBEBEB"/>
            </a:solidFill>
            <a:ln>
              <a:noFill/>
            </a:ln>
          </p:spPr>
          <p:txBody>
            <a:bodyPr rtlCol="0" anchor="ctr"/>
            <a:lstStyle/>
            <a:p>
              <a:pPr algn="ctr"/>
              <a:endParaRPr dirty="0"/>
            </a:p>
          </p:txBody>
        </p:sp>
        <p:sp>
          <p:nvSpPr>
            <p:cNvPr id="9" name="Rounded Rectangle 8"/>
            <p:cNvSpPr/>
            <p:nvPr/>
          </p:nvSpPr>
          <p:spPr>
            <a:xfrm>
              <a:off x="186222" y="2001891"/>
              <a:ext cx="1396668" cy="744889"/>
            </a:xfrm>
            <a:custGeom>
              <a:avLst/>
              <a:gdLst/>
              <a:ahLst/>
              <a:cxnLst/>
              <a:rect l="0" t="0" r="0" b="0"/>
              <a:pathLst>
                <a:path w="1396668" h="744889">
                  <a:moveTo>
                    <a:pt x="93111" y="0"/>
                  </a:moveTo>
                  <a:lnTo>
                    <a:pt x="1303557" y="0"/>
                  </a:lnTo>
                  <a:cubicBezTo>
                    <a:pt x="1303557" y="0"/>
                    <a:pt x="1396668" y="0"/>
                    <a:pt x="1396668" y="93111"/>
                  </a:cubicBezTo>
                  <a:lnTo>
                    <a:pt x="1396668" y="651778"/>
                  </a:lnTo>
                  <a:cubicBezTo>
                    <a:pt x="1396668" y="651778"/>
                    <a:pt x="1396668" y="744889"/>
                    <a:pt x="1303557" y="744889"/>
                  </a:cubicBezTo>
                  <a:lnTo>
                    <a:pt x="93111" y="744889"/>
                  </a:lnTo>
                  <a:cubicBezTo>
                    <a:pt x="93111" y="744889"/>
                    <a:pt x="0" y="744889"/>
                    <a:pt x="0" y="651778"/>
                  </a:cubicBezTo>
                  <a:lnTo>
                    <a:pt x="0" y="93111"/>
                  </a:lnTo>
                  <a:cubicBezTo>
                    <a:pt x="0" y="93111"/>
                    <a:pt x="0" y="0"/>
                    <a:pt x="93111" y="0"/>
                  </a:cubicBezTo>
                </a:path>
              </a:pathLst>
            </a:custGeom>
            <a:noFill/>
            <a:ln w="11638">
              <a:solidFill>
                <a:srgbClr val="FFFFFF"/>
              </a:solidFill>
            </a:ln>
          </p:spPr>
          <p:txBody>
            <a:bodyPr rtlCol="0" anchor="ctr"/>
            <a:lstStyle/>
            <a:p>
              <a:pPr algn="ctr"/>
              <a:endParaRPr dirty="0"/>
            </a:p>
          </p:txBody>
        </p:sp>
      </p:grpSp>
      <p:grpSp>
        <p:nvGrpSpPr>
          <p:cNvPr id="13" name="Group 12"/>
          <p:cNvGrpSpPr/>
          <p:nvPr/>
        </p:nvGrpSpPr>
        <p:grpSpPr>
          <a:xfrm>
            <a:off x="2771850" y="4569225"/>
            <a:ext cx="1396668" cy="744889"/>
            <a:chOff x="186222" y="4190005"/>
            <a:chExt cx="1396668" cy="744889"/>
          </a:xfrm>
        </p:grpSpPr>
        <p:sp>
          <p:nvSpPr>
            <p:cNvPr id="11" name="Rounded Rectangle 10"/>
            <p:cNvSpPr/>
            <p:nvPr/>
          </p:nvSpPr>
          <p:spPr>
            <a:xfrm>
              <a:off x="186222" y="4190005"/>
              <a:ext cx="1396668" cy="744889"/>
            </a:xfrm>
            <a:custGeom>
              <a:avLst/>
              <a:gdLst/>
              <a:ahLst/>
              <a:cxnLst/>
              <a:rect l="0" t="0" r="0" b="0"/>
              <a:pathLst>
                <a:path w="1396668" h="744889">
                  <a:moveTo>
                    <a:pt x="93111" y="0"/>
                  </a:moveTo>
                  <a:lnTo>
                    <a:pt x="1303557" y="0"/>
                  </a:lnTo>
                  <a:cubicBezTo>
                    <a:pt x="1303557" y="0"/>
                    <a:pt x="1396668" y="0"/>
                    <a:pt x="1396668" y="93111"/>
                  </a:cubicBezTo>
                  <a:lnTo>
                    <a:pt x="1396668" y="651778"/>
                  </a:lnTo>
                  <a:cubicBezTo>
                    <a:pt x="1396668" y="651778"/>
                    <a:pt x="1396668" y="744889"/>
                    <a:pt x="1303557" y="744889"/>
                  </a:cubicBezTo>
                  <a:lnTo>
                    <a:pt x="93111" y="744889"/>
                  </a:lnTo>
                  <a:cubicBezTo>
                    <a:pt x="93111" y="744889"/>
                    <a:pt x="0" y="744889"/>
                    <a:pt x="0" y="651778"/>
                  </a:cubicBezTo>
                  <a:lnTo>
                    <a:pt x="0" y="93111"/>
                  </a:lnTo>
                  <a:cubicBezTo>
                    <a:pt x="0" y="93111"/>
                    <a:pt x="0" y="0"/>
                    <a:pt x="93111" y="0"/>
                  </a:cubicBezTo>
                </a:path>
              </a:pathLst>
            </a:custGeom>
            <a:solidFill>
              <a:srgbClr val="EBEBEB"/>
            </a:solidFill>
            <a:ln>
              <a:noFill/>
            </a:ln>
          </p:spPr>
          <p:txBody>
            <a:bodyPr rtlCol="0" anchor="ctr"/>
            <a:lstStyle/>
            <a:p>
              <a:pPr algn="ctr"/>
              <a:endParaRPr dirty="0"/>
            </a:p>
          </p:txBody>
        </p:sp>
        <p:sp>
          <p:nvSpPr>
            <p:cNvPr id="12" name="Rounded Rectangle 11"/>
            <p:cNvSpPr/>
            <p:nvPr/>
          </p:nvSpPr>
          <p:spPr>
            <a:xfrm>
              <a:off x="186222" y="4190005"/>
              <a:ext cx="1396668" cy="744889"/>
            </a:xfrm>
            <a:custGeom>
              <a:avLst/>
              <a:gdLst/>
              <a:ahLst/>
              <a:cxnLst/>
              <a:rect l="0" t="0" r="0" b="0"/>
              <a:pathLst>
                <a:path w="1396668" h="744889">
                  <a:moveTo>
                    <a:pt x="93111" y="0"/>
                  </a:moveTo>
                  <a:lnTo>
                    <a:pt x="1303557" y="0"/>
                  </a:lnTo>
                  <a:cubicBezTo>
                    <a:pt x="1303557" y="0"/>
                    <a:pt x="1396668" y="0"/>
                    <a:pt x="1396668" y="93111"/>
                  </a:cubicBezTo>
                  <a:lnTo>
                    <a:pt x="1396668" y="651778"/>
                  </a:lnTo>
                  <a:cubicBezTo>
                    <a:pt x="1396668" y="651778"/>
                    <a:pt x="1396668" y="744889"/>
                    <a:pt x="1303557" y="744889"/>
                  </a:cubicBezTo>
                  <a:lnTo>
                    <a:pt x="93111" y="744889"/>
                  </a:lnTo>
                  <a:cubicBezTo>
                    <a:pt x="93111" y="744889"/>
                    <a:pt x="0" y="744889"/>
                    <a:pt x="0" y="651778"/>
                  </a:cubicBezTo>
                  <a:lnTo>
                    <a:pt x="0" y="93111"/>
                  </a:lnTo>
                  <a:cubicBezTo>
                    <a:pt x="0" y="93111"/>
                    <a:pt x="0" y="0"/>
                    <a:pt x="93111" y="0"/>
                  </a:cubicBezTo>
                </a:path>
              </a:pathLst>
            </a:custGeom>
            <a:noFill/>
            <a:ln w="11638">
              <a:solidFill>
                <a:srgbClr val="FFFFFF"/>
              </a:solidFill>
            </a:ln>
          </p:spPr>
          <p:txBody>
            <a:bodyPr rtlCol="0" anchor="ctr"/>
            <a:lstStyle/>
            <a:p>
              <a:pPr algn="ctr"/>
              <a:endParaRPr dirty="0"/>
            </a:p>
          </p:txBody>
        </p:sp>
      </p:grpSp>
      <p:grpSp>
        <p:nvGrpSpPr>
          <p:cNvPr id="16" name="Group 15"/>
          <p:cNvGrpSpPr/>
          <p:nvPr/>
        </p:nvGrpSpPr>
        <p:grpSpPr>
          <a:xfrm>
            <a:off x="4603037" y="1403443"/>
            <a:ext cx="1769113" cy="558667"/>
            <a:chOff x="2017409" y="1024223"/>
            <a:chExt cx="1769113" cy="558667"/>
          </a:xfrm>
        </p:grpSpPr>
        <p:sp>
          <p:nvSpPr>
            <p:cNvPr id="14" name="Rounded Rectangle 13"/>
            <p:cNvSpPr/>
            <p:nvPr/>
          </p:nvSpPr>
          <p:spPr>
            <a:xfrm>
              <a:off x="2017409" y="1024223"/>
              <a:ext cx="1769113" cy="558667"/>
            </a:xfrm>
            <a:custGeom>
              <a:avLst/>
              <a:gdLst/>
              <a:ahLst/>
              <a:cxnLst/>
              <a:rect l="0" t="0" r="0" b="0"/>
              <a:pathLst>
                <a:path w="1769113" h="558667">
                  <a:moveTo>
                    <a:pt x="93111" y="0"/>
                  </a:moveTo>
                  <a:lnTo>
                    <a:pt x="1676002" y="0"/>
                  </a:lnTo>
                  <a:cubicBezTo>
                    <a:pt x="1676002" y="0"/>
                    <a:pt x="1769113" y="0"/>
                    <a:pt x="1769113" y="93111"/>
                  </a:cubicBezTo>
                  <a:lnTo>
                    <a:pt x="1769113" y="465556"/>
                  </a:lnTo>
                  <a:cubicBezTo>
                    <a:pt x="1769113" y="465556"/>
                    <a:pt x="1769113" y="558667"/>
                    <a:pt x="1676002" y="558667"/>
                  </a:cubicBezTo>
                  <a:lnTo>
                    <a:pt x="93111" y="558667"/>
                  </a:lnTo>
                  <a:cubicBezTo>
                    <a:pt x="93111" y="558667"/>
                    <a:pt x="0" y="558667"/>
                    <a:pt x="0" y="465556"/>
                  </a:cubicBezTo>
                  <a:lnTo>
                    <a:pt x="0" y="93111"/>
                  </a:lnTo>
                  <a:cubicBezTo>
                    <a:pt x="0" y="93111"/>
                    <a:pt x="0" y="0"/>
                    <a:pt x="93111" y="0"/>
                  </a:cubicBezTo>
                </a:path>
              </a:pathLst>
            </a:custGeom>
            <a:solidFill>
              <a:srgbClr val="D1F4FF"/>
            </a:solidFill>
            <a:ln>
              <a:noFill/>
            </a:ln>
          </p:spPr>
          <p:txBody>
            <a:bodyPr rtlCol="0" anchor="ctr"/>
            <a:lstStyle/>
            <a:p>
              <a:pPr algn="ctr"/>
              <a:endParaRPr dirty="0"/>
            </a:p>
          </p:txBody>
        </p:sp>
        <p:sp>
          <p:nvSpPr>
            <p:cNvPr id="15" name="Rounded Rectangle 14"/>
            <p:cNvSpPr/>
            <p:nvPr/>
          </p:nvSpPr>
          <p:spPr>
            <a:xfrm>
              <a:off x="2017409" y="1024223"/>
              <a:ext cx="1769113" cy="558667"/>
            </a:xfrm>
            <a:custGeom>
              <a:avLst/>
              <a:gdLst/>
              <a:ahLst/>
              <a:cxnLst/>
              <a:rect l="0" t="0" r="0" b="0"/>
              <a:pathLst>
                <a:path w="1769113" h="558667">
                  <a:moveTo>
                    <a:pt x="93111" y="0"/>
                  </a:moveTo>
                  <a:lnTo>
                    <a:pt x="1676002" y="0"/>
                  </a:lnTo>
                  <a:cubicBezTo>
                    <a:pt x="1676002" y="0"/>
                    <a:pt x="1769113" y="0"/>
                    <a:pt x="1769113" y="93111"/>
                  </a:cubicBezTo>
                  <a:lnTo>
                    <a:pt x="1769113" y="465556"/>
                  </a:lnTo>
                  <a:cubicBezTo>
                    <a:pt x="1769113" y="465556"/>
                    <a:pt x="1769113" y="558667"/>
                    <a:pt x="1676002" y="558667"/>
                  </a:cubicBezTo>
                  <a:lnTo>
                    <a:pt x="93111" y="558667"/>
                  </a:lnTo>
                  <a:cubicBezTo>
                    <a:pt x="93111" y="558667"/>
                    <a:pt x="0" y="558667"/>
                    <a:pt x="0" y="465556"/>
                  </a:cubicBezTo>
                  <a:lnTo>
                    <a:pt x="0" y="93111"/>
                  </a:lnTo>
                  <a:cubicBezTo>
                    <a:pt x="0" y="93111"/>
                    <a:pt x="0" y="0"/>
                    <a:pt x="93111" y="0"/>
                  </a:cubicBezTo>
                </a:path>
              </a:pathLst>
            </a:custGeom>
            <a:noFill/>
            <a:ln w="11638">
              <a:solidFill>
                <a:srgbClr val="FFFFFF"/>
              </a:solidFill>
            </a:ln>
          </p:spPr>
          <p:txBody>
            <a:bodyPr rtlCol="0" anchor="ctr"/>
            <a:lstStyle/>
            <a:p>
              <a:pPr algn="ctr"/>
              <a:endParaRPr dirty="0"/>
            </a:p>
          </p:txBody>
        </p:sp>
      </p:grpSp>
      <p:grpSp>
        <p:nvGrpSpPr>
          <p:cNvPr id="19" name="Group 18"/>
          <p:cNvGrpSpPr/>
          <p:nvPr/>
        </p:nvGrpSpPr>
        <p:grpSpPr>
          <a:xfrm>
            <a:off x="4603037" y="2117296"/>
            <a:ext cx="1769113" cy="558667"/>
            <a:chOff x="2017409" y="1738076"/>
            <a:chExt cx="1769113" cy="558667"/>
          </a:xfrm>
        </p:grpSpPr>
        <p:sp>
          <p:nvSpPr>
            <p:cNvPr id="17" name="Rounded Rectangle 16"/>
            <p:cNvSpPr/>
            <p:nvPr/>
          </p:nvSpPr>
          <p:spPr>
            <a:xfrm>
              <a:off x="2017409" y="1738076"/>
              <a:ext cx="1769113" cy="558667"/>
            </a:xfrm>
            <a:custGeom>
              <a:avLst/>
              <a:gdLst/>
              <a:ahLst/>
              <a:cxnLst/>
              <a:rect l="0" t="0" r="0" b="0"/>
              <a:pathLst>
                <a:path w="1769113" h="558667">
                  <a:moveTo>
                    <a:pt x="93111" y="0"/>
                  </a:moveTo>
                  <a:lnTo>
                    <a:pt x="1676002" y="0"/>
                  </a:lnTo>
                  <a:cubicBezTo>
                    <a:pt x="1676002" y="0"/>
                    <a:pt x="1769113" y="0"/>
                    <a:pt x="1769113" y="93111"/>
                  </a:cubicBezTo>
                  <a:lnTo>
                    <a:pt x="1769113" y="465556"/>
                  </a:lnTo>
                  <a:cubicBezTo>
                    <a:pt x="1769113" y="465556"/>
                    <a:pt x="1769113" y="558667"/>
                    <a:pt x="1676002" y="558667"/>
                  </a:cubicBezTo>
                  <a:lnTo>
                    <a:pt x="93111" y="558667"/>
                  </a:lnTo>
                  <a:cubicBezTo>
                    <a:pt x="93111" y="558667"/>
                    <a:pt x="0" y="558667"/>
                    <a:pt x="0" y="465556"/>
                  </a:cubicBezTo>
                  <a:lnTo>
                    <a:pt x="0" y="93111"/>
                  </a:lnTo>
                  <a:cubicBezTo>
                    <a:pt x="0" y="93111"/>
                    <a:pt x="0" y="0"/>
                    <a:pt x="93111" y="0"/>
                  </a:cubicBezTo>
                </a:path>
              </a:pathLst>
            </a:custGeom>
            <a:solidFill>
              <a:srgbClr val="D1F4FF"/>
            </a:solidFill>
            <a:ln>
              <a:noFill/>
            </a:ln>
          </p:spPr>
          <p:txBody>
            <a:bodyPr rtlCol="0" anchor="ctr"/>
            <a:lstStyle/>
            <a:p>
              <a:pPr algn="ctr"/>
              <a:endParaRPr dirty="0"/>
            </a:p>
          </p:txBody>
        </p:sp>
        <p:sp>
          <p:nvSpPr>
            <p:cNvPr id="18" name="Rounded Rectangle 17"/>
            <p:cNvSpPr/>
            <p:nvPr/>
          </p:nvSpPr>
          <p:spPr>
            <a:xfrm>
              <a:off x="2017409" y="1738076"/>
              <a:ext cx="1769113" cy="558667"/>
            </a:xfrm>
            <a:custGeom>
              <a:avLst/>
              <a:gdLst/>
              <a:ahLst/>
              <a:cxnLst/>
              <a:rect l="0" t="0" r="0" b="0"/>
              <a:pathLst>
                <a:path w="1769113" h="558667">
                  <a:moveTo>
                    <a:pt x="93111" y="0"/>
                  </a:moveTo>
                  <a:lnTo>
                    <a:pt x="1676002" y="0"/>
                  </a:lnTo>
                  <a:cubicBezTo>
                    <a:pt x="1676002" y="0"/>
                    <a:pt x="1769113" y="0"/>
                    <a:pt x="1769113" y="93111"/>
                  </a:cubicBezTo>
                  <a:lnTo>
                    <a:pt x="1769113" y="465556"/>
                  </a:lnTo>
                  <a:cubicBezTo>
                    <a:pt x="1769113" y="465556"/>
                    <a:pt x="1769113" y="558667"/>
                    <a:pt x="1676002" y="558667"/>
                  </a:cubicBezTo>
                  <a:lnTo>
                    <a:pt x="93111" y="558667"/>
                  </a:lnTo>
                  <a:cubicBezTo>
                    <a:pt x="93111" y="558667"/>
                    <a:pt x="0" y="558667"/>
                    <a:pt x="0" y="465556"/>
                  </a:cubicBezTo>
                  <a:lnTo>
                    <a:pt x="0" y="93111"/>
                  </a:lnTo>
                  <a:cubicBezTo>
                    <a:pt x="0" y="93111"/>
                    <a:pt x="0" y="0"/>
                    <a:pt x="93111" y="0"/>
                  </a:cubicBezTo>
                </a:path>
              </a:pathLst>
            </a:custGeom>
            <a:noFill/>
            <a:ln w="11638">
              <a:solidFill>
                <a:srgbClr val="FFFFFF"/>
              </a:solidFill>
            </a:ln>
          </p:spPr>
          <p:txBody>
            <a:bodyPr rtlCol="0" anchor="ctr"/>
            <a:lstStyle/>
            <a:p>
              <a:pPr algn="ctr"/>
              <a:endParaRPr dirty="0"/>
            </a:p>
          </p:txBody>
        </p:sp>
      </p:grpSp>
      <p:grpSp>
        <p:nvGrpSpPr>
          <p:cNvPr id="22" name="Group 21"/>
          <p:cNvGrpSpPr/>
          <p:nvPr/>
        </p:nvGrpSpPr>
        <p:grpSpPr>
          <a:xfrm>
            <a:off x="4603037" y="3405334"/>
            <a:ext cx="1769113" cy="558667"/>
            <a:chOff x="2017409" y="3026114"/>
            <a:chExt cx="1769113" cy="558667"/>
          </a:xfrm>
        </p:grpSpPr>
        <p:sp>
          <p:nvSpPr>
            <p:cNvPr id="20" name="Rounded Rectangle 19"/>
            <p:cNvSpPr/>
            <p:nvPr/>
          </p:nvSpPr>
          <p:spPr>
            <a:xfrm>
              <a:off x="2017409" y="3026114"/>
              <a:ext cx="1769113" cy="558667"/>
            </a:xfrm>
            <a:custGeom>
              <a:avLst/>
              <a:gdLst/>
              <a:ahLst/>
              <a:cxnLst/>
              <a:rect l="0" t="0" r="0" b="0"/>
              <a:pathLst>
                <a:path w="1769113" h="558667">
                  <a:moveTo>
                    <a:pt x="93111" y="0"/>
                  </a:moveTo>
                  <a:lnTo>
                    <a:pt x="1676002" y="0"/>
                  </a:lnTo>
                  <a:cubicBezTo>
                    <a:pt x="1676002" y="0"/>
                    <a:pt x="1769113" y="0"/>
                    <a:pt x="1769113" y="93111"/>
                  </a:cubicBezTo>
                  <a:lnTo>
                    <a:pt x="1769113" y="465556"/>
                  </a:lnTo>
                  <a:cubicBezTo>
                    <a:pt x="1769113" y="465556"/>
                    <a:pt x="1769113" y="558667"/>
                    <a:pt x="1676002" y="558667"/>
                  </a:cubicBezTo>
                  <a:lnTo>
                    <a:pt x="93111" y="558667"/>
                  </a:lnTo>
                  <a:cubicBezTo>
                    <a:pt x="93111" y="558667"/>
                    <a:pt x="0" y="558667"/>
                    <a:pt x="0" y="465556"/>
                  </a:cubicBezTo>
                  <a:lnTo>
                    <a:pt x="0" y="93111"/>
                  </a:lnTo>
                  <a:cubicBezTo>
                    <a:pt x="0" y="93111"/>
                    <a:pt x="0" y="0"/>
                    <a:pt x="93111" y="0"/>
                  </a:cubicBezTo>
                </a:path>
              </a:pathLst>
            </a:custGeom>
            <a:solidFill>
              <a:srgbClr val="D1F4FF"/>
            </a:solidFill>
            <a:ln>
              <a:noFill/>
            </a:ln>
          </p:spPr>
          <p:txBody>
            <a:bodyPr rtlCol="0" anchor="ctr"/>
            <a:lstStyle/>
            <a:p>
              <a:pPr algn="ctr"/>
              <a:endParaRPr dirty="0"/>
            </a:p>
          </p:txBody>
        </p:sp>
        <p:sp>
          <p:nvSpPr>
            <p:cNvPr id="21" name="Rounded Rectangle 20"/>
            <p:cNvSpPr/>
            <p:nvPr/>
          </p:nvSpPr>
          <p:spPr>
            <a:xfrm>
              <a:off x="2017409" y="3026114"/>
              <a:ext cx="1769113" cy="558667"/>
            </a:xfrm>
            <a:custGeom>
              <a:avLst/>
              <a:gdLst/>
              <a:ahLst/>
              <a:cxnLst/>
              <a:rect l="0" t="0" r="0" b="0"/>
              <a:pathLst>
                <a:path w="1769113" h="558667">
                  <a:moveTo>
                    <a:pt x="93111" y="0"/>
                  </a:moveTo>
                  <a:lnTo>
                    <a:pt x="1676002" y="0"/>
                  </a:lnTo>
                  <a:cubicBezTo>
                    <a:pt x="1676002" y="0"/>
                    <a:pt x="1769113" y="0"/>
                    <a:pt x="1769113" y="93111"/>
                  </a:cubicBezTo>
                  <a:lnTo>
                    <a:pt x="1769113" y="465556"/>
                  </a:lnTo>
                  <a:cubicBezTo>
                    <a:pt x="1769113" y="465556"/>
                    <a:pt x="1769113" y="558667"/>
                    <a:pt x="1676002" y="558667"/>
                  </a:cubicBezTo>
                  <a:lnTo>
                    <a:pt x="93111" y="558667"/>
                  </a:lnTo>
                  <a:cubicBezTo>
                    <a:pt x="93111" y="558667"/>
                    <a:pt x="0" y="558667"/>
                    <a:pt x="0" y="465556"/>
                  </a:cubicBezTo>
                  <a:lnTo>
                    <a:pt x="0" y="93111"/>
                  </a:lnTo>
                  <a:cubicBezTo>
                    <a:pt x="0" y="93111"/>
                    <a:pt x="0" y="0"/>
                    <a:pt x="93111" y="0"/>
                  </a:cubicBezTo>
                </a:path>
              </a:pathLst>
            </a:custGeom>
            <a:noFill/>
            <a:ln w="11638">
              <a:solidFill>
                <a:srgbClr val="FFFFFF"/>
              </a:solidFill>
            </a:ln>
          </p:spPr>
          <p:txBody>
            <a:bodyPr rtlCol="0" anchor="ctr"/>
            <a:lstStyle/>
            <a:p>
              <a:pPr algn="ctr"/>
              <a:endParaRPr dirty="0"/>
            </a:p>
          </p:txBody>
        </p:sp>
      </p:grpSp>
      <p:grpSp>
        <p:nvGrpSpPr>
          <p:cNvPr id="25" name="Group 24"/>
          <p:cNvGrpSpPr/>
          <p:nvPr/>
        </p:nvGrpSpPr>
        <p:grpSpPr>
          <a:xfrm>
            <a:off x="4603037" y="2831148"/>
            <a:ext cx="1769113" cy="419000"/>
            <a:chOff x="2017409" y="2451928"/>
            <a:chExt cx="1769113" cy="419000"/>
          </a:xfrm>
        </p:grpSpPr>
        <p:sp>
          <p:nvSpPr>
            <p:cNvPr id="23" name="Rounded Rectangle 22"/>
            <p:cNvSpPr/>
            <p:nvPr/>
          </p:nvSpPr>
          <p:spPr>
            <a:xfrm>
              <a:off x="2017409" y="2451928"/>
              <a:ext cx="1769113" cy="419000"/>
            </a:xfrm>
            <a:custGeom>
              <a:avLst/>
              <a:gdLst/>
              <a:ahLst/>
              <a:cxnLst/>
              <a:rect l="0" t="0" r="0" b="0"/>
              <a:pathLst>
                <a:path w="1769113" h="419000">
                  <a:moveTo>
                    <a:pt x="93111" y="0"/>
                  </a:moveTo>
                  <a:lnTo>
                    <a:pt x="1676002" y="0"/>
                  </a:lnTo>
                  <a:cubicBezTo>
                    <a:pt x="1676002" y="0"/>
                    <a:pt x="1769113" y="0"/>
                    <a:pt x="1769113" y="93111"/>
                  </a:cubicBezTo>
                  <a:lnTo>
                    <a:pt x="1769113" y="325889"/>
                  </a:lnTo>
                  <a:cubicBezTo>
                    <a:pt x="1769113" y="325889"/>
                    <a:pt x="1769113" y="419000"/>
                    <a:pt x="1676002" y="419000"/>
                  </a:cubicBezTo>
                  <a:lnTo>
                    <a:pt x="93111" y="419000"/>
                  </a:lnTo>
                  <a:cubicBezTo>
                    <a:pt x="93111" y="419000"/>
                    <a:pt x="0" y="419000"/>
                    <a:pt x="0" y="325889"/>
                  </a:cubicBezTo>
                  <a:lnTo>
                    <a:pt x="0" y="93111"/>
                  </a:lnTo>
                  <a:cubicBezTo>
                    <a:pt x="0" y="93111"/>
                    <a:pt x="0" y="0"/>
                    <a:pt x="93111" y="0"/>
                  </a:cubicBezTo>
                </a:path>
              </a:pathLst>
            </a:custGeom>
            <a:solidFill>
              <a:srgbClr val="D1F4FF"/>
            </a:solidFill>
            <a:ln>
              <a:noFill/>
            </a:ln>
          </p:spPr>
          <p:txBody>
            <a:bodyPr rtlCol="0" anchor="ctr"/>
            <a:lstStyle/>
            <a:p>
              <a:pPr algn="ctr"/>
              <a:endParaRPr dirty="0"/>
            </a:p>
          </p:txBody>
        </p:sp>
        <p:sp>
          <p:nvSpPr>
            <p:cNvPr id="24" name="Rounded Rectangle 23"/>
            <p:cNvSpPr/>
            <p:nvPr/>
          </p:nvSpPr>
          <p:spPr>
            <a:xfrm>
              <a:off x="2017409" y="2451928"/>
              <a:ext cx="1769113" cy="419000"/>
            </a:xfrm>
            <a:custGeom>
              <a:avLst/>
              <a:gdLst/>
              <a:ahLst/>
              <a:cxnLst/>
              <a:rect l="0" t="0" r="0" b="0"/>
              <a:pathLst>
                <a:path w="1769113" h="419000">
                  <a:moveTo>
                    <a:pt x="93111" y="0"/>
                  </a:moveTo>
                  <a:lnTo>
                    <a:pt x="1676002" y="0"/>
                  </a:lnTo>
                  <a:cubicBezTo>
                    <a:pt x="1676002" y="0"/>
                    <a:pt x="1769113" y="0"/>
                    <a:pt x="1769113" y="93111"/>
                  </a:cubicBezTo>
                  <a:lnTo>
                    <a:pt x="1769113" y="325889"/>
                  </a:lnTo>
                  <a:cubicBezTo>
                    <a:pt x="1769113" y="325889"/>
                    <a:pt x="1769113" y="419000"/>
                    <a:pt x="1676002" y="419000"/>
                  </a:cubicBezTo>
                  <a:lnTo>
                    <a:pt x="93111" y="419000"/>
                  </a:lnTo>
                  <a:cubicBezTo>
                    <a:pt x="93111" y="419000"/>
                    <a:pt x="0" y="419000"/>
                    <a:pt x="0" y="325889"/>
                  </a:cubicBezTo>
                  <a:lnTo>
                    <a:pt x="0" y="93111"/>
                  </a:lnTo>
                  <a:cubicBezTo>
                    <a:pt x="0" y="93111"/>
                    <a:pt x="0" y="0"/>
                    <a:pt x="93111" y="0"/>
                  </a:cubicBezTo>
                </a:path>
              </a:pathLst>
            </a:custGeom>
            <a:noFill/>
            <a:ln w="11638">
              <a:solidFill>
                <a:srgbClr val="FFFFFF"/>
              </a:solidFill>
            </a:ln>
          </p:spPr>
          <p:txBody>
            <a:bodyPr rtlCol="0" anchor="ctr"/>
            <a:lstStyle/>
            <a:p>
              <a:pPr algn="ctr"/>
              <a:endParaRPr dirty="0"/>
            </a:p>
          </p:txBody>
        </p:sp>
      </p:grpSp>
      <p:sp>
        <p:nvSpPr>
          <p:cNvPr id="26" name="TextBox 25"/>
          <p:cNvSpPr txBox="1"/>
          <p:nvPr/>
        </p:nvSpPr>
        <p:spPr>
          <a:xfrm>
            <a:off x="619121" y="400693"/>
            <a:ext cx="7843686" cy="430887"/>
          </a:xfrm>
          <a:prstGeom prst="rect">
            <a:avLst/>
          </a:prstGeom>
          <a:noFill/>
          <a:ln>
            <a:noFill/>
          </a:ln>
        </p:spPr>
        <p:txBody>
          <a:bodyPr wrap="none" lIns="0" tIns="0" rIns="0" bIns="0" anchor="t">
            <a:spAutoFit/>
          </a:bodyPr>
          <a:lstStyle/>
          <a:p>
            <a:pPr algn="ctr"/>
            <a:r>
              <a:rPr sz="2800" b="1" dirty="0" err="1">
                <a:solidFill>
                  <a:srgbClr val="005DAA"/>
                </a:solidFill>
                <a:latin typeface="+mj-lt"/>
                <a:ea typeface="+mj-ea"/>
                <a:cs typeface="+mj-cs"/>
              </a:rPr>
              <a:t>Impactevaluatie</a:t>
            </a:r>
            <a:r>
              <a:rPr sz="2800" b="1" dirty="0">
                <a:solidFill>
                  <a:srgbClr val="005DAA"/>
                </a:solidFill>
                <a:latin typeface="+mj-lt"/>
                <a:ea typeface="+mj-ea"/>
                <a:cs typeface="+mj-cs"/>
              </a:rPr>
              <a:t> in </a:t>
            </a:r>
            <a:r>
              <a:rPr sz="2800" b="1" dirty="0" err="1">
                <a:solidFill>
                  <a:srgbClr val="005DAA"/>
                </a:solidFill>
                <a:latin typeface="+mj-lt"/>
                <a:ea typeface="+mj-ea"/>
                <a:cs typeface="+mj-cs"/>
              </a:rPr>
              <a:t>een</a:t>
            </a:r>
            <a:r>
              <a:rPr sz="2800" b="1" dirty="0">
                <a:solidFill>
                  <a:srgbClr val="005DAA"/>
                </a:solidFill>
                <a:latin typeface="+mj-lt"/>
                <a:ea typeface="+mj-ea"/>
                <a:cs typeface="+mj-cs"/>
              </a:rPr>
              <a:t> </a:t>
            </a:r>
            <a:r>
              <a:rPr sz="2800" b="1" dirty="0" err="1">
                <a:solidFill>
                  <a:srgbClr val="005DAA"/>
                </a:solidFill>
                <a:latin typeface="+mj-lt"/>
                <a:ea typeface="+mj-ea"/>
                <a:cs typeface="+mj-cs"/>
              </a:rPr>
              <a:t>Stad</a:t>
            </a:r>
            <a:r>
              <a:rPr lang="nl-BE" sz="2800" b="1" dirty="0">
                <a:solidFill>
                  <a:srgbClr val="005DAA"/>
                </a:solidFill>
                <a:latin typeface="+mj-lt"/>
                <a:ea typeface="+mj-ea"/>
                <a:cs typeface="+mj-cs"/>
              </a:rPr>
              <a:t> – holistische benadering</a:t>
            </a:r>
            <a:endParaRPr sz="2400" b="1" dirty="0">
              <a:solidFill>
                <a:srgbClr val="484848"/>
              </a:solidFill>
              <a:latin typeface="Shantell Sans"/>
            </a:endParaRPr>
          </a:p>
        </p:txBody>
      </p:sp>
      <p:grpSp>
        <p:nvGrpSpPr>
          <p:cNvPr id="29" name="Group 28"/>
          <p:cNvGrpSpPr/>
          <p:nvPr/>
        </p:nvGrpSpPr>
        <p:grpSpPr>
          <a:xfrm>
            <a:off x="4168518" y="1632341"/>
            <a:ext cx="422880" cy="1121215"/>
            <a:chOff x="1582890" y="1253121"/>
            <a:chExt cx="422880" cy="1121215"/>
          </a:xfrm>
        </p:grpSpPr>
        <p:sp>
          <p:nvSpPr>
            <p:cNvPr id="27" name="Rounded Rectangle 26"/>
            <p:cNvSpPr/>
            <p:nvPr/>
          </p:nvSpPr>
          <p:spPr>
            <a:xfrm>
              <a:off x="1582890" y="1303557"/>
              <a:ext cx="419000" cy="1070779"/>
            </a:xfrm>
            <a:custGeom>
              <a:avLst/>
              <a:gdLst/>
              <a:ahLst/>
              <a:cxnLst/>
              <a:rect l="0" t="0" r="0" b="0"/>
              <a:pathLst>
                <a:path w="419000" h="1070779">
                  <a:moveTo>
                    <a:pt x="419000" y="0"/>
                  </a:moveTo>
                  <a:lnTo>
                    <a:pt x="325889" y="0"/>
                  </a:lnTo>
                  <a:lnTo>
                    <a:pt x="217259" y="0"/>
                  </a:lnTo>
                  <a:lnTo>
                    <a:pt x="217259" y="535389"/>
                  </a:lnTo>
                  <a:lnTo>
                    <a:pt x="217259" y="1070779"/>
                  </a:lnTo>
                  <a:lnTo>
                    <a:pt x="108629" y="1070779"/>
                  </a:lnTo>
                  <a:lnTo>
                    <a:pt x="0" y="1070779"/>
                  </a:lnTo>
                </a:path>
              </a:pathLst>
            </a:custGeom>
            <a:noFill/>
            <a:ln w="11638">
              <a:solidFill>
                <a:srgbClr val="484848"/>
              </a:solidFill>
            </a:ln>
          </p:spPr>
          <p:txBody>
            <a:bodyPr rtlCol="0" anchor="ctr"/>
            <a:lstStyle/>
            <a:p>
              <a:pPr algn="ctr"/>
              <a:endParaRPr dirty="0"/>
            </a:p>
          </p:txBody>
        </p:sp>
        <p:sp>
          <p:nvSpPr>
            <p:cNvPr id="28" name="Rounded Rectangle 27"/>
            <p:cNvSpPr/>
            <p:nvPr/>
          </p:nvSpPr>
          <p:spPr>
            <a:xfrm>
              <a:off x="1955335" y="1253121"/>
              <a:ext cx="50435" cy="100870"/>
            </a:xfrm>
            <a:custGeom>
              <a:avLst/>
              <a:gdLst/>
              <a:ahLst/>
              <a:cxnLst/>
              <a:rect l="0" t="0" r="0" b="0"/>
              <a:pathLst>
                <a:path w="50435" h="100870">
                  <a:moveTo>
                    <a:pt x="0" y="0"/>
                  </a:moveTo>
                  <a:lnTo>
                    <a:pt x="50435" y="50435"/>
                  </a:lnTo>
                  <a:lnTo>
                    <a:pt x="0" y="100870"/>
                  </a:lnTo>
                </a:path>
              </a:pathLst>
            </a:custGeom>
            <a:noFill/>
            <a:ln w="11638">
              <a:solidFill>
                <a:srgbClr val="484848"/>
              </a:solidFill>
            </a:ln>
          </p:spPr>
          <p:txBody>
            <a:bodyPr rtlCol="0" anchor="ctr"/>
            <a:lstStyle/>
            <a:p>
              <a:pPr algn="ctr"/>
              <a:endParaRPr dirty="0"/>
            </a:p>
          </p:txBody>
        </p:sp>
      </p:grpSp>
      <p:grpSp>
        <p:nvGrpSpPr>
          <p:cNvPr id="32" name="Group 31"/>
          <p:cNvGrpSpPr/>
          <p:nvPr/>
        </p:nvGrpSpPr>
        <p:grpSpPr>
          <a:xfrm>
            <a:off x="4168518" y="4441197"/>
            <a:ext cx="422880" cy="500472"/>
            <a:chOff x="1582890" y="4061977"/>
            <a:chExt cx="422880" cy="500472"/>
          </a:xfrm>
        </p:grpSpPr>
        <p:sp>
          <p:nvSpPr>
            <p:cNvPr id="30" name="Rounded Rectangle 29"/>
            <p:cNvSpPr/>
            <p:nvPr/>
          </p:nvSpPr>
          <p:spPr>
            <a:xfrm>
              <a:off x="1582890" y="4112412"/>
              <a:ext cx="419000" cy="450037"/>
            </a:xfrm>
            <a:custGeom>
              <a:avLst/>
              <a:gdLst/>
              <a:ahLst/>
              <a:cxnLst/>
              <a:rect l="0" t="0" r="0" b="0"/>
              <a:pathLst>
                <a:path w="419000" h="450037">
                  <a:moveTo>
                    <a:pt x="419000" y="0"/>
                  </a:moveTo>
                  <a:lnTo>
                    <a:pt x="325889" y="0"/>
                  </a:lnTo>
                  <a:lnTo>
                    <a:pt x="217259" y="0"/>
                  </a:lnTo>
                  <a:lnTo>
                    <a:pt x="217259" y="225018"/>
                  </a:lnTo>
                  <a:lnTo>
                    <a:pt x="217259" y="450037"/>
                  </a:lnTo>
                  <a:lnTo>
                    <a:pt x="108629" y="450037"/>
                  </a:lnTo>
                  <a:lnTo>
                    <a:pt x="0" y="450037"/>
                  </a:lnTo>
                </a:path>
              </a:pathLst>
            </a:custGeom>
            <a:noFill/>
            <a:ln w="11638">
              <a:solidFill>
                <a:srgbClr val="484848"/>
              </a:solidFill>
            </a:ln>
          </p:spPr>
          <p:txBody>
            <a:bodyPr rtlCol="0" anchor="ctr"/>
            <a:lstStyle/>
            <a:p>
              <a:pPr algn="ctr"/>
              <a:endParaRPr dirty="0"/>
            </a:p>
          </p:txBody>
        </p:sp>
        <p:sp>
          <p:nvSpPr>
            <p:cNvPr id="31" name="Rounded Rectangle 30"/>
            <p:cNvSpPr/>
            <p:nvPr/>
          </p:nvSpPr>
          <p:spPr>
            <a:xfrm>
              <a:off x="1955335" y="4061977"/>
              <a:ext cx="50435" cy="100870"/>
            </a:xfrm>
            <a:custGeom>
              <a:avLst/>
              <a:gdLst/>
              <a:ahLst/>
              <a:cxnLst/>
              <a:rect l="0" t="0" r="0" b="0"/>
              <a:pathLst>
                <a:path w="50435" h="100870">
                  <a:moveTo>
                    <a:pt x="0" y="0"/>
                  </a:moveTo>
                  <a:lnTo>
                    <a:pt x="50435" y="50435"/>
                  </a:lnTo>
                  <a:lnTo>
                    <a:pt x="0" y="100870"/>
                  </a:lnTo>
                </a:path>
              </a:pathLst>
            </a:custGeom>
            <a:noFill/>
            <a:ln w="11638">
              <a:solidFill>
                <a:srgbClr val="484848"/>
              </a:solidFill>
            </a:ln>
          </p:spPr>
          <p:txBody>
            <a:bodyPr rtlCol="0" anchor="ctr"/>
            <a:lstStyle/>
            <a:p>
              <a:pPr algn="ctr"/>
              <a:endParaRPr dirty="0"/>
            </a:p>
          </p:txBody>
        </p:sp>
      </p:grpSp>
      <p:grpSp>
        <p:nvGrpSpPr>
          <p:cNvPr id="35" name="Group 34"/>
          <p:cNvGrpSpPr/>
          <p:nvPr/>
        </p:nvGrpSpPr>
        <p:grpSpPr>
          <a:xfrm>
            <a:off x="4168518" y="4941670"/>
            <a:ext cx="422880" cy="593583"/>
            <a:chOff x="1582890" y="4562450"/>
            <a:chExt cx="422880" cy="593583"/>
          </a:xfrm>
        </p:grpSpPr>
        <p:sp>
          <p:nvSpPr>
            <p:cNvPr id="33" name="Rounded Rectangle 32"/>
            <p:cNvSpPr/>
            <p:nvPr/>
          </p:nvSpPr>
          <p:spPr>
            <a:xfrm>
              <a:off x="1582890" y="4562450"/>
              <a:ext cx="419000" cy="543148"/>
            </a:xfrm>
            <a:custGeom>
              <a:avLst/>
              <a:gdLst/>
              <a:ahLst/>
              <a:cxnLst/>
              <a:rect l="0" t="0" r="0" b="0"/>
              <a:pathLst>
                <a:path w="419000" h="543148">
                  <a:moveTo>
                    <a:pt x="0" y="0"/>
                  </a:moveTo>
                  <a:lnTo>
                    <a:pt x="108629" y="0"/>
                  </a:lnTo>
                  <a:lnTo>
                    <a:pt x="217259" y="0"/>
                  </a:lnTo>
                  <a:lnTo>
                    <a:pt x="217259" y="271574"/>
                  </a:lnTo>
                  <a:lnTo>
                    <a:pt x="217259" y="543148"/>
                  </a:lnTo>
                  <a:lnTo>
                    <a:pt x="325889" y="543148"/>
                  </a:lnTo>
                  <a:lnTo>
                    <a:pt x="419000" y="543148"/>
                  </a:lnTo>
                </a:path>
              </a:pathLst>
            </a:custGeom>
            <a:noFill/>
            <a:ln w="11638">
              <a:solidFill>
                <a:srgbClr val="484848"/>
              </a:solidFill>
            </a:ln>
          </p:spPr>
          <p:txBody>
            <a:bodyPr rtlCol="0" anchor="ctr"/>
            <a:lstStyle/>
            <a:p>
              <a:pPr algn="ctr"/>
              <a:endParaRPr dirty="0"/>
            </a:p>
          </p:txBody>
        </p:sp>
        <p:sp>
          <p:nvSpPr>
            <p:cNvPr id="34" name="Rounded Rectangle 33"/>
            <p:cNvSpPr/>
            <p:nvPr/>
          </p:nvSpPr>
          <p:spPr>
            <a:xfrm>
              <a:off x="1955335" y="5055163"/>
              <a:ext cx="50435" cy="100870"/>
            </a:xfrm>
            <a:custGeom>
              <a:avLst/>
              <a:gdLst/>
              <a:ahLst/>
              <a:cxnLst/>
              <a:rect l="0" t="0" r="0" b="0"/>
              <a:pathLst>
                <a:path w="50435" h="100870">
                  <a:moveTo>
                    <a:pt x="0" y="0"/>
                  </a:moveTo>
                  <a:lnTo>
                    <a:pt x="50435" y="50435"/>
                  </a:lnTo>
                  <a:lnTo>
                    <a:pt x="0" y="100870"/>
                  </a:lnTo>
                </a:path>
              </a:pathLst>
            </a:custGeom>
            <a:noFill/>
            <a:ln w="11638">
              <a:solidFill>
                <a:srgbClr val="484848"/>
              </a:solidFill>
            </a:ln>
          </p:spPr>
          <p:txBody>
            <a:bodyPr rtlCol="0" anchor="ctr"/>
            <a:lstStyle/>
            <a:p>
              <a:pPr algn="ctr"/>
              <a:endParaRPr dirty="0"/>
            </a:p>
          </p:txBody>
        </p:sp>
      </p:grpSp>
      <p:grpSp>
        <p:nvGrpSpPr>
          <p:cNvPr id="38" name="Group 37"/>
          <p:cNvGrpSpPr/>
          <p:nvPr/>
        </p:nvGrpSpPr>
        <p:grpSpPr>
          <a:xfrm>
            <a:off x="4168518" y="2346194"/>
            <a:ext cx="422880" cy="407361"/>
            <a:chOff x="1582890" y="1966974"/>
            <a:chExt cx="422880" cy="407361"/>
          </a:xfrm>
        </p:grpSpPr>
        <p:sp>
          <p:nvSpPr>
            <p:cNvPr id="36" name="Rounded Rectangle 35"/>
            <p:cNvSpPr/>
            <p:nvPr/>
          </p:nvSpPr>
          <p:spPr>
            <a:xfrm>
              <a:off x="1582890" y="2017409"/>
              <a:ext cx="419000" cy="356926"/>
            </a:xfrm>
            <a:custGeom>
              <a:avLst/>
              <a:gdLst/>
              <a:ahLst/>
              <a:cxnLst/>
              <a:rect l="0" t="0" r="0" b="0"/>
              <a:pathLst>
                <a:path w="419000" h="356926">
                  <a:moveTo>
                    <a:pt x="419000" y="0"/>
                  </a:moveTo>
                  <a:lnTo>
                    <a:pt x="325889" y="0"/>
                  </a:lnTo>
                  <a:lnTo>
                    <a:pt x="217259" y="0"/>
                  </a:lnTo>
                  <a:lnTo>
                    <a:pt x="217259" y="178463"/>
                  </a:lnTo>
                  <a:lnTo>
                    <a:pt x="217259" y="356926"/>
                  </a:lnTo>
                  <a:lnTo>
                    <a:pt x="108629" y="356926"/>
                  </a:lnTo>
                  <a:lnTo>
                    <a:pt x="0" y="356926"/>
                  </a:lnTo>
                </a:path>
              </a:pathLst>
            </a:custGeom>
            <a:noFill/>
            <a:ln w="11638">
              <a:solidFill>
                <a:srgbClr val="484848"/>
              </a:solidFill>
            </a:ln>
          </p:spPr>
          <p:txBody>
            <a:bodyPr rtlCol="0" anchor="ctr"/>
            <a:lstStyle/>
            <a:p>
              <a:pPr algn="ctr"/>
              <a:endParaRPr dirty="0"/>
            </a:p>
          </p:txBody>
        </p:sp>
        <p:sp>
          <p:nvSpPr>
            <p:cNvPr id="37" name="Rounded Rectangle 36"/>
            <p:cNvSpPr/>
            <p:nvPr/>
          </p:nvSpPr>
          <p:spPr>
            <a:xfrm>
              <a:off x="1955335" y="1966974"/>
              <a:ext cx="50435" cy="100870"/>
            </a:xfrm>
            <a:custGeom>
              <a:avLst/>
              <a:gdLst/>
              <a:ahLst/>
              <a:cxnLst/>
              <a:rect l="0" t="0" r="0" b="0"/>
              <a:pathLst>
                <a:path w="50435" h="100870">
                  <a:moveTo>
                    <a:pt x="0" y="0"/>
                  </a:moveTo>
                  <a:lnTo>
                    <a:pt x="50435" y="50435"/>
                  </a:lnTo>
                  <a:lnTo>
                    <a:pt x="0" y="100870"/>
                  </a:lnTo>
                </a:path>
              </a:pathLst>
            </a:custGeom>
            <a:noFill/>
            <a:ln w="11638">
              <a:solidFill>
                <a:srgbClr val="484848"/>
              </a:solidFill>
            </a:ln>
          </p:spPr>
          <p:txBody>
            <a:bodyPr rtlCol="0" anchor="ctr"/>
            <a:lstStyle/>
            <a:p>
              <a:pPr algn="ctr"/>
              <a:endParaRPr dirty="0"/>
            </a:p>
          </p:txBody>
        </p:sp>
      </p:grpSp>
      <p:grpSp>
        <p:nvGrpSpPr>
          <p:cNvPr id="41" name="Group 40"/>
          <p:cNvGrpSpPr/>
          <p:nvPr/>
        </p:nvGrpSpPr>
        <p:grpSpPr>
          <a:xfrm>
            <a:off x="4168518" y="2753556"/>
            <a:ext cx="422880" cy="981547"/>
            <a:chOff x="1582890" y="2374336"/>
            <a:chExt cx="422880" cy="981547"/>
          </a:xfrm>
        </p:grpSpPr>
        <p:sp>
          <p:nvSpPr>
            <p:cNvPr id="39" name="Rounded Rectangle 38"/>
            <p:cNvSpPr/>
            <p:nvPr/>
          </p:nvSpPr>
          <p:spPr>
            <a:xfrm>
              <a:off x="1582890" y="2374336"/>
              <a:ext cx="419000" cy="931112"/>
            </a:xfrm>
            <a:custGeom>
              <a:avLst/>
              <a:gdLst/>
              <a:ahLst/>
              <a:cxnLst/>
              <a:rect l="0" t="0" r="0" b="0"/>
              <a:pathLst>
                <a:path w="419000" h="931112">
                  <a:moveTo>
                    <a:pt x="0" y="0"/>
                  </a:moveTo>
                  <a:lnTo>
                    <a:pt x="108629" y="0"/>
                  </a:lnTo>
                  <a:lnTo>
                    <a:pt x="217259" y="0"/>
                  </a:lnTo>
                  <a:lnTo>
                    <a:pt x="217259" y="465556"/>
                  </a:lnTo>
                  <a:lnTo>
                    <a:pt x="217259" y="931112"/>
                  </a:lnTo>
                  <a:lnTo>
                    <a:pt x="325889" y="931112"/>
                  </a:lnTo>
                  <a:lnTo>
                    <a:pt x="419000" y="931112"/>
                  </a:lnTo>
                </a:path>
              </a:pathLst>
            </a:custGeom>
            <a:noFill/>
            <a:ln w="11638">
              <a:solidFill>
                <a:srgbClr val="484848"/>
              </a:solidFill>
            </a:ln>
          </p:spPr>
          <p:txBody>
            <a:bodyPr rtlCol="0" anchor="ctr"/>
            <a:lstStyle/>
            <a:p>
              <a:pPr algn="ctr"/>
              <a:endParaRPr dirty="0"/>
            </a:p>
          </p:txBody>
        </p:sp>
        <p:sp>
          <p:nvSpPr>
            <p:cNvPr id="40" name="Rounded Rectangle 39"/>
            <p:cNvSpPr/>
            <p:nvPr/>
          </p:nvSpPr>
          <p:spPr>
            <a:xfrm>
              <a:off x="1955335" y="3255013"/>
              <a:ext cx="50435" cy="100870"/>
            </a:xfrm>
            <a:custGeom>
              <a:avLst/>
              <a:gdLst/>
              <a:ahLst/>
              <a:cxnLst/>
              <a:rect l="0" t="0" r="0" b="0"/>
              <a:pathLst>
                <a:path w="50435" h="100870">
                  <a:moveTo>
                    <a:pt x="0" y="0"/>
                  </a:moveTo>
                  <a:lnTo>
                    <a:pt x="50435" y="50435"/>
                  </a:lnTo>
                  <a:lnTo>
                    <a:pt x="0" y="100870"/>
                  </a:lnTo>
                </a:path>
              </a:pathLst>
            </a:custGeom>
            <a:noFill/>
            <a:ln w="11638">
              <a:solidFill>
                <a:srgbClr val="484848"/>
              </a:solidFill>
            </a:ln>
          </p:spPr>
          <p:txBody>
            <a:bodyPr rtlCol="0" anchor="ctr"/>
            <a:lstStyle/>
            <a:p>
              <a:pPr algn="ctr"/>
              <a:endParaRPr dirty="0"/>
            </a:p>
          </p:txBody>
        </p:sp>
      </p:grpSp>
      <p:grpSp>
        <p:nvGrpSpPr>
          <p:cNvPr id="44" name="Group 43"/>
          <p:cNvGrpSpPr/>
          <p:nvPr/>
        </p:nvGrpSpPr>
        <p:grpSpPr>
          <a:xfrm>
            <a:off x="4168518" y="2753556"/>
            <a:ext cx="422880" cy="337527"/>
            <a:chOff x="1582890" y="2374336"/>
            <a:chExt cx="422880" cy="337527"/>
          </a:xfrm>
        </p:grpSpPr>
        <p:sp>
          <p:nvSpPr>
            <p:cNvPr id="42" name="Rounded Rectangle 41"/>
            <p:cNvSpPr/>
            <p:nvPr/>
          </p:nvSpPr>
          <p:spPr>
            <a:xfrm>
              <a:off x="1582890" y="2374336"/>
              <a:ext cx="419000" cy="287092"/>
            </a:xfrm>
            <a:custGeom>
              <a:avLst/>
              <a:gdLst/>
              <a:ahLst/>
              <a:cxnLst/>
              <a:rect l="0" t="0" r="0" b="0"/>
              <a:pathLst>
                <a:path w="419000" h="287092">
                  <a:moveTo>
                    <a:pt x="0" y="0"/>
                  </a:moveTo>
                  <a:lnTo>
                    <a:pt x="108629" y="0"/>
                  </a:lnTo>
                  <a:lnTo>
                    <a:pt x="217259" y="0"/>
                  </a:lnTo>
                  <a:lnTo>
                    <a:pt x="217259" y="143546"/>
                  </a:lnTo>
                  <a:lnTo>
                    <a:pt x="217259" y="287092"/>
                  </a:lnTo>
                  <a:lnTo>
                    <a:pt x="325889" y="287092"/>
                  </a:lnTo>
                  <a:lnTo>
                    <a:pt x="419000" y="287092"/>
                  </a:lnTo>
                </a:path>
              </a:pathLst>
            </a:custGeom>
            <a:noFill/>
            <a:ln w="11638">
              <a:solidFill>
                <a:srgbClr val="484848"/>
              </a:solidFill>
            </a:ln>
          </p:spPr>
          <p:txBody>
            <a:bodyPr rtlCol="0" anchor="ctr"/>
            <a:lstStyle/>
            <a:p>
              <a:pPr algn="ctr"/>
              <a:endParaRPr dirty="0"/>
            </a:p>
          </p:txBody>
        </p:sp>
        <p:sp>
          <p:nvSpPr>
            <p:cNvPr id="43" name="Rounded Rectangle 42"/>
            <p:cNvSpPr/>
            <p:nvPr/>
          </p:nvSpPr>
          <p:spPr>
            <a:xfrm>
              <a:off x="1955335" y="2610993"/>
              <a:ext cx="50435" cy="100870"/>
            </a:xfrm>
            <a:custGeom>
              <a:avLst/>
              <a:gdLst/>
              <a:ahLst/>
              <a:cxnLst/>
              <a:rect l="0" t="0" r="0" b="0"/>
              <a:pathLst>
                <a:path w="50435" h="100870">
                  <a:moveTo>
                    <a:pt x="0" y="0"/>
                  </a:moveTo>
                  <a:lnTo>
                    <a:pt x="50435" y="50435"/>
                  </a:lnTo>
                  <a:lnTo>
                    <a:pt x="0" y="100870"/>
                  </a:lnTo>
                </a:path>
              </a:pathLst>
            </a:custGeom>
            <a:noFill/>
            <a:ln w="11638">
              <a:solidFill>
                <a:srgbClr val="484848"/>
              </a:solidFill>
            </a:ln>
          </p:spPr>
          <p:txBody>
            <a:bodyPr rtlCol="0" anchor="ctr"/>
            <a:lstStyle/>
            <a:p>
              <a:pPr algn="ctr"/>
              <a:endParaRPr dirty="0"/>
            </a:p>
          </p:txBody>
        </p:sp>
      </p:grpSp>
      <p:sp>
        <p:nvSpPr>
          <p:cNvPr id="45" name="Rounded Rectangle 44"/>
          <p:cNvSpPr/>
          <p:nvPr/>
        </p:nvSpPr>
        <p:spPr>
          <a:xfrm>
            <a:off x="2864961" y="4825281"/>
            <a:ext cx="232778" cy="232778"/>
          </a:xfrm>
          <a:custGeom>
            <a:avLst/>
            <a:gdLst/>
            <a:ahLst/>
            <a:cxnLst/>
            <a:rect l="0" t="0" r="0" b="0"/>
            <a:pathLst>
              <a:path w="232778" h="232778">
                <a:moveTo>
                  <a:pt x="232778" y="24247"/>
                </a:moveTo>
                <a:lnTo>
                  <a:pt x="232778" y="208530"/>
                </a:lnTo>
                <a:cubicBezTo>
                  <a:pt x="232778" y="221921"/>
                  <a:pt x="221921" y="232778"/>
                  <a:pt x="208530" y="232778"/>
                </a:cubicBezTo>
                <a:lnTo>
                  <a:pt x="24247" y="232778"/>
                </a:lnTo>
                <a:cubicBezTo>
                  <a:pt x="10856" y="232778"/>
                  <a:pt x="0" y="221921"/>
                  <a:pt x="0" y="208530"/>
                </a:cubicBezTo>
                <a:lnTo>
                  <a:pt x="0" y="24247"/>
                </a:lnTo>
                <a:cubicBezTo>
                  <a:pt x="0" y="10856"/>
                  <a:pt x="10856" y="0"/>
                  <a:pt x="24247" y="0"/>
                </a:cubicBezTo>
                <a:lnTo>
                  <a:pt x="208530" y="0"/>
                </a:lnTo>
                <a:cubicBezTo>
                  <a:pt x="221921" y="0"/>
                  <a:pt x="232778" y="10856"/>
                  <a:pt x="232778" y="24247"/>
                </a:cubicBezTo>
                <a:close/>
                <a:moveTo>
                  <a:pt x="189132" y="82442"/>
                </a:moveTo>
                <a:cubicBezTo>
                  <a:pt x="189132" y="77085"/>
                  <a:pt x="184789" y="72743"/>
                  <a:pt x="179433" y="72743"/>
                </a:cubicBezTo>
                <a:lnTo>
                  <a:pt x="135787" y="72743"/>
                </a:lnTo>
                <a:cubicBezTo>
                  <a:pt x="130430" y="72743"/>
                  <a:pt x="126088" y="77085"/>
                  <a:pt x="126088" y="82442"/>
                </a:cubicBezTo>
                <a:cubicBezTo>
                  <a:pt x="126088" y="87798"/>
                  <a:pt x="130430" y="92141"/>
                  <a:pt x="135787" y="92141"/>
                </a:cubicBezTo>
                <a:lnTo>
                  <a:pt x="179433" y="92141"/>
                </a:lnTo>
                <a:cubicBezTo>
                  <a:pt x="184789" y="92141"/>
                  <a:pt x="189132" y="87798"/>
                  <a:pt x="189132" y="82442"/>
                </a:cubicBezTo>
                <a:close/>
                <a:moveTo>
                  <a:pt x="179433" y="160034"/>
                </a:moveTo>
                <a:lnTo>
                  <a:pt x="135787" y="160034"/>
                </a:lnTo>
                <a:cubicBezTo>
                  <a:pt x="130430" y="160034"/>
                  <a:pt x="126088" y="164377"/>
                  <a:pt x="126088" y="169734"/>
                </a:cubicBezTo>
                <a:cubicBezTo>
                  <a:pt x="126088" y="175090"/>
                  <a:pt x="130430" y="179433"/>
                  <a:pt x="135787" y="179433"/>
                </a:cubicBezTo>
                <a:lnTo>
                  <a:pt x="179433" y="179433"/>
                </a:lnTo>
                <a:cubicBezTo>
                  <a:pt x="184789" y="179433"/>
                  <a:pt x="189132" y="175090"/>
                  <a:pt x="189132" y="169734"/>
                </a:cubicBezTo>
                <a:cubicBezTo>
                  <a:pt x="189132" y="164377"/>
                  <a:pt x="184789" y="160034"/>
                  <a:pt x="179433" y="160034"/>
                </a:cubicBezTo>
                <a:close/>
                <a:moveTo>
                  <a:pt x="107659" y="40736"/>
                </a:moveTo>
                <a:cubicBezTo>
                  <a:pt x="103374" y="37522"/>
                  <a:pt x="97295" y="38390"/>
                  <a:pt x="94081" y="42675"/>
                </a:cubicBezTo>
                <a:lnTo>
                  <a:pt x="71676" y="72549"/>
                </a:lnTo>
                <a:lnTo>
                  <a:pt x="65080" y="65856"/>
                </a:lnTo>
                <a:cubicBezTo>
                  <a:pt x="61277" y="62053"/>
                  <a:pt x="55111" y="62053"/>
                  <a:pt x="51308" y="65856"/>
                </a:cubicBezTo>
                <a:cubicBezTo>
                  <a:pt x="47504" y="69660"/>
                  <a:pt x="47504" y="75826"/>
                  <a:pt x="51308" y="79629"/>
                </a:cubicBezTo>
                <a:lnTo>
                  <a:pt x="65856" y="94178"/>
                </a:lnTo>
                <a:cubicBezTo>
                  <a:pt x="67850" y="96170"/>
                  <a:pt x="70611" y="97196"/>
                  <a:pt x="73422" y="96990"/>
                </a:cubicBezTo>
                <a:cubicBezTo>
                  <a:pt x="76233" y="96788"/>
                  <a:pt x="78818" y="95371"/>
                  <a:pt x="80502" y="93111"/>
                </a:cubicBezTo>
                <a:lnTo>
                  <a:pt x="109599" y="54314"/>
                </a:lnTo>
                <a:cubicBezTo>
                  <a:pt x="112813" y="50029"/>
                  <a:pt x="111945" y="43950"/>
                  <a:pt x="107659" y="40736"/>
                </a:cubicBezTo>
                <a:close/>
                <a:moveTo>
                  <a:pt x="107659" y="137727"/>
                </a:moveTo>
                <a:cubicBezTo>
                  <a:pt x="103374" y="134513"/>
                  <a:pt x="97295" y="135381"/>
                  <a:pt x="94081" y="139666"/>
                </a:cubicBezTo>
                <a:lnTo>
                  <a:pt x="71676" y="169540"/>
                </a:lnTo>
                <a:lnTo>
                  <a:pt x="65080" y="162847"/>
                </a:lnTo>
                <a:cubicBezTo>
                  <a:pt x="61277" y="159044"/>
                  <a:pt x="55111" y="159044"/>
                  <a:pt x="51308" y="162847"/>
                </a:cubicBezTo>
                <a:cubicBezTo>
                  <a:pt x="47504" y="166650"/>
                  <a:pt x="47504" y="172817"/>
                  <a:pt x="51308" y="176620"/>
                </a:cubicBezTo>
                <a:lnTo>
                  <a:pt x="65856" y="191168"/>
                </a:lnTo>
                <a:cubicBezTo>
                  <a:pt x="67849" y="193163"/>
                  <a:pt x="70611" y="194193"/>
                  <a:pt x="73423" y="193988"/>
                </a:cubicBezTo>
                <a:cubicBezTo>
                  <a:pt x="76236" y="193783"/>
                  <a:pt x="78819" y="192364"/>
                  <a:pt x="80502" y="190102"/>
                </a:cubicBezTo>
                <a:lnTo>
                  <a:pt x="109599" y="151305"/>
                </a:lnTo>
                <a:cubicBezTo>
                  <a:pt x="112813" y="147020"/>
                  <a:pt x="111945" y="140940"/>
                  <a:pt x="107659" y="137727"/>
                </a:cubicBezTo>
                <a:close/>
              </a:path>
            </a:pathLst>
          </a:custGeom>
          <a:solidFill>
            <a:srgbClr val="969696"/>
          </a:solidFill>
          <a:ln>
            <a:noFill/>
          </a:ln>
        </p:spPr>
        <p:txBody>
          <a:bodyPr rtlCol="0" anchor="ctr"/>
          <a:lstStyle/>
          <a:p>
            <a:pPr algn="ctr"/>
            <a:endParaRPr dirty="0"/>
          </a:p>
        </p:txBody>
      </p:sp>
      <p:sp>
        <p:nvSpPr>
          <p:cNvPr id="46" name="Rounded Rectangle 45"/>
          <p:cNvSpPr/>
          <p:nvPr/>
        </p:nvSpPr>
        <p:spPr>
          <a:xfrm>
            <a:off x="4696149" y="3568279"/>
            <a:ext cx="234059" cy="233477"/>
          </a:xfrm>
          <a:custGeom>
            <a:avLst/>
            <a:gdLst/>
            <a:ahLst/>
            <a:cxnLst/>
            <a:rect l="0" t="0" r="0" b="0"/>
            <a:pathLst>
              <a:path w="234059" h="233477">
                <a:moveTo>
                  <a:pt x="0" y="0"/>
                </a:moveTo>
                <a:moveTo>
                  <a:pt x="230256" y="215901"/>
                </a:moveTo>
                <a:cubicBezTo>
                  <a:pt x="234059" y="219704"/>
                  <a:pt x="234059" y="225871"/>
                  <a:pt x="230256" y="229674"/>
                </a:cubicBezTo>
                <a:cubicBezTo>
                  <a:pt x="226453" y="233477"/>
                  <a:pt x="220286" y="233477"/>
                  <a:pt x="216483" y="229674"/>
                </a:cubicBezTo>
                <a:lnTo>
                  <a:pt x="192429" y="205523"/>
                </a:lnTo>
                <a:cubicBezTo>
                  <a:pt x="191537" y="204860"/>
                  <a:pt x="190315" y="204860"/>
                  <a:pt x="189423" y="205523"/>
                </a:cubicBezTo>
                <a:cubicBezTo>
                  <a:pt x="166308" y="220273"/>
                  <a:pt x="135796" y="215253"/>
                  <a:pt x="118625" y="193875"/>
                </a:cubicBezTo>
                <a:cubicBezTo>
                  <a:pt x="101455" y="172498"/>
                  <a:pt x="103134" y="141621"/>
                  <a:pt x="122523" y="122232"/>
                </a:cubicBezTo>
                <a:cubicBezTo>
                  <a:pt x="141912" y="102843"/>
                  <a:pt x="172789" y="101164"/>
                  <a:pt x="194166" y="118334"/>
                </a:cubicBezTo>
                <a:cubicBezTo>
                  <a:pt x="215544" y="135505"/>
                  <a:pt x="220564" y="166017"/>
                  <a:pt x="205814" y="189132"/>
                </a:cubicBezTo>
                <a:cubicBezTo>
                  <a:pt x="205151" y="190024"/>
                  <a:pt x="205151" y="191246"/>
                  <a:pt x="205814" y="192138"/>
                </a:cubicBezTo>
                <a:lnTo>
                  <a:pt x="229965" y="216192"/>
                </a:lnTo>
                <a:close/>
                <a:moveTo>
                  <a:pt x="194563" y="160325"/>
                </a:moveTo>
                <a:cubicBezTo>
                  <a:pt x="194563" y="141416"/>
                  <a:pt x="179234" y="126088"/>
                  <a:pt x="160325" y="126088"/>
                </a:cubicBezTo>
                <a:cubicBezTo>
                  <a:pt x="141416" y="126088"/>
                  <a:pt x="126088" y="141416"/>
                  <a:pt x="126088" y="160325"/>
                </a:cubicBezTo>
                <a:cubicBezTo>
                  <a:pt x="126088" y="179234"/>
                  <a:pt x="141416" y="194563"/>
                  <a:pt x="160325" y="194563"/>
                </a:cubicBezTo>
                <a:cubicBezTo>
                  <a:pt x="179234" y="194563"/>
                  <a:pt x="194563" y="179234"/>
                  <a:pt x="194563" y="160325"/>
                </a:cubicBezTo>
                <a:close/>
                <a:moveTo>
                  <a:pt x="92141" y="161295"/>
                </a:moveTo>
                <a:lnTo>
                  <a:pt x="23180" y="161295"/>
                </a:lnTo>
                <a:cubicBezTo>
                  <a:pt x="10416" y="161295"/>
                  <a:pt x="53" y="150976"/>
                  <a:pt x="0" y="138211"/>
                </a:cubicBezTo>
                <a:lnTo>
                  <a:pt x="0" y="23180"/>
                </a:lnTo>
                <a:cubicBezTo>
                  <a:pt x="0" y="10378"/>
                  <a:pt x="10378" y="0"/>
                  <a:pt x="23180" y="0"/>
                </a:cubicBezTo>
                <a:lnTo>
                  <a:pt x="162750" y="0"/>
                </a:lnTo>
                <a:cubicBezTo>
                  <a:pt x="175515" y="53"/>
                  <a:pt x="185834" y="10416"/>
                  <a:pt x="185834" y="23180"/>
                </a:cubicBezTo>
                <a:lnTo>
                  <a:pt x="185834" y="97087"/>
                </a:lnTo>
                <a:cubicBezTo>
                  <a:pt x="181141" y="95221"/>
                  <a:pt x="176265" y="93855"/>
                  <a:pt x="171285" y="93014"/>
                </a:cubicBezTo>
                <a:lnTo>
                  <a:pt x="171285" y="82442"/>
                </a:lnTo>
                <a:lnTo>
                  <a:pt x="137339" y="82442"/>
                </a:lnTo>
                <a:lnTo>
                  <a:pt x="137339" y="96117"/>
                </a:lnTo>
                <a:cubicBezTo>
                  <a:pt x="132233" y="97991"/>
                  <a:pt x="127353" y="100431"/>
                  <a:pt x="122790" y="103392"/>
                </a:cubicBezTo>
                <a:lnTo>
                  <a:pt x="122790" y="82442"/>
                </a:lnTo>
                <a:lnTo>
                  <a:pt x="83509" y="82442"/>
                </a:lnTo>
                <a:lnTo>
                  <a:pt x="83509" y="107271"/>
                </a:lnTo>
                <a:lnTo>
                  <a:pt x="117843" y="107271"/>
                </a:lnTo>
                <a:cubicBezTo>
                  <a:pt x="112669" y="111443"/>
                  <a:pt x="108128" y="116344"/>
                  <a:pt x="104362" y="121820"/>
                </a:cubicBezTo>
                <a:lnTo>
                  <a:pt x="83800" y="121820"/>
                </a:lnTo>
                <a:lnTo>
                  <a:pt x="83800" y="146747"/>
                </a:lnTo>
                <a:lnTo>
                  <a:pt x="93499" y="146747"/>
                </a:lnTo>
                <a:cubicBezTo>
                  <a:pt x="92601" y="151217"/>
                  <a:pt x="92146" y="155766"/>
                  <a:pt x="92141" y="160325"/>
                </a:cubicBezTo>
                <a:close/>
                <a:moveTo>
                  <a:pt x="137339" y="67893"/>
                </a:moveTo>
                <a:lnTo>
                  <a:pt x="171285" y="67893"/>
                </a:lnTo>
                <a:lnTo>
                  <a:pt x="171285" y="42966"/>
                </a:lnTo>
                <a:lnTo>
                  <a:pt x="137339" y="42966"/>
                </a:lnTo>
                <a:close/>
                <a:moveTo>
                  <a:pt x="83509" y="67893"/>
                </a:moveTo>
                <a:lnTo>
                  <a:pt x="122790" y="67893"/>
                </a:lnTo>
                <a:lnTo>
                  <a:pt x="122790" y="42966"/>
                </a:lnTo>
                <a:lnTo>
                  <a:pt x="83509" y="42966"/>
                </a:lnTo>
                <a:close/>
                <a:moveTo>
                  <a:pt x="68960" y="121820"/>
                </a:moveTo>
                <a:lnTo>
                  <a:pt x="14548" y="121820"/>
                </a:lnTo>
                <a:lnTo>
                  <a:pt x="14548" y="138211"/>
                </a:lnTo>
                <a:cubicBezTo>
                  <a:pt x="14601" y="142941"/>
                  <a:pt x="18450" y="146747"/>
                  <a:pt x="23180" y="146747"/>
                </a:cubicBezTo>
                <a:lnTo>
                  <a:pt x="68960" y="146747"/>
                </a:lnTo>
                <a:close/>
                <a:moveTo>
                  <a:pt x="68960" y="82442"/>
                </a:moveTo>
                <a:lnTo>
                  <a:pt x="14548" y="82442"/>
                </a:lnTo>
                <a:lnTo>
                  <a:pt x="14548" y="107271"/>
                </a:lnTo>
                <a:lnTo>
                  <a:pt x="68960" y="107271"/>
                </a:lnTo>
                <a:close/>
                <a:moveTo>
                  <a:pt x="68960" y="42966"/>
                </a:moveTo>
                <a:lnTo>
                  <a:pt x="14548" y="42966"/>
                </a:lnTo>
                <a:lnTo>
                  <a:pt x="14548" y="67893"/>
                </a:lnTo>
                <a:lnTo>
                  <a:pt x="68960" y="67893"/>
                </a:lnTo>
                <a:close/>
              </a:path>
            </a:pathLst>
          </a:custGeom>
          <a:solidFill>
            <a:srgbClr val="1EABDA"/>
          </a:solidFill>
          <a:ln>
            <a:noFill/>
          </a:ln>
        </p:spPr>
        <p:txBody>
          <a:bodyPr rtlCol="0" anchor="ctr"/>
          <a:lstStyle/>
          <a:p>
            <a:pPr algn="ctr"/>
            <a:endParaRPr dirty="0"/>
          </a:p>
        </p:txBody>
      </p:sp>
      <p:sp>
        <p:nvSpPr>
          <p:cNvPr id="47" name="Rounded Rectangle 46"/>
          <p:cNvSpPr/>
          <p:nvPr/>
        </p:nvSpPr>
        <p:spPr>
          <a:xfrm>
            <a:off x="4696149" y="2924271"/>
            <a:ext cx="234905" cy="235243"/>
          </a:xfrm>
          <a:custGeom>
            <a:avLst/>
            <a:gdLst/>
            <a:ahLst/>
            <a:cxnLst/>
            <a:rect l="0" t="0" r="0" b="0"/>
            <a:pathLst>
              <a:path w="234905" h="235243">
                <a:moveTo>
                  <a:pt x="123663" y="82430"/>
                </a:moveTo>
                <a:cubicBezTo>
                  <a:pt x="123663" y="86448"/>
                  <a:pt x="120406" y="89704"/>
                  <a:pt x="116389" y="89704"/>
                </a:cubicBezTo>
                <a:lnTo>
                  <a:pt x="58194" y="89704"/>
                </a:lnTo>
                <a:cubicBezTo>
                  <a:pt x="54177" y="89704"/>
                  <a:pt x="50920" y="86448"/>
                  <a:pt x="50920" y="82430"/>
                </a:cubicBezTo>
                <a:cubicBezTo>
                  <a:pt x="50920" y="78412"/>
                  <a:pt x="54177" y="75156"/>
                  <a:pt x="58194" y="75156"/>
                </a:cubicBezTo>
                <a:lnTo>
                  <a:pt x="116389" y="75156"/>
                </a:lnTo>
                <a:cubicBezTo>
                  <a:pt x="120406" y="75156"/>
                  <a:pt x="123663" y="78412"/>
                  <a:pt x="123663" y="82430"/>
                </a:cubicBezTo>
                <a:close/>
                <a:moveTo>
                  <a:pt x="116389" y="123651"/>
                </a:moveTo>
                <a:lnTo>
                  <a:pt x="58194" y="123651"/>
                </a:lnTo>
                <a:cubicBezTo>
                  <a:pt x="54177" y="123651"/>
                  <a:pt x="50920" y="120394"/>
                  <a:pt x="50920" y="116377"/>
                </a:cubicBezTo>
                <a:cubicBezTo>
                  <a:pt x="50920" y="112359"/>
                  <a:pt x="54177" y="109103"/>
                  <a:pt x="58194" y="109103"/>
                </a:cubicBezTo>
                <a:lnTo>
                  <a:pt x="116389" y="109103"/>
                </a:lnTo>
                <a:cubicBezTo>
                  <a:pt x="120384" y="109155"/>
                  <a:pt x="123611" y="112381"/>
                  <a:pt x="123663" y="116377"/>
                </a:cubicBezTo>
                <a:cubicBezTo>
                  <a:pt x="123611" y="120372"/>
                  <a:pt x="120384" y="123599"/>
                  <a:pt x="116389" y="123651"/>
                </a:cubicBezTo>
                <a:close/>
                <a:moveTo>
                  <a:pt x="108144" y="209003"/>
                </a:moveTo>
                <a:cubicBezTo>
                  <a:pt x="108979" y="209629"/>
                  <a:pt x="109320" y="210720"/>
                  <a:pt x="108990" y="211710"/>
                </a:cubicBezTo>
                <a:cubicBezTo>
                  <a:pt x="108660" y="212700"/>
                  <a:pt x="107733" y="213368"/>
                  <a:pt x="106689" y="213368"/>
                </a:cubicBezTo>
                <a:lnTo>
                  <a:pt x="14548" y="213368"/>
                </a:lnTo>
                <a:cubicBezTo>
                  <a:pt x="6513" y="213368"/>
                  <a:pt x="0" y="206854"/>
                  <a:pt x="0" y="198819"/>
                </a:cubicBezTo>
                <a:lnTo>
                  <a:pt x="0" y="33935"/>
                </a:lnTo>
                <a:cubicBezTo>
                  <a:pt x="0" y="25900"/>
                  <a:pt x="6513" y="19386"/>
                  <a:pt x="14548" y="19386"/>
                </a:cubicBezTo>
                <a:lnTo>
                  <a:pt x="53344" y="19386"/>
                </a:lnTo>
                <a:cubicBezTo>
                  <a:pt x="54169" y="19341"/>
                  <a:pt x="54924" y="18909"/>
                  <a:pt x="55381" y="18222"/>
                </a:cubicBezTo>
                <a:cubicBezTo>
                  <a:pt x="62044" y="6930"/>
                  <a:pt x="74180" y="0"/>
                  <a:pt x="87291" y="0"/>
                </a:cubicBezTo>
                <a:cubicBezTo>
                  <a:pt x="100403" y="0"/>
                  <a:pt x="112538" y="6929"/>
                  <a:pt x="119201" y="18222"/>
                </a:cubicBezTo>
                <a:cubicBezTo>
                  <a:pt x="119659" y="18909"/>
                  <a:pt x="120414" y="19341"/>
                  <a:pt x="121238" y="19386"/>
                </a:cubicBezTo>
                <a:lnTo>
                  <a:pt x="160034" y="19386"/>
                </a:lnTo>
                <a:cubicBezTo>
                  <a:pt x="163976" y="19255"/>
                  <a:pt x="167803" y="20729"/>
                  <a:pt x="170637" y="23472"/>
                </a:cubicBezTo>
                <a:cubicBezTo>
                  <a:pt x="173471" y="26215"/>
                  <a:pt x="175070" y="29991"/>
                  <a:pt x="175068" y="33935"/>
                </a:cubicBezTo>
                <a:lnTo>
                  <a:pt x="175068" y="105999"/>
                </a:lnTo>
                <a:cubicBezTo>
                  <a:pt x="175068" y="106523"/>
                  <a:pt x="174898" y="107034"/>
                  <a:pt x="174583" y="107454"/>
                </a:cubicBezTo>
                <a:cubicBezTo>
                  <a:pt x="170146" y="112663"/>
                  <a:pt x="167079" y="118897"/>
                  <a:pt x="165660" y="125591"/>
                </a:cubicBezTo>
                <a:cubicBezTo>
                  <a:pt x="165505" y="126248"/>
                  <a:pt x="165083" y="126810"/>
                  <a:pt x="164496" y="127143"/>
                </a:cubicBezTo>
                <a:cubicBezTo>
                  <a:pt x="161877" y="128695"/>
                  <a:pt x="153730" y="133350"/>
                  <a:pt x="149075" y="135872"/>
                </a:cubicBezTo>
                <a:cubicBezTo>
                  <a:pt x="148322" y="136284"/>
                  <a:pt x="147408" y="136267"/>
                  <a:pt x="146671" y="135829"/>
                </a:cubicBezTo>
                <a:cubicBezTo>
                  <a:pt x="145934" y="135391"/>
                  <a:pt x="145484" y="134596"/>
                  <a:pt x="145486" y="133738"/>
                </a:cubicBezTo>
                <a:lnTo>
                  <a:pt x="145486" y="53333"/>
                </a:lnTo>
                <a:cubicBezTo>
                  <a:pt x="145486" y="50654"/>
                  <a:pt x="143315" y="48483"/>
                  <a:pt x="140636" y="48483"/>
                </a:cubicBezTo>
                <a:lnTo>
                  <a:pt x="33946" y="48483"/>
                </a:lnTo>
                <a:cubicBezTo>
                  <a:pt x="31268" y="48483"/>
                  <a:pt x="29097" y="50654"/>
                  <a:pt x="29097" y="53333"/>
                </a:cubicBezTo>
                <a:lnTo>
                  <a:pt x="29097" y="179421"/>
                </a:lnTo>
                <a:cubicBezTo>
                  <a:pt x="29097" y="182099"/>
                  <a:pt x="31268" y="184270"/>
                  <a:pt x="33946" y="184270"/>
                </a:cubicBezTo>
                <a:lnTo>
                  <a:pt x="91074" y="184270"/>
                </a:lnTo>
                <a:cubicBezTo>
                  <a:pt x="92155" y="184292"/>
                  <a:pt x="93080" y="185055"/>
                  <a:pt x="93305" y="186113"/>
                </a:cubicBezTo>
                <a:cubicBezTo>
                  <a:pt x="95429" y="195241"/>
                  <a:pt x="100678" y="203339"/>
                  <a:pt x="108144" y="209003"/>
                </a:cubicBezTo>
                <a:close/>
                <a:moveTo>
                  <a:pt x="102907" y="146832"/>
                </a:moveTo>
                <a:cubicBezTo>
                  <a:pt x="103419" y="147630"/>
                  <a:pt x="103419" y="148653"/>
                  <a:pt x="102907" y="149451"/>
                </a:cubicBezTo>
                <a:cubicBezTo>
                  <a:pt x="100957" y="151550"/>
                  <a:pt x="99294" y="153898"/>
                  <a:pt x="97960" y="156434"/>
                </a:cubicBezTo>
                <a:cubicBezTo>
                  <a:pt x="97509" y="157176"/>
                  <a:pt x="96695" y="157620"/>
                  <a:pt x="95826" y="157598"/>
                </a:cubicBezTo>
                <a:lnTo>
                  <a:pt x="58194" y="157598"/>
                </a:lnTo>
                <a:cubicBezTo>
                  <a:pt x="54177" y="157598"/>
                  <a:pt x="50920" y="154341"/>
                  <a:pt x="50920" y="150324"/>
                </a:cubicBezTo>
                <a:cubicBezTo>
                  <a:pt x="50920" y="146306"/>
                  <a:pt x="54177" y="143049"/>
                  <a:pt x="58194" y="143049"/>
                </a:cubicBezTo>
                <a:lnTo>
                  <a:pt x="96990" y="143049"/>
                </a:lnTo>
                <a:cubicBezTo>
                  <a:pt x="99499" y="143155"/>
                  <a:pt x="101758" y="144599"/>
                  <a:pt x="102907" y="146832"/>
                </a:cubicBezTo>
                <a:close/>
                <a:moveTo>
                  <a:pt x="231517" y="197849"/>
                </a:moveTo>
                <a:cubicBezTo>
                  <a:pt x="234905" y="207780"/>
                  <a:pt x="232179" y="218774"/>
                  <a:pt x="224544" y="225972"/>
                </a:cubicBezTo>
                <a:cubicBezTo>
                  <a:pt x="216910" y="233169"/>
                  <a:pt x="205774" y="235243"/>
                  <a:pt x="196060" y="231276"/>
                </a:cubicBezTo>
                <a:cubicBezTo>
                  <a:pt x="186347" y="227309"/>
                  <a:pt x="179846" y="218033"/>
                  <a:pt x="179433" y="207548"/>
                </a:cubicBezTo>
                <a:cubicBezTo>
                  <a:pt x="179426" y="206659"/>
                  <a:pt x="178893" y="205859"/>
                  <a:pt x="178075" y="205511"/>
                </a:cubicBezTo>
                <a:lnTo>
                  <a:pt x="154215" y="195812"/>
                </a:lnTo>
                <a:cubicBezTo>
                  <a:pt x="153333" y="195504"/>
                  <a:pt x="152351" y="195731"/>
                  <a:pt x="151693" y="196394"/>
                </a:cubicBezTo>
                <a:cubicBezTo>
                  <a:pt x="142873" y="204849"/>
                  <a:pt x="129437" y="206230"/>
                  <a:pt x="119082" y="199746"/>
                </a:cubicBezTo>
                <a:cubicBezTo>
                  <a:pt x="108727" y="193263"/>
                  <a:pt x="104100" y="180573"/>
                  <a:pt x="107853" y="168946"/>
                </a:cubicBezTo>
                <a:cubicBezTo>
                  <a:pt x="110449" y="160946"/>
                  <a:pt x="116665" y="154640"/>
                  <a:pt x="124626" y="151929"/>
                </a:cubicBezTo>
                <a:cubicBezTo>
                  <a:pt x="132587" y="149218"/>
                  <a:pt x="141360" y="150420"/>
                  <a:pt x="148298" y="155173"/>
                </a:cubicBezTo>
                <a:cubicBezTo>
                  <a:pt x="149103" y="155662"/>
                  <a:pt x="150113" y="155662"/>
                  <a:pt x="150917" y="155173"/>
                </a:cubicBezTo>
                <a:lnTo>
                  <a:pt x="178657" y="138491"/>
                </a:lnTo>
                <a:cubicBezTo>
                  <a:pt x="179399" y="138039"/>
                  <a:pt x="179843" y="137225"/>
                  <a:pt x="179820" y="136357"/>
                </a:cubicBezTo>
                <a:cubicBezTo>
                  <a:pt x="179120" y="128878"/>
                  <a:pt x="181549" y="121443"/>
                  <a:pt x="186529" y="115819"/>
                </a:cubicBezTo>
                <a:cubicBezTo>
                  <a:pt x="191509" y="110196"/>
                  <a:pt x="198596" y="106887"/>
                  <a:pt x="206105" y="106678"/>
                </a:cubicBezTo>
                <a:cubicBezTo>
                  <a:pt x="214606" y="106694"/>
                  <a:pt x="222594" y="110748"/>
                  <a:pt x="227626" y="117598"/>
                </a:cubicBezTo>
                <a:cubicBezTo>
                  <a:pt x="232659" y="124449"/>
                  <a:pt x="234139" y="133283"/>
                  <a:pt x="231614" y="141401"/>
                </a:cubicBezTo>
                <a:cubicBezTo>
                  <a:pt x="229021" y="149573"/>
                  <a:pt x="222618" y="155975"/>
                  <a:pt x="214446" y="158568"/>
                </a:cubicBezTo>
                <a:cubicBezTo>
                  <a:pt x="206588" y="161197"/>
                  <a:pt x="197948" y="159937"/>
                  <a:pt x="191168" y="155173"/>
                </a:cubicBezTo>
                <a:cubicBezTo>
                  <a:pt x="190364" y="154684"/>
                  <a:pt x="189354" y="154684"/>
                  <a:pt x="188550" y="155173"/>
                </a:cubicBezTo>
                <a:lnTo>
                  <a:pt x="160519" y="171953"/>
                </a:lnTo>
                <a:cubicBezTo>
                  <a:pt x="160183" y="172166"/>
                  <a:pt x="159967" y="172526"/>
                  <a:pt x="159937" y="172923"/>
                </a:cubicBezTo>
                <a:lnTo>
                  <a:pt x="159937" y="176317"/>
                </a:lnTo>
                <a:cubicBezTo>
                  <a:pt x="160009" y="176648"/>
                  <a:pt x="160222" y="176932"/>
                  <a:pt x="160519" y="177093"/>
                </a:cubicBezTo>
                <a:lnTo>
                  <a:pt x="185252" y="186792"/>
                </a:lnTo>
                <a:cubicBezTo>
                  <a:pt x="186012" y="187313"/>
                  <a:pt x="187014" y="187313"/>
                  <a:pt x="187774" y="186792"/>
                </a:cubicBezTo>
                <a:cubicBezTo>
                  <a:pt x="194923" y="179964"/>
                  <a:pt x="205262" y="177649"/>
                  <a:pt x="214640" y="180779"/>
                </a:cubicBezTo>
                <a:cubicBezTo>
                  <a:pt x="222696" y="183404"/>
                  <a:pt x="228984" y="189764"/>
                  <a:pt x="231517" y="197849"/>
                </a:cubicBezTo>
                <a:close/>
              </a:path>
            </a:pathLst>
          </a:custGeom>
          <a:solidFill>
            <a:srgbClr val="1EABDA"/>
          </a:solidFill>
          <a:ln>
            <a:noFill/>
          </a:ln>
        </p:spPr>
        <p:txBody>
          <a:bodyPr rtlCol="0" anchor="ctr"/>
          <a:lstStyle/>
          <a:p>
            <a:pPr algn="ctr"/>
            <a:endParaRPr dirty="0"/>
          </a:p>
        </p:txBody>
      </p:sp>
      <p:sp>
        <p:nvSpPr>
          <p:cNvPr id="48" name="Rounded Rectangle 47"/>
          <p:cNvSpPr/>
          <p:nvPr/>
        </p:nvSpPr>
        <p:spPr>
          <a:xfrm>
            <a:off x="2863614" y="2637068"/>
            <a:ext cx="236059" cy="234443"/>
          </a:xfrm>
          <a:custGeom>
            <a:avLst/>
            <a:gdLst/>
            <a:ahLst/>
            <a:cxnLst/>
            <a:rect l="0" t="0" r="0" b="0"/>
            <a:pathLst>
              <a:path w="236059" h="234443">
                <a:moveTo>
                  <a:pt x="1347" y="98"/>
                </a:moveTo>
                <a:moveTo>
                  <a:pt x="230246" y="63045"/>
                </a:moveTo>
                <a:cubicBezTo>
                  <a:pt x="235013" y="67631"/>
                  <a:pt x="236059" y="74868"/>
                  <a:pt x="232784" y="80615"/>
                </a:cubicBezTo>
                <a:cubicBezTo>
                  <a:pt x="229510" y="86362"/>
                  <a:pt x="222751" y="89153"/>
                  <a:pt x="216376" y="87390"/>
                </a:cubicBezTo>
                <a:lnTo>
                  <a:pt x="205804" y="85062"/>
                </a:lnTo>
                <a:cubicBezTo>
                  <a:pt x="204634" y="84804"/>
                  <a:pt x="203459" y="85475"/>
                  <a:pt x="203088" y="86614"/>
                </a:cubicBezTo>
                <a:lnTo>
                  <a:pt x="199984" y="97089"/>
                </a:lnTo>
                <a:cubicBezTo>
                  <a:pt x="197988" y="103013"/>
                  <a:pt x="192364" y="106946"/>
                  <a:pt x="186115" y="106788"/>
                </a:cubicBezTo>
                <a:cubicBezTo>
                  <a:pt x="179900" y="106903"/>
                  <a:pt x="174328" y="102979"/>
                  <a:pt x="172342" y="97089"/>
                </a:cubicBezTo>
                <a:lnTo>
                  <a:pt x="168850" y="86129"/>
                </a:lnTo>
                <a:cubicBezTo>
                  <a:pt x="168521" y="85004"/>
                  <a:pt x="167377" y="84326"/>
                  <a:pt x="166232" y="84577"/>
                </a:cubicBezTo>
                <a:lnTo>
                  <a:pt x="155951" y="86614"/>
                </a:lnTo>
                <a:cubicBezTo>
                  <a:pt x="149783" y="88131"/>
                  <a:pt x="143360" y="85355"/>
                  <a:pt x="140238" y="79825"/>
                </a:cubicBezTo>
                <a:cubicBezTo>
                  <a:pt x="136958" y="74331"/>
                  <a:pt x="137709" y="67330"/>
                  <a:pt x="142081" y="62657"/>
                </a:cubicBezTo>
                <a:lnTo>
                  <a:pt x="149549" y="54704"/>
                </a:lnTo>
                <a:cubicBezTo>
                  <a:pt x="150313" y="53774"/>
                  <a:pt x="150313" y="52434"/>
                  <a:pt x="149549" y="51504"/>
                </a:cubicBezTo>
                <a:lnTo>
                  <a:pt x="142081" y="43453"/>
                </a:lnTo>
                <a:cubicBezTo>
                  <a:pt x="137694" y="38827"/>
                  <a:pt x="136939" y="31839"/>
                  <a:pt x="140238" y="26383"/>
                </a:cubicBezTo>
                <a:cubicBezTo>
                  <a:pt x="143307" y="20789"/>
                  <a:pt x="149757" y="17962"/>
                  <a:pt x="155951" y="19497"/>
                </a:cubicBezTo>
                <a:lnTo>
                  <a:pt x="166232" y="22406"/>
                </a:lnTo>
                <a:cubicBezTo>
                  <a:pt x="166836" y="22584"/>
                  <a:pt x="167487" y="22509"/>
                  <a:pt x="168036" y="22198"/>
                </a:cubicBezTo>
                <a:cubicBezTo>
                  <a:pt x="168584" y="21887"/>
                  <a:pt x="168983" y="21368"/>
                  <a:pt x="169141" y="20757"/>
                </a:cubicBezTo>
                <a:lnTo>
                  <a:pt x="172342" y="10379"/>
                </a:lnTo>
                <a:cubicBezTo>
                  <a:pt x="174147" y="4279"/>
                  <a:pt x="179753" y="95"/>
                  <a:pt x="186115" y="98"/>
                </a:cubicBezTo>
                <a:cubicBezTo>
                  <a:pt x="192407" y="0"/>
                  <a:pt x="198029" y="4010"/>
                  <a:pt x="199984" y="9991"/>
                </a:cubicBezTo>
                <a:lnTo>
                  <a:pt x="203088" y="20369"/>
                </a:lnTo>
                <a:cubicBezTo>
                  <a:pt x="203457" y="21518"/>
                  <a:pt x="204614" y="22221"/>
                  <a:pt x="205804" y="22018"/>
                </a:cubicBezTo>
                <a:lnTo>
                  <a:pt x="216376" y="19497"/>
                </a:lnTo>
                <a:cubicBezTo>
                  <a:pt x="222658" y="18064"/>
                  <a:pt x="229116" y="21054"/>
                  <a:pt x="232088" y="26771"/>
                </a:cubicBezTo>
                <a:cubicBezTo>
                  <a:pt x="235396" y="32241"/>
                  <a:pt x="234599" y="39253"/>
                  <a:pt x="230149" y="43841"/>
                </a:cubicBezTo>
                <a:lnTo>
                  <a:pt x="222777" y="51891"/>
                </a:lnTo>
                <a:cubicBezTo>
                  <a:pt x="222013" y="52822"/>
                  <a:pt x="222013" y="54162"/>
                  <a:pt x="222777" y="55092"/>
                </a:cubicBezTo>
                <a:lnTo>
                  <a:pt x="230246" y="63045"/>
                </a:lnTo>
                <a:close/>
                <a:moveTo>
                  <a:pt x="186115" y="72260"/>
                </a:moveTo>
                <a:cubicBezTo>
                  <a:pt x="191122" y="72285"/>
                  <a:pt x="195933" y="70314"/>
                  <a:pt x="199483" y="66783"/>
                </a:cubicBezTo>
                <a:cubicBezTo>
                  <a:pt x="203032" y="63251"/>
                  <a:pt x="205028" y="58451"/>
                  <a:pt x="205028" y="53443"/>
                </a:cubicBezTo>
                <a:cubicBezTo>
                  <a:pt x="204762" y="43131"/>
                  <a:pt x="196243" y="34956"/>
                  <a:pt x="185929" y="35115"/>
                </a:cubicBezTo>
                <a:cubicBezTo>
                  <a:pt x="175615" y="35273"/>
                  <a:pt x="167351" y="43706"/>
                  <a:pt x="167402" y="54021"/>
                </a:cubicBezTo>
                <a:cubicBezTo>
                  <a:pt x="167453" y="64337"/>
                  <a:pt x="175800" y="72688"/>
                  <a:pt x="186115" y="72745"/>
                </a:cubicBezTo>
                <a:close/>
                <a:moveTo>
                  <a:pt x="1347" y="98"/>
                </a:moveTo>
                <a:moveTo>
                  <a:pt x="141887" y="155575"/>
                </a:moveTo>
                <a:cubicBezTo>
                  <a:pt x="141885" y="157800"/>
                  <a:pt x="142839" y="159920"/>
                  <a:pt x="144506" y="161394"/>
                </a:cubicBezTo>
                <a:lnTo>
                  <a:pt x="151198" y="167505"/>
                </a:lnTo>
                <a:cubicBezTo>
                  <a:pt x="156587" y="172407"/>
                  <a:pt x="158365" y="180139"/>
                  <a:pt x="155660" y="186903"/>
                </a:cubicBezTo>
                <a:cubicBezTo>
                  <a:pt x="152740" y="193673"/>
                  <a:pt x="145957" y="197951"/>
                  <a:pt x="138589" y="197669"/>
                </a:cubicBezTo>
                <a:lnTo>
                  <a:pt x="129569" y="197184"/>
                </a:lnTo>
                <a:cubicBezTo>
                  <a:pt x="127357" y="197091"/>
                  <a:pt x="125209" y="197937"/>
                  <a:pt x="123653" y="199512"/>
                </a:cubicBezTo>
                <a:cubicBezTo>
                  <a:pt x="122045" y="201046"/>
                  <a:pt x="121194" y="203210"/>
                  <a:pt x="121325" y="205428"/>
                </a:cubicBezTo>
                <a:lnTo>
                  <a:pt x="121325" y="214448"/>
                </a:lnTo>
                <a:cubicBezTo>
                  <a:pt x="121719" y="221870"/>
                  <a:pt x="117398" y="228735"/>
                  <a:pt x="110535" y="231589"/>
                </a:cubicBezTo>
                <a:cubicBezTo>
                  <a:pt x="103673" y="234443"/>
                  <a:pt x="95757" y="232667"/>
                  <a:pt x="90773" y="227154"/>
                </a:cubicBezTo>
                <a:lnTo>
                  <a:pt x="84759" y="220365"/>
                </a:lnTo>
                <a:cubicBezTo>
                  <a:pt x="83240" y="218776"/>
                  <a:pt x="81138" y="217877"/>
                  <a:pt x="78940" y="217877"/>
                </a:cubicBezTo>
                <a:cubicBezTo>
                  <a:pt x="76742" y="217877"/>
                  <a:pt x="74639" y="218776"/>
                  <a:pt x="73120" y="220365"/>
                </a:cubicBezTo>
                <a:lnTo>
                  <a:pt x="67010" y="227154"/>
                </a:lnTo>
                <a:cubicBezTo>
                  <a:pt x="63663" y="230787"/>
                  <a:pt x="58953" y="232861"/>
                  <a:pt x="54013" y="232876"/>
                </a:cubicBezTo>
                <a:cubicBezTo>
                  <a:pt x="51712" y="232896"/>
                  <a:pt x="49432" y="232433"/>
                  <a:pt x="47321" y="231518"/>
                </a:cubicBezTo>
                <a:cubicBezTo>
                  <a:pt x="40493" y="228666"/>
                  <a:pt x="36187" y="221838"/>
                  <a:pt x="36555" y="214448"/>
                </a:cubicBezTo>
                <a:lnTo>
                  <a:pt x="37040" y="205428"/>
                </a:lnTo>
                <a:cubicBezTo>
                  <a:pt x="37122" y="203217"/>
                  <a:pt x="36280" y="201072"/>
                  <a:pt x="34716" y="199508"/>
                </a:cubicBezTo>
                <a:cubicBezTo>
                  <a:pt x="33152" y="197943"/>
                  <a:pt x="31006" y="197101"/>
                  <a:pt x="28796" y="197184"/>
                </a:cubicBezTo>
                <a:lnTo>
                  <a:pt x="19775" y="197669"/>
                </a:lnTo>
                <a:cubicBezTo>
                  <a:pt x="12320" y="197961"/>
                  <a:pt x="5487" y="193534"/>
                  <a:pt x="2705" y="186612"/>
                </a:cubicBezTo>
                <a:cubicBezTo>
                  <a:pt x="0" y="179848"/>
                  <a:pt x="1778" y="172116"/>
                  <a:pt x="7167" y="167214"/>
                </a:cubicBezTo>
                <a:lnTo>
                  <a:pt x="13859" y="161103"/>
                </a:lnTo>
                <a:cubicBezTo>
                  <a:pt x="15526" y="159629"/>
                  <a:pt x="16480" y="157509"/>
                  <a:pt x="16478" y="155284"/>
                </a:cubicBezTo>
                <a:cubicBezTo>
                  <a:pt x="16455" y="153063"/>
                  <a:pt x="15506" y="150953"/>
                  <a:pt x="13859" y="149464"/>
                </a:cubicBezTo>
                <a:lnTo>
                  <a:pt x="7167" y="143451"/>
                </a:lnTo>
                <a:cubicBezTo>
                  <a:pt x="2048" y="138415"/>
                  <a:pt x="512" y="130769"/>
                  <a:pt x="3289" y="124147"/>
                </a:cubicBezTo>
                <a:cubicBezTo>
                  <a:pt x="6066" y="117525"/>
                  <a:pt x="12596" y="113262"/>
                  <a:pt x="19775" y="113384"/>
                </a:cubicBezTo>
                <a:lnTo>
                  <a:pt x="28796" y="113384"/>
                </a:lnTo>
                <a:cubicBezTo>
                  <a:pt x="30993" y="113501"/>
                  <a:pt x="33139" y="112692"/>
                  <a:pt x="34712" y="111153"/>
                </a:cubicBezTo>
                <a:cubicBezTo>
                  <a:pt x="36272" y="109547"/>
                  <a:pt x="37112" y="107377"/>
                  <a:pt x="37040" y="105139"/>
                </a:cubicBezTo>
                <a:lnTo>
                  <a:pt x="36555" y="96119"/>
                </a:lnTo>
                <a:cubicBezTo>
                  <a:pt x="36137" y="88709"/>
                  <a:pt x="40450" y="81845"/>
                  <a:pt x="47307" y="79006"/>
                </a:cubicBezTo>
                <a:cubicBezTo>
                  <a:pt x="54165" y="76166"/>
                  <a:pt x="62068" y="77973"/>
                  <a:pt x="67010" y="83510"/>
                </a:cubicBezTo>
                <a:lnTo>
                  <a:pt x="73120" y="90203"/>
                </a:lnTo>
                <a:cubicBezTo>
                  <a:pt x="74639" y="91792"/>
                  <a:pt x="76742" y="92691"/>
                  <a:pt x="78940" y="92691"/>
                </a:cubicBezTo>
                <a:cubicBezTo>
                  <a:pt x="81138" y="92691"/>
                  <a:pt x="83240" y="91792"/>
                  <a:pt x="84759" y="90203"/>
                </a:cubicBezTo>
                <a:lnTo>
                  <a:pt x="90773" y="83510"/>
                </a:lnTo>
                <a:cubicBezTo>
                  <a:pt x="95747" y="78456"/>
                  <a:pt x="103274" y="76890"/>
                  <a:pt x="109851" y="79542"/>
                </a:cubicBezTo>
                <a:cubicBezTo>
                  <a:pt x="116428" y="82194"/>
                  <a:pt x="120763" y="88543"/>
                  <a:pt x="120840" y="95634"/>
                </a:cubicBezTo>
                <a:lnTo>
                  <a:pt x="120840" y="104654"/>
                </a:lnTo>
                <a:cubicBezTo>
                  <a:pt x="120757" y="106865"/>
                  <a:pt x="121599" y="109010"/>
                  <a:pt x="123164" y="110575"/>
                </a:cubicBezTo>
                <a:cubicBezTo>
                  <a:pt x="124728" y="112139"/>
                  <a:pt x="126873" y="112981"/>
                  <a:pt x="129084" y="112899"/>
                </a:cubicBezTo>
                <a:lnTo>
                  <a:pt x="138104" y="112899"/>
                </a:lnTo>
                <a:cubicBezTo>
                  <a:pt x="145508" y="112549"/>
                  <a:pt x="152333" y="116886"/>
                  <a:pt x="155161" y="123737"/>
                </a:cubicBezTo>
                <a:cubicBezTo>
                  <a:pt x="157988" y="130588"/>
                  <a:pt x="156208" y="138477"/>
                  <a:pt x="150713" y="143451"/>
                </a:cubicBezTo>
                <a:lnTo>
                  <a:pt x="144021" y="149464"/>
                </a:lnTo>
                <a:cubicBezTo>
                  <a:pt x="142475" y="151106"/>
                  <a:pt x="141700" y="153327"/>
                  <a:pt x="141887" y="155575"/>
                </a:cubicBezTo>
                <a:close/>
                <a:moveTo>
                  <a:pt x="78940" y="116487"/>
                </a:moveTo>
                <a:cubicBezTo>
                  <a:pt x="57513" y="116487"/>
                  <a:pt x="40143" y="133857"/>
                  <a:pt x="40143" y="155284"/>
                </a:cubicBezTo>
                <a:cubicBezTo>
                  <a:pt x="40143" y="176710"/>
                  <a:pt x="57513" y="194080"/>
                  <a:pt x="78940" y="194080"/>
                </a:cubicBezTo>
                <a:cubicBezTo>
                  <a:pt x="100366" y="194080"/>
                  <a:pt x="117736" y="176710"/>
                  <a:pt x="117736" y="155284"/>
                </a:cubicBezTo>
                <a:cubicBezTo>
                  <a:pt x="117736" y="133857"/>
                  <a:pt x="100366" y="116487"/>
                  <a:pt x="78940" y="116487"/>
                </a:cubicBezTo>
                <a:close/>
              </a:path>
            </a:pathLst>
          </a:custGeom>
          <a:solidFill>
            <a:srgbClr val="969696"/>
          </a:solidFill>
          <a:ln>
            <a:noFill/>
          </a:ln>
        </p:spPr>
        <p:txBody>
          <a:bodyPr rtlCol="0" anchor="ctr"/>
          <a:lstStyle/>
          <a:p>
            <a:pPr algn="ctr"/>
            <a:endParaRPr dirty="0"/>
          </a:p>
        </p:txBody>
      </p:sp>
      <p:sp>
        <p:nvSpPr>
          <p:cNvPr id="49" name="Rounded Rectangle 48"/>
          <p:cNvSpPr/>
          <p:nvPr/>
        </p:nvSpPr>
        <p:spPr>
          <a:xfrm>
            <a:off x="4696149" y="2280240"/>
            <a:ext cx="225018" cy="232778"/>
          </a:xfrm>
          <a:custGeom>
            <a:avLst/>
            <a:gdLst/>
            <a:ahLst/>
            <a:cxnLst/>
            <a:rect l="0" t="0" r="0" b="0"/>
            <a:pathLst>
              <a:path w="225018" h="232778">
                <a:moveTo>
                  <a:pt x="0" y="0"/>
                </a:moveTo>
                <a:moveTo>
                  <a:pt x="134128" y="62355"/>
                </a:moveTo>
                <a:lnTo>
                  <a:pt x="163225" y="33258"/>
                </a:lnTo>
                <a:lnTo>
                  <a:pt x="213379" y="83412"/>
                </a:lnTo>
                <a:lnTo>
                  <a:pt x="225018" y="124148"/>
                </a:lnTo>
                <a:lnTo>
                  <a:pt x="184282" y="112509"/>
                </a:lnTo>
                <a:close/>
                <a:moveTo>
                  <a:pt x="143546" y="13578"/>
                </a:moveTo>
                <a:lnTo>
                  <a:pt x="149511" y="19543"/>
                </a:lnTo>
                <a:lnTo>
                  <a:pt x="120414" y="48640"/>
                </a:lnTo>
                <a:lnTo>
                  <a:pt x="114449" y="42675"/>
                </a:lnTo>
                <a:cubicBezTo>
                  <a:pt x="106689" y="34916"/>
                  <a:pt x="106689" y="21337"/>
                  <a:pt x="114449" y="13578"/>
                </a:cubicBezTo>
                <a:cubicBezTo>
                  <a:pt x="122208" y="5819"/>
                  <a:pt x="135787" y="5819"/>
                  <a:pt x="143546" y="13578"/>
                </a:cubicBezTo>
                <a:close/>
                <a:moveTo>
                  <a:pt x="10455" y="232778"/>
                </a:moveTo>
                <a:cubicBezTo>
                  <a:pt x="4180" y="232778"/>
                  <a:pt x="0" y="228607"/>
                  <a:pt x="9" y="222322"/>
                </a:cubicBezTo>
                <a:lnTo>
                  <a:pt x="9" y="211876"/>
                </a:lnTo>
                <a:cubicBezTo>
                  <a:pt x="9" y="205591"/>
                  <a:pt x="4190" y="201420"/>
                  <a:pt x="10465" y="201420"/>
                </a:cubicBezTo>
                <a:lnTo>
                  <a:pt x="167241" y="201420"/>
                </a:lnTo>
                <a:cubicBezTo>
                  <a:pt x="173526" y="201420"/>
                  <a:pt x="177696" y="205601"/>
                  <a:pt x="177696" y="211866"/>
                </a:cubicBezTo>
                <a:lnTo>
                  <a:pt x="177696" y="222322"/>
                </a:lnTo>
                <a:cubicBezTo>
                  <a:pt x="177696" y="228597"/>
                  <a:pt x="173516" y="232778"/>
                  <a:pt x="167251" y="232778"/>
                </a:cubicBezTo>
                <a:close/>
                <a:moveTo>
                  <a:pt x="83994" y="106767"/>
                </a:moveTo>
                <a:lnTo>
                  <a:pt x="93693" y="106767"/>
                </a:lnTo>
                <a:cubicBezTo>
                  <a:pt x="99512" y="106767"/>
                  <a:pt x="103392" y="110647"/>
                  <a:pt x="103392" y="116466"/>
                </a:cubicBezTo>
                <a:lnTo>
                  <a:pt x="103392" y="186707"/>
                </a:lnTo>
                <a:lnTo>
                  <a:pt x="74294" y="186707"/>
                </a:lnTo>
                <a:lnTo>
                  <a:pt x="74294" y="116466"/>
                </a:lnTo>
                <a:cubicBezTo>
                  <a:pt x="74294" y="110647"/>
                  <a:pt x="78174" y="106767"/>
                  <a:pt x="83994" y="106767"/>
                </a:cubicBezTo>
                <a:close/>
                <a:moveTo>
                  <a:pt x="59746" y="186707"/>
                </a:moveTo>
                <a:lnTo>
                  <a:pt x="59746" y="186872"/>
                </a:lnTo>
                <a:lnTo>
                  <a:pt x="18573" y="186872"/>
                </a:lnTo>
                <a:cubicBezTo>
                  <a:pt x="19475" y="159947"/>
                  <a:pt x="35935" y="136388"/>
                  <a:pt x="59756" y="125477"/>
                </a:cubicBezTo>
                <a:lnTo>
                  <a:pt x="59756" y="186707"/>
                </a:lnTo>
                <a:close/>
                <a:moveTo>
                  <a:pt x="159123" y="186872"/>
                </a:moveTo>
                <a:lnTo>
                  <a:pt x="117940" y="186872"/>
                </a:lnTo>
                <a:lnTo>
                  <a:pt x="117940" y="186707"/>
                </a:lnTo>
                <a:lnTo>
                  <a:pt x="117940" y="125477"/>
                </a:lnTo>
                <a:cubicBezTo>
                  <a:pt x="141752" y="136388"/>
                  <a:pt x="158211" y="159947"/>
                  <a:pt x="159123" y="186872"/>
                </a:cubicBezTo>
                <a:close/>
              </a:path>
            </a:pathLst>
          </a:custGeom>
          <a:solidFill>
            <a:srgbClr val="1EABDA"/>
          </a:solidFill>
          <a:ln>
            <a:noFill/>
          </a:ln>
        </p:spPr>
        <p:txBody>
          <a:bodyPr rtlCol="0" anchor="ctr"/>
          <a:lstStyle/>
          <a:p>
            <a:pPr algn="ctr"/>
            <a:endParaRPr dirty="0"/>
          </a:p>
        </p:txBody>
      </p:sp>
      <p:sp>
        <p:nvSpPr>
          <p:cNvPr id="50" name="Rounded Rectangle 49"/>
          <p:cNvSpPr/>
          <p:nvPr/>
        </p:nvSpPr>
        <p:spPr>
          <a:xfrm>
            <a:off x="4722627" y="5368136"/>
            <a:ext cx="179918" cy="234834"/>
          </a:xfrm>
          <a:custGeom>
            <a:avLst/>
            <a:gdLst/>
            <a:ahLst/>
            <a:cxnLst/>
            <a:rect l="0" t="0" r="0" b="0"/>
            <a:pathLst>
              <a:path w="179918" h="234834">
                <a:moveTo>
                  <a:pt x="48689" y="116682"/>
                </a:moveTo>
                <a:lnTo>
                  <a:pt x="48689" y="29390"/>
                </a:lnTo>
                <a:cubicBezTo>
                  <a:pt x="48714" y="27698"/>
                  <a:pt x="49637" y="26146"/>
                  <a:pt x="51114" y="25317"/>
                </a:cubicBezTo>
                <a:lnTo>
                  <a:pt x="89813" y="1069"/>
                </a:lnTo>
                <a:cubicBezTo>
                  <a:pt x="91324" y="0"/>
                  <a:pt x="93345" y="0"/>
                  <a:pt x="94856" y="1069"/>
                </a:cubicBezTo>
                <a:lnTo>
                  <a:pt x="133653" y="25317"/>
                </a:lnTo>
                <a:cubicBezTo>
                  <a:pt x="135092" y="26170"/>
                  <a:pt x="135976" y="27718"/>
                  <a:pt x="135981" y="29390"/>
                </a:cubicBezTo>
                <a:lnTo>
                  <a:pt x="135981" y="116682"/>
                </a:lnTo>
                <a:cubicBezTo>
                  <a:pt x="135981" y="119361"/>
                  <a:pt x="133809" y="121532"/>
                  <a:pt x="131131" y="121532"/>
                </a:cubicBezTo>
                <a:lnTo>
                  <a:pt x="111733" y="121532"/>
                </a:lnTo>
                <a:cubicBezTo>
                  <a:pt x="109055" y="121532"/>
                  <a:pt x="106883" y="119361"/>
                  <a:pt x="106883" y="116682"/>
                </a:cubicBezTo>
                <a:lnTo>
                  <a:pt x="106883" y="97284"/>
                </a:lnTo>
                <a:cubicBezTo>
                  <a:pt x="106883" y="94606"/>
                  <a:pt x="104712" y="92435"/>
                  <a:pt x="102034" y="92435"/>
                </a:cubicBezTo>
                <a:lnTo>
                  <a:pt x="82636" y="92435"/>
                </a:lnTo>
                <a:cubicBezTo>
                  <a:pt x="79957" y="92435"/>
                  <a:pt x="77786" y="94606"/>
                  <a:pt x="77786" y="97284"/>
                </a:cubicBezTo>
                <a:lnTo>
                  <a:pt x="77786" y="116682"/>
                </a:lnTo>
                <a:cubicBezTo>
                  <a:pt x="77786" y="119361"/>
                  <a:pt x="75615" y="121532"/>
                  <a:pt x="72937" y="121532"/>
                </a:cubicBezTo>
                <a:lnTo>
                  <a:pt x="53538" y="121532"/>
                </a:lnTo>
                <a:cubicBezTo>
                  <a:pt x="50860" y="121532"/>
                  <a:pt x="48689" y="119361"/>
                  <a:pt x="48689" y="116682"/>
                </a:cubicBezTo>
                <a:close/>
                <a:moveTo>
                  <a:pt x="70512" y="41514"/>
                </a:moveTo>
                <a:cubicBezTo>
                  <a:pt x="70512" y="45532"/>
                  <a:pt x="73769" y="48789"/>
                  <a:pt x="77786" y="48789"/>
                </a:cubicBezTo>
                <a:lnTo>
                  <a:pt x="106883" y="48789"/>
                </a:lnTo>
                <a:cubicBezTo>
                  <a:pt x="110901" y="48789"/>
                  <a:pt x="114158" y="45532"/>
                  <a:pt x="114158" y="41514"/>
                </a:cubicBezTo>
                <a:cubicBezTo>
                  <a:pt x="114158" y="37497"/>
                  <a:pt x="110901" y="34240"/>
                  <a:pt x="106883" y="34240"/>
                </a:cubicBezTo>
                <a:lnTo>
                  <a:pt x="77786" y="34240"/>
                </a:lnTo>
                <a:cubicBezTo>
                  <a:pt x="73769" y="34240"/>
                  <a:pt x="70512" y="37497"/>
                  <a:pt x="70512" y="41514"/>
                </a:cubicBezTo>
                <a:close/>
                <a:moveTo>
                  <a:pt x="70512" y="70612"/>
                </a:moveTo>
                <a:cubicBezTo>
                  <a:pt x="70512" y="74629"/>
                  <a:pt x="73769" y="77886"/>
                  <a:pt x="77786" y="77886"/>
                </a:cubicBezTo>
                <a:lnTo>
                  <a:pt x="106883" y="77886"/>
                </a:lnTo>
                <a:cubicBezTo>
                  <a:pt x="110901" y="77886"/>
                  <a:pt x="114158" y="74629"/>
                  <a:pt x="114158" y="70612"/>
                </a:cubicBezTo>
                <a:cubicBezTo>
                  <a:pt x="114158" y="66594"/>
                  <a:pt x="110901" y="63337"/>
                  <a:pt x="106883" y="63337"/>
                </a:cubicBezTo>
                <a:lnTo>
                  <a:pt x="77786" y="63337"/>
                </a:lnTo>
                <a:cubicBezTo>
                  <a:pt x="73769" y="63337"/>
                  <a:pt x="70512" y="66594"/>
                  <a:pt x="70512" y="70612"/>
                </a:cubicBezTo>
                <a:close/>
                <a:moveTo>
                  <a:pt x="175554" y="147512"/>
                </a:moveTo>
                <a:cubicBezTo>
                  <a:pt x="178346" y="150249"/>
                  <a:pt x="179918" y="153994"/>
                  <a:pt x="179918" y="157903"/>
                </a:cubicBezTo>
                <a:lnTo>
                  <a:pt x="179918" y="201549"/>
                </a:lnTo>
                <a:cubicBezTo>
                  <a:pt x="179918" y="209584"/>
                  <a:pt x="173404" y="216098"/>
                  <a:pt x="165369" y="216098"/>
                </a:cubicBezTo>
                <a:lnTo>
                  <a:pt x="155670" y="216098"/>
                </a:lnTo>
                <a:cubicBezTo>
                  <a:pt x="152260" y="216043"/>
                  <a:pt x="149130" y="214202"/>
                  <a:pt x="147426" y="211248"/>
                </a:cubicBezTo>
                <a:cubicBezTo>
                  <a:pt x="146595" y="209727"/>
                  <a:pt x="144988" y="208792"/>
                  <a:pt x="143255" y="208824"/>
                </a:cubicBezTo>
                <a:lnTo>
                  <a:pt x="117164" y="208824"/>
                </a:lnTo>
                <a:cubicBezTo>
                  <a:pt x="116072" y="208837"/>
                  <a:pt x="115015" y="209213"/>
                  <a:pt x="114158" y="209890"/>
                </a:cubicBezTo>
                <a:lnTo>
                  <a:pt x="89134" y="229968"/>
                </a:lnTo>
                <a:cubicBezTo>
                  <a:pt x="83329" y="234834"/>
                  <a:pt x="74693" y="234144"/>
                  <a:pt x="69736" y="228416"/>
                </a:cubicBezTo>
                <a:lnTo>
                  <a:pt x="51017" y="210181"/>
                </a:lnTo>
                <a:cubicBezTo>
                  <a:pt x="50106" y="209303"/>
                  <a:pt x="48887" y="208816"/>
                  <a:pt x="47622" y="208824"/>
                </a:cubicBezTo>
                <a:lnTo>
                  <a:pt x="34431" y="208824"/>
                </a:lnTo>
                <a:cubicBezTo>
                  <a:pt x="32959" y="208844"/>
                  <a:pt x="31572" y="209520"/>
                  <a:pt x="30649" y="210666"/>
                </a:cubicBezTo>
                <a:cubicBezTo>
                  <a:pt x="27924" y="214100"/>
                  <a:pt x="23780" y="216100"/>
                  <a:pt x="19398" y="216098"/>
                </a:cubicBezTo>
                <a:lnTo>
                  <a:pt x="9699" y="216098"/>
                </a:lnTo>
                <a:cubicBezTo>
                  <a:pt x="4342" y="216098"/>
                  <a:pt x="0" y="211755"/>
                  <a:pt x="0" y="206399"/>
                </a:cubicBezTo>
                <a:lnTo>
                  <a:pt x="0" y="153054"/>
                </a:lnTo>
                <a:cubicBezTo>
                  <a:pt x="0" y="147697"/>
                  <a:pt x="4342" y="143355"/>
                  <a:pt x="9699" y="143355"/>
                </a:cubicBezTo>
                <a:lnTo>
                  <a:pt x="19398" y="143355"/>
                </a:lnTo>
                <a:cubicBezTo>
                  <a:pt x="22949" y="143296"/>
                  <a:pt x="26398" y="144538"/>
                  <a:pt x="29097" y="146846"/>
                </a:cubicBezTo>
                <a:cubicBezTo>
                  <a:pt x="30327" y="147897"/>
                  <a:pt x="31986" y="148294"/>
                  <a:pt x="33558" y="147913"/>
                </a:cubicBezTo>
                <a:lnTo>
                  <a:pt x="60813" y="140348"/>
                </a:lnTo>
                <a:cubicBezTo>
                  <a:pt x="68029" y="137083"/>
                  <a:pt x="76379" y="137517"/>
                  <a:pt x="83218" y="141512"/>
                </a:cubicBezTo>
                <a:cubicBezTo>
                  <a:pt x="84683" y="142381"/>
                  <a:pt x="86505" y="142381"/>
                  <a:pt x="87970" y="141512"/>
                </a:cubicBezTo>
                <a:lnTo>
                  <a:pt x="103877" y="133850"/>
                </a:lnTo>
                <a:cubicBezTo>
                  <a:pt x="109592" y="131030"/>
                  <a:pt x="116205" y="130645"/>
                  <a:pt x="122208" y="132783"/>
                </a:cubicBezTo>
                <a:lnTo>
                  <a:pt x="157028" y="143355"/>
                </a:lnTo>
                <a:lnTo>
                  <a:pt x="158483" y="143355"/>
                </a:lnTo>
                <a:lnTo>
                  <a:pt x="165078" y="143355"/>
                </a:lnTo>
                <a:cubicBezTo>
                  <a:pt x="168987" y="143276"/>
                  <a:pt x="172762" y="144775"/>
                  <a:pt x="175554" y="147512"/>
                </a:cubicBezTo>
                <a:close/>
                <a:moveTo>
                  <a:pt x="111149" y="191481"/>
                </a:moveTo>
                <a:cubicBezTo>
                  <a:pt x="111205" y="190078"/>
                  <a:pt x="110638" y="188722"/>
                  <a:pt x="109599" y="187777"/>
                </a:cubicBezTo>
                <a:lnTo>
                  <a:pt x="101840" y="179144"/>
                </a:lnTo>
                <a:cubicBezTo>
                  <a:pt x="100683" y="177955"/>
                  <a:pt x="99014" y="177411"/>
                  <a:pt x="97378" y="177689"/>
                </a:cubicBezTo>
                <a:cubicBezTo>
                  <a:pt x="91473" y="178469"/>
                  <a:pt x="85536" y="176493"/>
                  <a:pt x="81277" y="172328"/>
                </a:cubicBezTo>
                <a:cubicBezTo>
                  <a:pt x="77018" y="168164"/>
                  <a:pt x="74908" y="162273"/>
                  <a:pt x="75555" y="156351"/>
                </a:cubicBezTo>
                <a:cubicBezTo>
                  <a:pt x="75727" y="155278"/>
                  <a:pt x="75416" y="154183"/>
                  <a:pt x="74705" y="153360"/>
                </a:cubicBezTo>
                <a:cubicBezTo>
                  <a:pt x="73995" y="152537"/>
                  <a:pt x="72957" y="152070"/>
                  <a:pt x="71870" y="152084"/>
                </a:cubicBezTo>
                <a:lnTo>
                  <a:pt x="37729" y="161783"/>
                </a:lnTo>
                <a:cubicBezTo>
                  <a:pt x="35621" y="162350"/>
                  <a:pt x="34153" y="164256"/>
                  <a:pt x="34140" y="166439"/>
                </a:cubicBezTo>
                <a:lnTo>
                  <a:pt x="34140" y="189425"/>
                </a:lnTo>
                <a:cubicBezTo>
                  <a:pt x="34140" y="192104"/>
                  <a:pt x="36311" y="194275"/>
                  <a:pt x="38990" y="194275"/>
                </a:cubicBezTo>
                <a:lnTo>
                  <a:pt x="53538" y="194275"/>
                </a:lnTo>
                <a:cubicBezTo>
                  <a:pt x="54892" y="194417"/>
                  <a:pt x="56124" y="195121"/>
                  <a:pt x="56933" y="196215"/>
                </a:cubicBezTo>
                <a:lnTo>
                  <a:pt x="77107" y="215613"/>
                </a:lnTo>
                <a:cubicBezTo>
                  <a:pt x="78953" y="217279"/>
                  <a:pt x="81760" y="217279"/>
                  <a:pt x="83606" y="215613"/>
                </a:cubicBezTo>
                <a:lnTo>
                  <a:pt x="109308" y="195051"/>
                </a:lnTo>
                <a:cubicBezTo>
                  <a:pt x="110419" y="194192"/>
                  <a:pt x="111093" y="192885"/>
                  <a:pt x="111149" y="191482"/>
                </a:cubicBezTo>
                <a:close/>
                <a:moveTo>
                  <a:pt x="145486" y="158679"/>
                </a:moveTo>
                <a:cubicBezTo>
                  <a:pt x="145486" y="156524"/>
                  <a:pt x="144063" y="154627"/>
                  <a:pt x="141994" y="154024"/>
                </a:cubicBezTo>
                <a:lnTo>
                  <a:pt x="117455" y="146652"/>
                </a:lnTo>
                <a:cubicBezTo>
                  <a:pt x="115128" y="145522"/>
                  <a:pt x="112411" y="145522"/>
                  <a:pt x="110084" y="146652"/>
                </a:cubicBezTo>
                <a:lnTo>
                  <a:pt x="92044" y="155479"/>
                </a:lnTo>
                <a:cubicBezTo>
                  <a:pt x="90086" y="156511"/>
                  <a:pt x="89211" y="158845"/>
                  <a:pt x="90007" y="160910"/>
                </a:cubicBezTo>
                <a:cubicBezTo>
                  <a:pt x="90945" y="163132"/>
                  <a:pt x="93480" y="164207"/>
                  <a:pt x="95729" y="163335"/>
                </a:cubicBezTo>
                <a:lnTo>
                  <a:pt x="112121" y="158291"/>
                </a:lnTo>
                <a:cubicBezTo>
                  <a:pt x="114628" y="157408"/>
                  <a:pt x="117417" y="157962"/>
                  <a:pt x="119395" y="159736"/>
                </a:cubicBezTo>
                <a:cubicBezTo>
                  <a:pt x="121374" y="161510"/>
                  <a:pt x="122228" y="164223"/>
                  <a:pt x="121622" y="166811"/>
                </a:cubicBezTo>
                <a:cubicBezTo>
                  <a:pt x="121016" y="169398"/>
                  <a:pt x="119046" y="171450"/>
                  <a:pt x="116485" y="172161"/>
                </a:cubicBezTo>
                <a:cubicBezTo>
                  <a:pt x="116241" y="172344"/>
                  <a:pt x="116097" y="172632"/>
                  <a:pt x="116097" y="172937"/>
                </a:cubicBezTo>
                <a:cubicBezTo>
                  <a:pt x="116097" y="173242"/>
                  <a:pt x="116241" y="173530"/>
                  <a:pt x="116485" y="173713"/>
                </a:cubicBezTo>
                <a:lnTo>
                  <a:pt x="124924" y="182927"/>
                </a:lnTo>
                <a:cubicBezTo>
                  <a:pt x="126565" y="185008"/>
                  <a:pt x="127635" y="187482"/>
                  <a:pt x="128027" y="190104"/>
                </a:cubicBezTo>
                <a:cubicBezTo>
                  <a:pt x="128363" y="192478"/>
                  <a:pt x="130383" y="194250"/>
                  <a:pt x="132780" y="194275"/>
                </a:cubicBezTo>
                <a:lnTo>
                  <a:pt x="141121" y="194275"/>
                </a:lnTo>
                <a:cubicBezTo>
                  <a:pt x="143799" y="194275"/>
                  <a:pt x="145971" y="192104"/>
                  <a:pt x="145971" y="189425"/>
                </a:cubicBezTo>
                <a:close/>
              </a:path>
            </a:pathLst>
          </a:custGeom>
          <a:solidFill>
            <a:srgbClr val="1EABDA"/>
          </a:solidFill>
          <a:ln>
            <a:noFill/>
          </a:ln>
        </p:spPr>
        <p:txBody>
          <a:bodyPr rtlCol="0" anchor="ctr"/>
          <a:lstStyle/>
          <a:p>
            <a:pPr algn="ctr"/>
            <a:endParaRPr dirty="0"/>
          </a:p>
        </p:txBody>
      </p:sp>
      <p:sp>
        <p:nvSpPr>
          <p:cNvPr id="51" name="Rounded Rectangle 50"/>
          <p:cNvSpPr/>
          <p:nvPr/>
        </p:nvSpPr>
        <p:spPr>
          <a:xfrm>
            <a:off x="4696149" y="1566388"/>
            <a:ext cx="233480" cy="230062"/>
          </a:xfrm>
          <a:custGeom>
            <a:avLst/>
            <a:gdLst/>
            <a:ahLst/>
            <a:cxnLst/>
            <a:rect l="0" t="0" r="0" b="0"/>
            <a:pathLst>
              <a:path w="233480" h="230062">
                <a:moveTo>
                  <a:pt x="0" y="0"/>
                </a:moveTo>
                <a:moveTo>
                  <a:pt x="230644" y="121529"/>
                </a:moveTo>
                <a:lnTo>
                  <a:pt x="210567" y="141412"/>
                </a:lnTo>
                <a:cubicBezTo>
                  <a:pt x="209181" y="142743"/>
                  <a:pt x="207346" y="143504"/>
                  <a:pt x="205426" y="143546"/>
                </a:cubicBezTo>
                <a:cubicBezTo>
                  <a:pt x="204458" y="143549"/>
                  <a:pt x="203501" y="143351"/>
                  <a:pt x="202613" y="142964"/>
                </a:cubicBezTo>
                <a:cubicBezTo>
                  <a:pt x="199916" y="141833"/>
                  <a:pt x="198158" y="139197"/>
                  <a:pt x="198152" y="136272"/>
                </a:cubicBezTo>
                <a:lnTo>
                  <a:pt x="198152" y="123663"/>
                </a:lnTo>
                <a:lnTo>
                  <a:pt x="154700" y="123663"/>
                </a:lnTo>
                <a:cubicBezTo>
                  <a:pt x="152130" y="131700"/>
                  <a:pt x="144661" y="137154"/>
                  <a:pt x="136223" y="137154"/>
                </a:cubicBezTo>
                <a:cubicBezTo>
                  <a:pt x="127786" y="137154"/>
                  <a:pt x="120316" y="131700"/>
                  <a:pt x="117746" y="123663"/>
                </a:cubicBezTo>
                <a:lnTo>
                  <a:pt x="65371" y="123663"/>
                </a:lnTo>
                <a:cubicBezTo>
                  <a:pt x="63401" y="128793"/>
                  <a:pt x="59347" y="132847"/>
                  <a:pt x="54217" y="134817"/>
                </a:cubicBezTo>
                <a:lnTo>
                  <a:pt x="54217" y="171188"/>
                </a:lnTo>
                <a:lnTo>
                  <a:pt x="76719" y="171188"/>
                </a:lnTo>
                <a:cubicBezTo>
                  <a:pt x="82076" y="171188"/>
                  <a:pt x="86418" y="175531"/>
                  <a:pt x="86418" y="180887"/>
                </a:cubicBezTo>
                <a:lnTo>
                  <a:pt x="86418" y="220363"/>
                </a:lnTo>
                <a:cubicBezTo>
                  <a:pt x="86418" y="225719"/>
                  <a:pt x="82076" y="230062"/>
                  <a:pt x="76719" y="230062"/>
                </a:cubicBezTo>
                <a:lnTo>
                  <a:pt x="17167" y="230062"/>
                </a:lnTo>
                <a:cubicBezTo>
                  <a:pt x="11810" y="230062"/>
                  <a:pt x="7468" y="225719"/>
                  <a:pt x="7468" y="220363"/>
                </a:cubicBezTo>
                <a:lnTo>
                  <a:pt x="7468" y="180693"/>
                </a:lnTo>
                <a:cubicBezTo>
                  <a:pt x="7468" y="175337"/>
                  <a:pt x="11810" y="170994"/>
                  <a:pt x="17167" y="170994"/>
                </a:cubicBezTo>
                <a:lnTo>
                  <a:pt x="39669" y="170994"/>
                </a:lnTo>
                <a:lnTo>
                  <a:pt x="39669" y="134817"/>
                </a:lnTo>
                <a:cubicBezTo>
                  <a:pt x="34502" y="132870"/>
                  <a:pt x="30410" y="128813"/>
                  <a:pt x="28418" y="123663"/>
                </a:cubicBezTo>
                <a:lnTo>
                  <a:pt x="7274" y="123663"/>
                </a:lnTo>
                <a:cubicBezTo>
                  <a:pt x="3256" y="123663"/>
                  <a:pt x="0" y="120406"/>
                  <a:pt x="0" y="116389"/>
                </a:cubicBezTo>
                <a:cubicBezTo>
                  <a:pt x="0" y="112371"/>
                  <a:pt x="3256" y="109114"/>
                  <a:pt x="7274" y="109114"/>
                </a:cubicBezTo>
                <a:lnTo>
                  <a:pt x="28418" y="109114"/>
                </a:lnTo>
                <a:cubicBezTo>
                  <a:pt x="30987" y="101078"/>
                  <a:pt x="38457" y="95624"/>
                  <a:pt x="46895" y="95624"/>
                </a:cubicBezTo>
                <a:cubicBezTo>
                  <a:pt x="55332" y="95624"/>
                  <a:pt x="62802" y="101078"/>
                  <a:pt x="65371" y="109114"/>
                </a:cubicBezTo>
                <a:lnTo>
                  <a:pt x="117746" y="109114"/>
                </a:lnTo>
                <a:cubicBezTo>
                  <a:pt x="119738" y="103964"/>
                  <a:pt x="123830" y="99908"/>
                  <a:pt x="128997" y="97960"/>
                </a:cubicBezTo>
                <a:lnTo>
                  <a:pt x="128997" y="61589"/>
                </a:lnTo>
                <a:lnTo>
                  <a:pt x="106689" y="61589"/>
                </a:lnTo>
                <a:cubicBezTo>
                  <a:pt x="101333" y="61589"/>
                  <a:pt x="96990" y="57246"/>
                  <a:pt x="96990" y="51890"/>
                </a:cubicBezTo>
                <a:lnTo>
                  <a:pt x="96990" y="12220"/>
                </a:lnTo>
                <a:cubicBezTo>
                  <a:pt x="96990" y="6864"/>
                  <a:pt x="101333" y="2521"/>
                  <a:pt x="106689" y="2521"/>
                </a:cubicBezTo>
                <a:lnTo>
                  <a:pt x="166048" y="2521"/>
                </a:lnTo>
                <a:cubicBezTo>
                  <a:pt x="171404" y="2521"/>
                  <a:pt x="175747" y="6864"/>
                  <a:pt x="175747" y="12220"/>
                </a:cubicBezTo>
                <a:lnTo>
                  <a:pt x="175747" y="52084"/>
                </a:lnTo>
                <a:cubicBezTo>
                  <a:pt x="175747" y="57440"/>
                  <a:pt x="171404" y="61783"/>
                  <a:pt x="166048" y="61783"/>
                </a:cubicBezTo>
                <a:lnTo>
                  <a:pt x="143546" y="61783"/>
                </a:lnTo>
                <a:lnTo>
                  <a:pt x="143546" y="97960"/>
                </a:lnTo>
                <a:cubicBezTo>
                  <a:pt x="148860" y="99814"/>
                  <a:pt x="153107" y="103884"/>
                  <a:pt x="155185" y="109114"/>
                </a:cubicBezTo>
                <a:lnTo>
                  <a:pt x="198152" y="109114"/>
                </a:lnTo>
                <a:lnTo>
                  <a:pt x="198152" y="96505"/>
                </a:lnTo>
                <a:cubicBezTo>
                  <a:pt x="198158" y="93581"/>
                  <a:pt x="199916" y="90944"/>
                  <a:pt x="202613" y="89813"/>
                </a:cubicBezTo>
                <a:cubicBezTo>
                  <a:pt x="205341" y="88747"/>
                  <a:pt x="208439" y="89352"/>
                  <a:pt x="210567" y="91365"/>
                </a:cubicBezTo>
                <a:lnTo>
                  <a:pt x="230644" y="111248"/>
                </a:lnTo>
                <a:cubicBezTo>
                  <a:pt x="233480" y="114088"/>
                  <a:pt x="233480" y="118689"/>
                  <a:pt x="230644" y="121529"/>
                </a:cubicBezTo>
                <a:close/>
              </a:path>
            </a:pathLst>
          </a:custGeom>
          <a:solidFill>
            <a:srgbClr val="1EABDA"/>
          </a:solidFill>
          <a:ln>
            <a:noFill/>
          </a:ln>
        </p:spPr>
        <p:txBody>
          <a:bodyPr rtlCol="0" anchor="ctr"/>
          <a:lstStyle/>
          <a:p>
            <a:pPr algn="ctr"/>
            <a:endParaRPr dirty="0"/>
          </a:p>
        </p:txBody>
      </p:sp>
      <p:sp>
        <p:nvSpPr>
          <p:cNvPr id="52" name="Rounded Rectangle 51"/>
          <p:cNvSpPr/>
          <p:nvPr/>
        </p:nvSpPr>
        <p:spPr>
          <a:xfrm>
            <a:off x="4696149" y="4375243"/>
            <a:ext cx="232778" cy="232778"/>
          </a:xfrm>
          <a:custGeom>
            <a:avLst/>
            <a:gdLst/>
            <a:ahLst/>
            <a:cxnLst/>
            <a:rect l="0" t="0" r="0" b="0"/>
            <a:pathLst>
              <a:path w="232778" h="232778">
                <a:moveTo>
                  <a:pt x="232778" y="126088"/>
                </a:moveTo>
                <a:cubicBezTo>
                  <a:pt x="232778" y="131444"/>
                  <a:pt x="228435" y="135787"/>
                  <a:pt x="223078" y="135787"/>
                </a:cubicBezTo>
                <a:lnTo>
                  <a:pt x="203680" y="135787"/>
                </a:lnTo>
                <a:cubicBezTo>
                  <a:pt x="201685" y="135882"/>
                  <a:pt x="199953" y="137191"/>
                  <a:pt x="199316" y="139084"/>
                </a:cubicBezTo>
                <a:cubicBezTo>
                  <a:pt x="197932" y="144574"/>
                  <a:pt x="196149" y="149955"/>
                  <a:pt x="193981" y="155185"/>
                </a:cubicBezTo>
                <a:cubicBezTo>
                  <a:pt x="193138" y="157084"/>
                  <a:pt x="193521" y="159303"/>
                  <a:pt x="194951" y="160810"/>
                </a:cubicBezTo>
                <a:lnTo>
                  <a:pt x="208918" y="174680"/>
                </a:lnTo>
                <a:cubicBezTo>
                  <a:pt x="212678" y="178463"/>
                  <a:pt x="212678" y="184573"/>
                  <a:pt x="208918" y="188356"/>
                </a:cubicBezTo>
                <a:lnTo>
                  <a:pt x="188259" y="209015"/>
                </a:lnTo>
                <a:cubicBezTo>
                  <a:pt x="184476" y="212775"/>
                  <a:pt x="178366" y="212775"/>
                  <a:pt x="174583" y="209015"/>
                </a:cubicBezTo>
                <a:lnTo>
                  <a:pt x="160422" y="195048"/>
                </a:lnTo>
                <a:cubicBezTo>
                  <a:pt x="159036" y="193699"/>
                  <a:pt x="156989" y="193282"/>
                  <a:pt x="155185" y="193981"/>
                </a:cubicBezTo>
                <a:cubicBezTo>
                  <a:pt x="150042" y="196036"/>
                  <a:pt x="144759" y="197722"/>
                  <a:pt x="139375" y="199025"/>
                </a:cubicBezTo>
                <a:cubicBezTo>
                  <a:pt x="137268" y="199592"/>
                  <a:pt x="135799" y="201498"/>
                  <a:pt x="135787" y="203680"/>
                </a:cubicBezTo>
                <a:lnTo>
                  <a:pt x="135787" y="223078"/>
                </a:lnTo>
                <a:cubicBezTo>
                  <a:pt x="135787" y="228435"/>
                  <a:pt x="131444" y="232778"/>
                  <a:pt x="126088" y="232778"/>
                </a:cubicBezTo>
                <a:lnTo>
                  <a:pt x="106689" y="232778"/>
                </a:lnTo>
                <a:cubicBezTo>
                  <a:pt x="101333" y="232778"/>
                  <a:pt x="96990" y="228435"/>
                  <a:pt x="96990" y="223078"/>
                </a:cubicBezTo>
                <a:lnTo>
                  <a:pt x="96990" y="203680"/>
                </a:lnTo>
                <a:cubicBezTo>
                  <a:pt x="96895" y="201685"/>
                  <a:pt x="95586" y="199953"/>
                  <a:pt x="93693" y="199316"/>
                </a:cubicBezTo>
                <a:cubicBezTo>
                  <a:pt x="88203" y="197932"/>
                  <a:pt x="82822" y="196149"/>
                  <a:pt x="77592" y="193981"/>
                </a:cubicBezTo>
                <a:cubicBezTo>
                  <a:pt x="75701" y="193081"/>
                  <a:pt x="73447" y="193469"/>
                  <a:pt x="71967" y="194951"/>
                </a:cubicBezTo>
                <a:lnTo>
                  <a:pt x="58097" y="208821"/>
                </a:lnTo>
                <a:cubicBezTo>
                  <a:pt x="56283" y="210672"/>
                  <a:pt x="53803" y="211720"/>
                  <a:pt x="51211" y="211731"/>
                </a:cubicBezTo>
                <a:cubicBezTo>
                  <a:pt x="48666" y="211720"/>
                  <a:pt x="46228" y="210710"/>
                  <a:pt x="44421" y="208918"/>
                </a:cubicBezTo>
                <a:lnTo>
                  <a:pt x="23762" y="188259"/>
                </a:lnTo>
                <a:cubicBezTo>
                  <a:pt x="21970" y="186452"/>
                  <a:pt x="20960" y="184014"/>
                  <a:pt x="20950" y="181469"/>
                </a:cubicBezTo>
                <a:cubicBezTo>
                  <a:pt x="20935" y="178891"/>
                  <a:pt x="21947" y="176413"/>
                  <a:pt x="23762" y="174583"/>
                </a:cubicBezTo>
                <a:lnTo>
                  <a:pt x="37729" y="160519"/>
                </a:lnTo>
                <a:cubicBezTo>
                  <a:pt x="39073" y="159091"/>
                  <a:pt x="39487" y="157021"/>
                  <a:pt x="38796" y="155185"/>
                </a:cubicBezTo>
                <a:cubicBezTo>
                  <a:pt x="36741" y="150042"/>
                  <a:pt x="35055" y="144759"/>
                  <a:pt x="33752" y="139375"/>
                </a:cubicBezTo>
                <a:cubicBezTo>
                  <a:pt x="33185" y="137268"/>
                  <a:pt x="31279" y="135799"/>
                  <a:pt x="29097" y="135787"/>
                </a:cubicBezTo>
                <a:lnTo>
                  <a:pt x="9699" y="135787"/>
                </a:lnTo>
                <a:cubicBezTo>
                  <a:pt x="4342" y="135787"/>
                  <a:pt x="0" y="131444"/>
                  <a:pt x="0" y="126088"/>
                </a:cubicBezTo>
                <a:lnTo>
                  <a:pt x="0" y="106689"/>
                </a:lnTo>
                <a:cubicBezTo>
                  <a:pt x="0" y="101333"/>
                  <a:pt x="4342" y="96990"/>
                  <a:pt x="9699" y="96990"/>
                </a:cubicBezTo>
                <a:lnTo>
                  <a:pt x="29097" y="96990"/>
                </a:lnTo>
                <a:cubicBezTo>
                  <a:pt x="31092" y="96895"/>
                  <a:pt x="32824" y="95586"/>
                  <a:pt x="33461" y="93693"/>
                </a:cubicBezTo>
                <a:cubicBezTo>
                  <a:pt x="34846" y="88203"/>
                  <a:pt x="36628" y="82822"/>
                  <a:pt x="38796" y="77592"/>
                </a:cubicBezTo>
                <a:cubicBezTo>
                  <a:pt x="39614" y="75674"/>
                  <a:pt x="39193" y="73452"/>
                  <a:pt x="37729" y="71967"/>
                </a:cubicBezTo>
                <a:lnTo>
                  <a:pt x="23762" y="58194"/>
                </a:lnTo>
                <a:cubicBezTo>
                  <a:pt x="21923" y="56340"/>
                  <a:pt x="20909" y="53822"/>
                  <a:pt x="20950" y="51211"/>
                </a:cubicBezTo>
                <a:cubicBezTo>
                  <a:pt x="20960" y="48666"/>
                  <a:pt x="21970" y="46228"/>
                  <a:pt x="23762" y="44421"/>
                </a:cubicBezTo>
                <a:lnTo>
                  <a:pt x="44518" y="23762"/>
                </a:lnTo>
                <a:cubicBezTo>
                  <a:pt x="48301" y="20002"/>
                  <a:pt x="54411" y="20002"/>
                  <a:pt x="58194" y="23762"/>
                </a:cubicBezTo>
                <a:lnTo>
                  <a:pt x="72258" y="37729"/>
                </a:lnTo>
                <a:cubicBezTo>
                  <a:pt x="73687" y="39073"/>
                  <a:pt x="75756" y="39487"/>
                  <a:pt x="77592" y="38796"/>
                </a:cubicBezTo>
                <a:cubicBezTo>
                  <a:pt x="82735" y="36741"/>
                  <a:pt x="88019" y="35055"/>
                  <a:pt x="93402" y="33752"/>
                </a:cubicBezTo>
                <a:cubicBezTo>
                  <a:pt x="95509" y="33185"/>
                  <a:pt x="96978" y="31279"/>
                  <a:pt x="96990" y="29097"/>
                </a:cubicBezTo>
                <a:lnTo>
                  <a:pt x="96990" y="9699"/>
                </a:lnTo>
                <a:cubicBezTo>
                  <a:pt x="96990" y="4342"/>
                  <a:pt x="101333" y="0"/>
                  <a:pt x="106689" y="0"/>
                </a:cubicBezTo>
                <a:lnTo>
                  <a:pt x="126088" y="0"/>
                </a:lnTo>
                <a:cubicBezTo>
                  <a:pt x="131444" y="0"/>
                  <a:pt x="135787" y="4342"/>
                  <a:pt x="135787" y="9699"/>
                </a:cubicBezTo>
                <a:lnTo>
                  <a:pt x="135787" y="29097"/>
                </a:lnTo>
                <a:cubicBezTo>
                  <a:pt x="135855" y="31102"/>
                  <a:pt x="137174" y="32848"/>
                  <a:pt x="139084" y="33461"/>
                </a:cubicBezTo>
                <a:cubicBezTo>
                  <a:pt x="144574" y="34846"/>
                  <a:pt x="149955" y="36628"/>
                  <a:pt x="155185" y="38796"/>
                </a:cubicBezTo>
                <a:cubicBezTo>
                  <a:pt x="157070" y="39626"/>
                  <a:pt x="159272" y="39201"/>
                  <a:pt x="160713" y="37729"/>
                </a:cubicBezTo>
                <a:lnTo>
                  <a:pt x="174680" y="23762"/>
                </a:lnTo>
                <a:cubicBezTo>
                  <a:pt x="178463" y="20002"/>
                  <a:pt x="184573" y="20002"/>
                  <a:pt x="188356" y="23762"/>
                </a:cubicBezTo>
                <a:lnTo>
                  <a:pt x="209015" y="44518"/>
                </a:lnTo>
                <a:cubicBezTo>
                  <a:pt x="210807" y="46325"/>
                  <a:pt x="211817" y="48763"/>
                  <a:pt x="211828" y="51308"/>
                </a:cubicBezTo>
                <a:cubicBezTo>
                  <a:pt x="211842" y="53886"/>
                  <a:pt x="210830" y="56364"/>
                  <a:pt x="209015" y="58194"/>
                </a:cubicBezTo>
                <a:lnTo>
                  <a:pt x="195048" y="72258"/>
                </a:lnTo>
                <a:cubicBezTo>
                  <a:pt x="193704" y="73687"/>
                  <a:pt x="193290" y="75756"/>
                  <a:pt x="193981" y="77592"/>
                </a:cubicBezTo>
                <a:cubicBezTo>
                  <a:pt x="196036" y="82735"/>
                  <a:pt x="197722" y="88019"/>
                  <a:pt x="199025" y="93402"/>
                </a:cubicBezTo>
                <a:cubicBezTo>
                  <a:pt x="199592" y="95509"/>
                  <a:pt x="201498" y="96978"/>
                  <a:pt x="203680" y="96990"/>
                </a:cubicBezTo>
                <a:lnTo>
                  <a:pt x="223078" y="96990"/>
                </a:lnTo>
                <a:cubicBezTo>
                  <a:pt x="228435" y="96990"/>
                  <a:pt x="232778" y="101333"/>
                  <a:pt x="232778" y="106689"/>
                </a:cubicBezTo>
                <a:close/>
                <a:moveTo>
                  <a:pt x="160034" y="82442"/>
                </a:moveTo>
                <a:cubicBezTo>
                  <a:pt x="160030" y="80769"/>
                  <a:pt x="159145" y="79222"/>
                  <a:pt x="157707" y="78368"/>
                </a:cubicBezTo>
                <a:lnTo>
                  <a:pt x="118910" y="54120"/>
                </a:lnTo>
                <a:cubicBezTo>
                  <a:pt x="117399" y="53051"/>
                  <a:pt x="115378" y="53051"/>
                  <a:pt x="113867" y="54120"/>
                </a:cubicBezTo>
                <a:lnTo>
                  <a:pt x="75070" y="78368"/>
                </a:lnTo>
                <a:cubicBezTo>
                  <a:pt x="73632" y="79222"/>
                  <a:pt x="72748" y="80769"/>
                  <a:pt x="72743" y="82442"/>
                </a:cubicBezTo>
                <a:lnTo>
                  <a:pt x="72743" y="169734"/>
                </a:lnTo>
                <a:cubicBezTo>
                  <a:pt x="72743" y="172412"/>
                  <a:pt x="74914" y="174583"/>
                  <a:pt x="77592" y="174583"/>
                </a:cubicBezTo>
                <a:lnTo>
                  <a:pt x="92141" y="174583"/>
                </a:lnTo>
                <a:cubicBezTo>
                  <a:pt x="94819" y="174583"/>
                  <a:pt x="96990" y="172412"/>
                  <a:pt x="96990" y="169734"/>
                </a:cubicBezTo>
                <a:lnTo>
                  <a:pt x="96990" y="150335"/>
                </a:lnTo>
                <a:cubicBezTo>
                  <a:pt x="96990" y="147657"/>
                  <a:pt x="99162" y="145486"/>
                  <a:pt x="101840" y="145486"/>
                </a:cubicBezTo>
                <a:lnTo>
                  <a:pt x="130937" y="145486"/>
                </a:lnTo>
                <a:cubicBezTo>
                  <a:pt x="133616" y="145486"/>
                  <a:pt x="135787" y="147657"/>
                  <a:pt x="135787" y="150335"/>
                </a:cubicBezTo>
                <a:lnTo>
                  <a:pt x="135787" y="169734"/>
                </a:lnTo>
                <a:cubicBezTo>
                  <a:pt x="135787" y="172412"/>
                  <a:pt x="137958" y="174583"/>
                  <a:pt x="140636" y="174583"/>
                </a:cubicBezTo>
                <a:lnTo>
                  <a:pt x="155185" y="174583"/>
                </a:lnTo>
                <a:cubicBezTo>
                  <a:pt x="157863" y="174583"/>
                  <a:pt x="160034" y="172412"/>
                  <a:pt x="160034" y="169734"/>
                </a:cubicBezTo>
                <a:close/>
                <a:moveTo>
                  <a:pt x="138211" y="94566"/>
                </a:moveTo>
                <a:cubicBezTo>
                  <a:pt x="138211" y="98583"/>
                  <a:pt x="134955" y="101840"/>
                  <a:pt x="130937" y="101840"/>
                </a:cubicBezTo>
                <a:lnTo>
                  <a:pt x="101840" y="101840"/>
                </a:lnTo>
                <a:cubicBezTo>
                  <a:pt x="97822" y="101840"/>
                  <a:pt x="94566" y="98583"/>
                  <a:pt x="94566" y="94566"/>
                </a:cubicBezTo>
                <a:cubicBezTo>
                  <a:pt x="94566" y="90548"/>
                  <a:pt x="97822" y="87291"/>
                  <a:pt x="101840" y="87291"/>
                </a:cubicBezTo>
                <a:lnTo>
                  <a:pt x="130937" y="87291"/>
                </a:lnTo>
                <a:cubicBezTo>
                  <a:pt x="134955" y="87291"/>
                  <a:pt x="138211" y="90548"/>
                  <a:pt x="138211" y="94566"/>
                </a:cubicBezTo>
                <a:close/>
                <a:moveTo>
                  <a:pt x="138211" y="123663"/>
                </a:moveTo>
                <a:cubicBezTo>
                  <a:pt x="138211" y="127680"/>
                  <a:pt x="134955" y="130937"/>
                  <a:pt x="130937" y="130937"/>
                </a:cubicBezTo>
                <a:lnTo>
                  <a:pt x="101840" y="130937"/>
                </a:lnTo>
                <a:cubicBezTo>
                  <a:pt x="97822" y="130937"/>
                  <a:pt x="94566" y="127680"/>
                  <a:pt x="94566" y="123663"/>
                </a:cubicBezTo>
                <a:cubicBezTo>
                  <a:pt x="94566" y="119645"/>
                  <a:pt x="97822" y="116389"/>
                  <a:pt x="101840" y="116389"/>
                </a:cubicBezTo>
                <a:lnTo>
                  <a:pt x="130937" y="116389"/>
                </a:lnTo>
                <a:cubicBezTo>
                  <a:pt x="134955" y="116389"/>
                  <a:pt x="138211" y="119645"/>
                  <a:pt x="138211" y="123663"/>
                </a:cubicBezTo>
                <a:close/>
              </a:path>
            </a:pathLst>
          </a:custGeom>
          <a:solidFill>
            <a:srgbClr val="1EABDA"/>
          </a:solidFill>
          <a:ln>
            <a:noFill/>
          </a:ln>
        </p:spPr>
        <p:txBody>
          <a:bodyPr rtlCol="0" anchor="ctr"/>
          <a:lstStyle/>
          <a:p>
            <a:pPr algn="ctr"/>
            <a:endParaRPr dirty="0"/>
          </a:p>
        </p:txBody>
      </p:sp>
      <p:sp>
        <p:nvSpPr>
          <p:cNvPr id="53" name="TextBox 52"/>
          <p:cNvSpPr txBox="1"/>
          <p:nvPr/>
        </p:nvSpPr>
        <p:spPr>
          <a:xfrm>
            <a:off x="4991001" y="4235576"/>
            <a:ext cx="954390" cy="684367"/>
          </a:xfrm>
          <a:prstGeom prst="rect">
            <a:avLst/>
          </a:prstGeom>
          <a:noFill/>
          <a:ln>
            <a:noFill/>
          </a:ln>
        </p:spPr>
        <p:txBody>
          <a:bodyPr wrap="none" lIns="0" tIns="0" rIns="0" bIns="0" anchor="t">
            <a:spAutoFit/>
          </a:bodyPr>
          <a:lstStyle/>
          <a:p>
            <a:pPr algn="l"/>
            <a:r>
              <a:rPr sz="1200" b="0" dirty="0" err="1">
                <a:solidFill>
                  <a:srgbClr val="1EABDA"/>
                </a:solidFill>
                <a:latin typeface="Shantell Sans"/>
              </a:rPr>
              <a:t>Beleid</a:t>
            </a:r>
            <a:r>
              <a:rPr sz="1200" b="0" dirty="0">
                <a:solidFill>
                  <a:srgbClr val="1EABDA"/>
                </a:solidFill>
                <a:latin typeface="Shantell Sans"/>
              </a:rPr>
              <a:t> en
</a:t>
            </a:r>
            <a:r>
              <a:rPr sz="1200" b="0" dirty="0" err="1">
                <a:solidFill>
                  <a:srgbClr val="1EABDA"/>
                </a:solidFill>
                <a:latin typeface="Shantell Sans"/>
              </a:rPr>
              <a:t>Systeem</a:t>
            </a:r>
            <a:r>
              <a:rPr sz="1200" b="0" dirty="0">
                <a:solidFill>
                  <a:srgbClr val="1EABDA"/>
                </a:solidFill>
                <a:latin typeface="Shantell Sans"/>
              </a:rPr>
              <a:t>
</a:t>
            </a:r>
            <a:r>
              <a:rPr sz="1200" b="0" dirty="0" err="1">
                <a:solidFill>
                  <a:srgbClr val="1EABDA"/>
                </a:solidFill>
                <a:latin typeface="Shantell Sans"/>
              </a:rPr>
              <a:t>Ontwikkelen</a:t>
            </a:r>
            <a:endParaRPr sz="1200" b="0" dirty="0">
              <a:solidFill>
                <a:srgbClr val="1EABDA"/>
              </a:solidFill>
              <a:latin typeface="Shantell Sans"/>
            </a:endParaRPr>
          </a:p>
        </p:txBody>
      </p:sp>
      <p:sp>
        <p:nvSpPr>
          <p:cNvPr id="54" name="TextBox 53"/>
          <p:cNvSpPr txBox="1"/>
          <p:nvPr/>
        </p:nvSpPr>
        <p:spPr>
          <a:xfrm>
            <a:off x="4991001" y="3521723"/>
            <a:ext cx="931112" cy="456245"/>
          </a:xfrm>
          <a:prstGeom prst="rect">
            <a:avLst/>
          </a:prstGeom>
          <a:noFill/>
          <a:ln>
            <a:noFill/>
          </a:ln>
        </p:spPr>
        <p:txBody>
          <a:bodyPr wrap="none" lIns="0" tIns="0" rIns="0" bIns="0" anchor="t">
            <a:spAutoFit/>
          </a:bodyPr>
          <a:lstStyle/>
          <a:p>
            <a:pPr algn="l"/>
            <a:r>
              <a:rPr sz="1200" b="0" dirty="0" err="1">
                <a:solidFill>
                  <a:srgbClr val="1EABDA"/>
                </a:solidFill>
                <a:latin typeface="Shantell Sans"/>
              </a:rPr>
              <a:t>Analyse</a:t>
            </a:r>
            <a:r>
              <a:rPr sz="1200" b="0" dirty="0">
                <a:solidFill>
                  <a:srgbClr val="1EABDA"/>
                </a:solidFill>
                <a:latin typeface="Shantell Sans"/>
              </a:rPr>
              <a:t> en
Rapportage</a:t>
            </a:r>
          </a:p>
        </p:txBody>
      </p:sp>
      <p:sp>
        <p:nvSpPr>
          <p:cNvPr id="55" name="TextBox 54"/>
          <p:cNvSpPr txBox="1"/>
          <p:nvPr/>
        </p:nvSpPr>
        <p:spPr>
          <a:xfrm>
            <a:off x="4991001" y="2970815"/>
            <a:ext cx="1040093" cy="184666"/>
          </a:xfrm>
          <a:prstGeom prst="rect">
            <a:avLst/>
          </a:prstGeom>
          <a:noFill/>
          <a:ln>
            <a:noFill/>
          </a:ln>
        </p:spPr>
        <p:txBody>
          <a:bodyPr wrap="none" lIns="0" tIns="0" rIns="0" bIns="0" anchor="t">
            <a:spAutoFit/>
          </a:bodyPr>
          <a:lstStyle/>
          <a:p>
            <a:pPr algn="l"/>
            <a:r>
              <a:rPr sz="1200" b="0" dirty="0" err="1">
                <a:solidFill>
                  <a:schemeClr val="accent6">
                    <a:lumMod val="75000"/>
                  </a:schemeClr>
                </a:solidFill>
                <a:latin typeface="Shantell Sans"/>
              </a:rPr>
              <a:t>Dataverzameling</a:t>
            </a:r>
            <a:endParaRPr sz="1200" b="0" dirty="0">
              <a:solidFill>
                <a:schemeClr val="accent6">
                  <a:lumMod val="75000"/>
                </a:schemeClr>
              </a:solidFill>
              <a:latin typeface="Shantell Sans"/>
            </a:endParaRPr>
          </a:p>
        </p:txBody>
      </p:sp>
      <p:sp>
        <p:nvSpPr>
          <p:cNvPr id="56" name="TextBox 55"/>
          <p:cNvSpPr txBox="1"/>
          <p:nvPr/>
        </p:nvSpPr>
        <p:spPr>
          <a:xfrm>
            <a:off x="3159813" y="2497500"/>
            <a:ext cx="814723" cy="684367"/>
          </a:xfrm>
          <a:prstGeom prst="rect">
            <a:avLst/>
          </a:prstGeom>
          <a:noFill/>
          <a:ln>
            <a:noFill/>
          </a:ln>
        </p:spPr>
        <p:txBody>
          <a:bodyPr wrap="none" lIns="0" tIns="0" rIns="0" bIns="0" anchor="t">
            <a:spAutoFit/>
          </a:bodyPr>
          <a:lstStyle/>
          <a:p>
            <a:pPr algn="l"/>
            <a:r>
              <a:rPr sz="1200" b="0" dirty="0" err="1">
                <a:solidFill>
                  <a:srgbClr val="969696"/>
                </a:solidFill>
                <a:latin typeface="Shantell Sans"/>
              </a:rPr>
              <a:t>Processen</a:t>
            </a:r>
            <a:r>
              <a:rPr sz="1200" b="0" dirty="0">
                <a:solidFill>
                  <a:srgbClr val="969696"/>
                </a:solidFill>
                <a:latin typeface="Shantell Sans"/>
              </a:rPr>
              <a:t>
</a:t>
            </a:r>
            <a:r>
              <a:rPr sz="1200" b="0" dirty="0" err="1">
                <a:solidFill>
                  <a:srgbClr val="969696"/>
                </a:solidFill>
                <a:latin typeface="Shantell Sans"/>
              </a:rPr>
              <a:t>voor</a:t>
            </a:r>
            <a:r>
              <a:rPr sz="1200" b="0" dirty="0">
                <a:solidFill>
                  <a:srgbClr val="969696"/>
                </a:solidFill>
                <a:latin typeface="Shantell Sans"/>
              </a:rPr>
              <a:t>
</a:t>
            </a:r>
            <a:r>
              <a:rPr sz="1200" b="0" dirty="0" err="1">
                <a:solidFill>
                  <a:srgbClr val="969696"/>
                </a:solidFill>
                <a:latin typeface="Shantell Sans"/>
              </a:rPr>
              <a:t>Evaluatie</a:t>
            </a:r>
            <a:endParaRPr sz="1200" b="0" dirty="0">
              <a:solidFill>
                <a:srgbClr val="969696"/>
              </a:solidFill>
              <a:latin typeface="Shantell Sans"/>
            </a:endParaRPr>
          </a:p>
        </p:txBody>
      </p:sp>
      <p:sp>
        <p:nvSpPr>
          <p:cNvPr id="57" name="TextBox 56"/>
          <p:cNvSpPr txBox="1"/>
          <p:nvPr/>
        </p:nvSpPr>
        <p:spPr>
          <a:xfrm>
            <a:off x="4991001" y="5135651"/>
            <a:ext cx="1263495" cy="553998"/>
          </a:xfrm>
          <a:prstGeom prst="rect">
            <a:avLst/>
          </a:prstGeom>
          <a:noFill/>
          <a:ln>
            <a:noFill/>
          </a:ln>
        </p:spPr>
        <p:txBody>
          <a:bodyPr wrap="square" lIns="0" tIns="0" rIns="0" bIns="0" anchor="t">
            <a:spAutoFit/>
          </a:bodyPr>
          <a:lstStyle/>
          <a:p>
            <a:pPr algn="l"/>
            <a:r>
              <a:rPr sz="1200" b="0" dirty="0" err="1">
                <a:solidFill>
                  <a:srgbClr val="1EABDA"/>
                </a:solidFill>
                <a:latin typeface="Shantell Sans"/>
              </a:rPr>
              <a:t>Organisatie</a:t>
            </a:r>
            <a:r>
              <a:rPr sz="1200" b="0" dirty="0">
                <a:solidFill>
                  <a:srgbClr val="1EABDA"/>
                </a:solidFill>
                <a:latin typeface="Shantell Sans"/>
              </a:rPr>
              <a:t>
</a:t>
            </a:r>
            <a:r>
              <a:rPr sz="1200" b="0" dirty="0" err="1">
                <a:solidFill>
                  <a:srgbClr val="1EABDA"/>
                </a:solidFill>
                <a:latin typeface="Shantell Sans"/>
              </a:rPr>
              <a:t>voorwaarden</a:t>
            </a:r>
            <a:r>
              <a:rPr sz="1200" b="0" dirty="0">
                <a:solidFill>
                  <a:srgbClr val="1EABDA"/>
                </a:solidFill>
                <a:latin typeface="Shantell Sans"/>
              </a:rPr>
              <a:t>
</a:t>
            </a:r>
            <a:r>
              <a:rPr sz="1200" b="0" dirty="0" err="1">
                <a:solidFill>
                  <a:srgbClr val="1EABDA"/>
                </a:solidFill>
                <a:latin typeface="Shantell Sans"/>
              </a:rPr>
              <a:t>Overwegen</a:t>
            </a:r>
            <a:endParaRPr sz="1200" b="0" dirty="0">
              <a:solidFill>
                <a:srgbClr val="1EABDA"/>
              </a:solidFill>
              <a:latin typeface="Shantell Sans"/>
            </a:endParaRPr>
          </a:p>
        </p:txBody>
      </p:sp>
      <p:sp>
        <p:nvSpPr>
          <p:cNvPr id="58" name="TextBox 57"/>
          <p:cNvSpPr txBox="1"/>
          <p:nvPr/>
        </p:nvSpPr>
        <p:spPr>
          <a:xfrm>
            <a:off x="4991001" y="2233685"/>
            <a:ext cx="563424" cy="369332"/>
          </a:xfrm>
          <a:prstGeom prst="rect">
            <a:avLst/>
          </a:prstGeom>
          <a:noFill/>
          <a:ln>
            <a:noFill/>
          </a:ln>
        </p:spPr>
        <p:txBody>
          <a:bodyPr wrap="none" lIns="0" tIns="0" rIns="0" bIns="0" anchor="t">
            <a:spAutoFit/>
          </a:bodyPr>
          <a:lstStyle/>
          <a:p>
            <a:pPr algn="l"/>
            <a:r>
              <a:rPr sz="1200" b="0" dirty="0" err="1">
                <a:solidFill>
                  <a:schemeClr val="accent6">
                    <a:lumMod val="75000"/>
                  </a:schemeClr>
                </a:solidFill>
                <a:latin typeface="Shantell Sans"/>
              </a:rPr>
              <a:t>Evaluatie</a:t>
            </a:r>
            <a:r>
              <a:rPr sz="1200" b="0" dirty="0">
                <a:solidFill>
                  <a:schemeClr val="accent6">
                    <a:lumMod val="75000"/>
                  </a:schemeClr>
                </a:solidFill>
                <a:latin typeface="Shantell Sans"/>
              </a:rPr>
              <a:t>
Design</a:t>
            </a:r>
          </a:p>
        </p:txBody>
      </p:sp>
      <p:sp>
        <p:nvSpPr>
          <p:cNvPr id="59" name="TextBox 58"/>
          <p:cNvSpPr txBox="1"/>
          <p:nvPr/>
        </p:nvSpPr>
        <p:spPr>
          <a:xfrm>
            <a:off x="4991001" y="1519832"/>
            <a:ext cx="691151" cy="369332"/>
          </a:xfrm>
          <a:prstGeom prst="rect">
            <a:avLst/>
          </a:prstGeom>
          <a:noFill/>
          <a:ln>
            <a:noFill/>
          </a:ln>
        </p:spPr>
        <p:txBody>
          <a:bodyPr wrap="none" lIns="0" tIns="0" rIns="0" bIns="0" anchor="t">
            <a:spAutoFit/>
          </a:bodyPr>
          <a:lstStyle/>
          <a:p>
            <a:pPr algn="l"/>
            <a:r>
              <a:rPr sz="1200" b="0" dirty="0" err="1">
                <a:solidFill>
                  <a:schemeClr val="accent6"/>
                </a:solidFill>
                <a:latin typeface="Shantell Sans"/>
              </a:rPr>
              <a:t>Impactweg</a:t>
            </a:r>
            <a:r>
              <a:rPr sz="1200" b="0" dirty="0">
                <a:solidFill>
                  <a:schemeClr val="accent6"/>
                </a:solidFill>
                <a:latin typeface="Shantell Sans"/>
              </a:rPr>
              <a:t>
</a:t>
            </a:r>
            <a:r>
              <a:rPr sz="1200" b="0" dirty="0" err="1">
                <a:solidFill>
                  <a:schemeClr val="accent6"/>
                </a:solidFill>
                <a:latin typeface="Shantell Sans"/>
              </a:rPr>
              <a:t>Uitwerken</a:t>
            </a:r>
            <a:endParaRPr sz="1200" b="0" dirty="0">
              <a:solidFill>
                <a:schemeClr val="accent6"/>
              </a:solidFill>
              <a:latin typeface="Shantell Sans"/>
            </a:endParaRPr>
          </a:p>
        </p:txBody>
      </p:sp>
      <p:sp>
        <p:nvSpPr>
          <p:cNvPr id="60" name="TextBox 59"/>
          <p:cNvSpPr txBox="1"/>
          <p:nvPr/>
        </p:nvSpPr>
        <p:spPr>
          <a:xfrm>
            <a:off x="3159813" y="4685614"/>
            <a:ext cx="764953" cy="553998"/>
          </a:xfrm>
          <a:prstGeom prst="rect">
            <a:avLst/>
          </a:prstGeom>
          <a:noFill/>
          <a:ln>
            <a:noFill/>
          </a:ln>
        </p:spPr>
        <p:txBody>
          <a:bodyPr wrap="none" lIns="0" tIns="0" rIns="0" bIns="0" anchor="t">
            <a:spAutoFit/>
          </a:bodyPr>
          <a:lstStyle/>
          <a:p>
            <a:pPr algn="l"/>
            <a:r>
              <a:rPr sz="1200" b="0" dirty="0" err="1">
                <a:solidFill>
                  <a:srgbClr val="969696"/>
                </a:solidFill>
                <a:latin typeface="Shantell Sans"/>
              </a:rPr>
              <a:t>Aandachts</a:t>
            </a:r>
            <a:r>
              <a:rPr lang="nl-BE" sz="1200" b="0" dirty="0">
                <a:solidFill>
                  <a:srgbClr val="969696"/>
                </a:solidFill>
                <a:latin typeface="Shantell Sans"/>
              </a:rPr>
              <a:t>-</a:t>
            </a:r>
          </a:p>
          <a:p>
            <a:pPr algn="l"/>
            <a:r>
              <a:rPr sz="1200" b="0" dirty="0">
                <a:solidFill>
                  <a:srgbClr val="969696"/>
                </a:solidFill>
                <a:latin typeface="Shantell Sans"/>
              </a:rPr>
              <a:t>p</a:t>
            </a:r>
            <a:r>
              <a:rPr lang="nl-BE" sz="1200" b="0" dirty="0">
                <a:solidFill>
                  <a:srgbClr val="969696"/>
                </a:solidFill>
                <a:latin typeface="Shantell Sans"/>
              </a:rPr>
              <a:t>u</a:t>
            </a:r>
            <a:r>
              <a:rPr sz="1200" b="0" dirty="0" err="1">
                <a:solidFill>
                  <a:srgbClr val="969696"/>
                </a:solidFill>
                <a:latin typeface="Shantell Sans"/>
              </a:rPr>
              <a:t>nten</a:t>
            </a:r>
            <a:r>
              <a:rPr sz="1200" b="0" dirty="0">
                <a:solidFill>
                  <a:srgbClr val="969696"/>
                </a:solidFill>
                <a:latin typeface="Shantell Sans"/>
              </a:rPr>
              <a:t> </a:t>
            </a:r>
            <a:r>
              <a:rPr sz="1200" b="0" dirty="0" err="1">
                <a:solidFill>
                  <a:srgbClr val="969696"/>
                </a:solidFill>
                <a:latin typeface="Shantell Sans"/>
              </a:rPr>
              <a:t>voor</a:t>
            </a:r>
            <a:r>
              <a:rPr sz="1200" b="0" dirty="0">
                <a:solidFill>
                  <a:srgbClr val="969696"/>
                </a:solidFill>
                <a:latin typeface="Shantell Sans"/>
              </a:rPr>
              <a:t>
Succes</a:t>
            </a:r>
          </a:p>
        </p:txBody>
      </p:sp>
      <p:sp>
        <p:nvSpPr>
          <p:cNvPr id="61" name="Tekstvak 60">
            <a:extLst>
              <a:ext uri="{FF2B5EF4-FFF2-40B4-BE49-F238E27FC236}">
                <a16:creationId xmlns:a16="http://schemas.microsoft.com/office/drawing/2014/main" id="{8691AA47-EEE6-F93D-A64C-AE19F60DE83F}"/>
              </a:ext>
            </a:extLst>
          </p:cNvPr>
          <p:cNvSpPr txBox="1"/>
          <p:nvPr/>
        </p:nvSpPr>
        <p:spPr>
          <a:xfrm>
            <a:off x="6694714" y="4941670"/>
            <a:ext cx="2286000" cy="1754326"/>
          </a:xfrm>
          <a:prstGeom prst="rect">
            <a:avLst/>
          </a:prstGeom>
          <a:noFill/>
        </p:spPr>
        <p:txBody>
          <a:bodyPr wrap="square" rtlCol="0">
            <a:spAutoFit/>
          </a:bodyPr>
          <a:lstStyle/>
          <a:p>
            <a:r>
              <a:rPr lang="nl-BE" dirty="0"/>
              <a:t>Analyse van capaciteit eigen dienst (voorbeeld dienst statistiek) – </a:t>
            </a:r>
            <a:r>
              <a:rPr lang="nl-BE" dirty="0">
                <a:solidFill>
                  <a:srgbClr val="FF0000"/>
                </a:solidFill>
              </a:rPr>
              <a:t>versie die kan bewerkt worden door deelnemers</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Group 29">
            <a:extLst>
              <a:ext uri="{FF2B5EF4-FFF2-40B4-BE49-F238E27FC236}">
                <a16:creationId xmlns:a16="http://schemas.microsoft.com/office/drawing/2014/main" id="{DE9D28BD-EAE4-FC5E-4D92-C6810A196BE4}"/>
              </a:ext>
            </a:extLst>
          </p:cNvPr>
          <p:cNvGraphicFramePr>
            <a:graphicFrameLocks noGrp="1"/>
          </p:cNvGraphicFramePr>
          <p:nvPr/>
        </p:nvGraphicFramePr>
        <p:xfrm>
          <a:off x="323850" y="969916"/>
          <a:ext cx="8497888" cy="5481661"/>
        </p:xfrm>
        <a:graphic>
          <a:graphicData uri="http://schemas.openxmlformats.org/drawingml/2006/table">
            <a:tbl>
              <a:tblPr/>
              <a:tblGrid>
                <a:gridCol w="3071813">
                  <a:extLst>
                    <a:ext uri="{9D8B030D-6E8A-4147-A177-3AD203B41FA5}">
                      <a16:colId xmlns:a16="http://schemas.microsoft.com/office/drawing/2014/main" val="20000"/>
                    </a:ext>
                  </a:extLst>
                </a:gridCol>
                <a:gridCol w="5426075">
                  <a:extLst>
                    <a:ext uri="{9D8B030D-6E8A-4147-A177-3AD203B41FA5}">
                      <a16:colId xmlns:a16="http://schemas.microsoft.com/office/drawing/2014/main" val="20001"/>
                    </a:ext>
                  </a:extLst>
                </a:gridCol>
              </a:tblGrid>
              <a:tr h="975347">
                <a:tc>
                  <a:txBody>
                    <a:bodyPr/>
                    <a:lstStyle/>
                    <a:p>
                      <a:pPr marL="342900" marR="0" lvl="0" indent="-342900" algn="l" defTabSz="914400" rtl="0" eaLnBrk="1" fontAlgn="base" latinLnBrk="0" hangingPunct="1">
                        <a:lnSpc>
                          <a:spcPct val="100000"/>
                        </a:lnSpc>
                        <a:spcBef>
                          <a:spcPct val="0"/>
                        </a:spcBef>
                        <a:spcAft>
                          <a:spcPct val="0"/>
                        </a:spcAft>
                        <a:buClr>
                          <a:srgbClr val="000000"/>
                        </a:buClr>
                        <a:buSzTx/>
                        <a:buFont typeface="Calibri" charset="0"/>
                        <a:buAutoNum type="arabicPeriod"/>
                        <a:tabLst/>
                      </a:pPr>
                      <a:r>
                        <a:rPr kumimoji="0" lang="en-US" sz="1600" b="1" i="0" u="none" strike="noStrike" cap="none" normalizeH="0" baseline="0" dirty="0">
                          <a:ln>
                            <a:noFill/>
                          </a:ln>
                          <a:solidFill>
                            <a:srgbClr val="000000"/>
                          </a:solidFill>
                          <a:effectLst/>
                          <a:latin typeface="Arial" charset="0"/>
                          <a:ea typeface="Cambria" charset="0"/>
                        </a:rPr>
                        <a:t>Doel en afbakening</a:t>
                      </a:r>
                    </a:p>
                    <a:p>
                      <a:pPr marL="342900" marR="0" lvl="0" indent="-342900" algn="l" defTabSz="914400" rtl="0" eaLnBrk="1" fontAlgn="base" latinLnBrk="0" hangingPunct="1">
                        <a:lnSpc>
                          <a:spcPct val="100000"/>
                        </a:lnSpc>
                        <a:spcBef>
                          <a:spcPct val="0"/>
                        </a:spcBef>
                        <a:spcAft>
                          <a:spcPct val="0"/>
                        </a:spcAft>
                        <a:buClr>
                          <a:srgbClr val="000000"/>
                        </a:buClr>
                        <a:buSzTx/>
                        <a:buFont typeface="Calibri" charset="0"/>
                        <a:buAutoNum type="arabicPeriod"/>
                        <a:tabLst/>
                      </a:pPr>
                      <a:endParaRPr kumimoji="0" lang="en-US" sz="1600" b="1" i="0" u="none" strike="noStrike" cap="none" normalizeH="0" baseline="0" dirty="0">
                        <a:ln>
                          <a:noFill/>
                        </a:ln>
                        <a:solidFill>
                          <a:srgbClr val="000000"/>
                        </a:solidFill>
                        <a:effectLst/>
                        <a:latin typeface="Arial" charset="0"/>
                        <a:ea typeface="Cambria" charset="0"/>
                      </a:endParaRPr>
                    </a:p>
                    <a:p>
                      <a:pPr marL="342900" marR="0" lvl="0" indent="-342900" algn="l" defTabSz="914400" rtl="0" eaLnBrk="1" fontAlgn="base" latinLnBrk="0" hangingPunct="1">
                        <a:lnSpc>
                          <a:spcPct val="100000"/>
                        </a:lnSpc>
                        <a:spcBef>
                          <a:spcPct val="0"/>
                        </a:spcBef>
                        <a:spcAft>
                          <a:spcPct val="0"/>
                        </a:spcAft>
                        <a:buClr>
                          <a:srgbClr val="000000"/>
                        </a:buClr>
                        <a:buSzTx/>
                        <a:buFont typeface="Calibri" charset="0"/>
                        <a:buAutoNum type="arabicPeriod"/>
                        <a:tabLst/>
                      </a:pPr>
                      <a:endParaRPr kumimoji="0" lang="en-US" sz="1600" b="1" i="0" u="none" strike="noStrike" cap="none" normalizeH="0" baseline="0" dirty="0">
                        <a:ln>
                          <a:noFill/>
                        </a:ln>
                        <a:solidFill>
                          <a:srgbClr val="000000"/>
                        </a:solidFill>
                        <a:effectLst/>
                        <a:latin typeface="Arial" charset="0"/>
                        <a:ea typeface="Cambria" charset="0"/>
                      </a:endParaRPr>
                    </a:p>
                    <a:p>
                      <a:pPr marL="342900" marR="0" lvl="0" indent="-342900" algn="l" defTabSz="914400" rtl="0" eaLnBrk="1" fontAlgn="base" latinLnBrk="0" hangingPunct="1">
                        <a:lnSpc>
                          <a:spcPct val="100000"/>
                        </a:lnSpc>
                        <a:spcBef>
                          <a:spcPct val="0"/>
                        </a:spcBef>
                        <a:spcAft>
                          <a:spcPct val="0"/>
                        </a:spcAft>
                        <a:buClr>
                          <a:srgbClr val="000000"/>
                        </a:buClr>
                        <a:buSzTx/>
                        <a:buFont typeface="Calibri" charset="0"/>
                        <a:buAutoNum type="arabicPeriod"/>
                        <a:tabLst/>
                      </a:pPr>
                      <a:r>
                        <a:rPr kumimoji="0" lang="en-US" sz="1600" b="1" i="0" u="none" strike="noStrike" cap="none" normalizeH="0" baseline="0" dirty="0" err="1">
                          <a:ln>
                            <a:noFill/>
                          </a:ln>
                          <a:solidFill>
                            <a:srgbClr val="000000"/>
                          </a:solidFill>
                          <a:effectLst/>
                          <a:latin typeface="Arial" charset="0"/>
                          <a:ea typeface="Cambria" charset="0"/>
                        </a:rPr>
                        <a:t>Strategie</a:t>
                      </a:r>
                      <a:r>
                        <a:rPr kumimoji="0" lang="en-US" sz="1600" b="1" i="0" u="none" strike="noStrike" cap="none" normalizeH="0" baseline="0" dirty="0">
                          <a:ln>
                            <a:noFill/>
                          </a:ln>
                          <a:solidFill>
                            <a:srgbClr val="000000"/>
                          </a:solidFill>
                          <a:effectLst/>
                          <a:latin typeface="Arial" charset="0"/>
                          <a:ea typeface="Cambria" charset="0"/>
                        </a:rPr>
                        <a:t> </a:t>
                      </a:r>
                      <a:r>
                        <a:rPr kumimoji="0" lang="en-US" sz="1600" b="1" i="0" u="none" strike="noStrike" cap="none" normalizeH="0" baseline="0" dirty="0" err="1">
                          <a:ln>
                            <a:noFill/>
                          </a:ln>
                          <a:solidFill>
                            <a:srgbClr val="000000"/>
                          </a:solidFill>
                          <a:effectLst/>
                          <a:latin typeface="Arial" charset="0"/>
                          <a:ea typeface="Cambria" charset="0"/>
                        </a:rPr>
                        <a:t>en</a:t>
                      </a:r>
                      <a:r>
                        <a:rPr kumimoji="0" lang="en-US" sz="1600" b="1" i="0" u="none" strike="noStrike" cap="none" normalizeH="0" baseline="0" dirty="0">
                          <a:ln>
                            <a:noFill/>
                          </a:ln>
                          <a:solidFill>
                            <a:srgbClr val="000000"/>
                          </a:solidFill>
                          <a:effectLst/>
                          <a:latin typeface="Arial" charset="0"/>
                          <a:ea typeface="Cambria" charset="0"/>
                        </a:rPr>
                        <a:t> </a:t>
                      </a:r>
                      <a:r>
                        <a:rPr kumimoji="0" lang="en-US" sz="1600" b="1" i="0" u="none" strike="noStrike" cap="none" normalizeH="0" baseline="0" dirty="0" err="1">
                          <a:ln>
                            <a:noFill/>
                          </a:ln>
                          <a:solidFill>
                            <a:srgbClr val="000000"/>
                          </a:solidFill>
                          <a:effectLst/>
                          <a:latin typeface="Arial" charset="0"/>
                          <a:ea typeface="Cambria" charset="0"/>
                        </a:rPr>
                        <a:t>waarden</a:t>
                      </a:r>
                      <a:endParaRPr kumimoji="0" lang="en-US" sz="1600" b="0" i="0" u="none" strike="noStrike" cap="none" normalizeH="0" baseline="0" dirty="0">
                        <a:ln>
                          <a:noFill/>
                        </a:ln>
                        <a:solidFill>
                          <a:schemeClr val="tx1"/>
                        </a:solidFill>
                        <a:effectLst/>
                        <a:latin typeface="Arial" charset="0"/>
                        <a:ea typeface="Cambria" charset="0"/>
                      </a:endParaRPr>
                    </a:p>
                  </a:txBody>
                  <a:tcPr marL="68580" marR="68580" marT="0" marB="0"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err="1">
                          <a:ln>
                            <a:noFill/>
                          </a:ln>
                          <a:solidFill>
                            <a:schemeClr val="tx1"/>
                          </a:solidFill>
                          <a:effectLst/>
                          <a:latin typeface="Arial" charset="0"/>
                          <a:ea typeface="Cambria" charset="0"/>
                        </a:rPr>
                        <a:t>Bepalen</a:t>
                      </a:r>
                      <a:r>
                        <a:rPr kumimoji="0" lang="en-US" sz="1600" b="0" i="0" u="none" strike="noStrike" cap="none" normalizeH="0" baseline="0" dirty="0">
                          <a:ln>
                            <a:noFill/>
                          </a:ln>
                          <a:solidFill>
                            <a:schemeClr val="tx1"/>
                          </a:solidFill>
                          <a:effectLst/>
                          <a:latin typeface="Arial" charset="0"/>
                          <a:ea typeface="Cambria" charset="0"/>
                        </a:rPr>
                        <a:t> van het </a:t>
                      </a:r>
                      <a:r>
                        <a:rPr kumimoji="0" lang="en-US" sz="1600" b="0" i="0" u="none" strike="noStrike" cap="none" normalizeH="0" baseline="0" dirty="0" err="1">
                          <a:ln>
                            <a:noFill/>
                          </a:ln>
                          <a:solidFill>
                            <a:schemeClr val="tx1"/>
                          </a:solidFill>
                          <a:effectLst/>
                          <a:latin typeface="Arial" charset="0"/>
                          <a:ea typeface="Cambria" charset="0"/>
                        </a:rPr>
                        <a:t>doel</a:t>
                      </a:r>
                      <a:r>
                        <a:rPr kumimoji="0" lang="en-US" sz="1600" b="0" i="0" u="none" strike="noStrike" cap="none" normalizeH="0" baseline="0" dirty="0">
                          <a:ln>
                            <a:noFill/>
                          </a:ln>
                          <a:solidFill>
                            <a:schemeClr val="tx1"/>
                          </a:solidFill>
                          <a:effectLst/>
                          <a:latin typeface="Arial" charset="0"/>
                          <a:ea typeface="Cambria" charset="0"/>
                        </a:rPr>
                        <a:t>, </a:t>
                      </a:r>
                      <a:r>
                        <a:rPr kumimoji="0" lang="en-US" sz="1600" b="0" i="0" u="none" strike="noStrike" cap="none" normalizeH="0" baseline="0" dirty="0" err="1">
                          <a:ln>
                            <a:noFill/>
                          </a:ln>
                          <a:solidFill>
                            <a:schemeClr val="tx1"/>
                          </a:solidFill>
                          <a:effectLst/>
                          <a:latin typeface="Arial" charset="0"/>
                          <a:ea typeface="Cambria" charset="0"/>
                        </a:rPr>
                        <a:t>gebruikers</a:t>
                      </a:r>
                      <a:r>
                        <a:rPr kumimoji="0" lang="en-US" sz="1600" b="0" i="0" u="none" strike="noStrike" cap="none" normalizeH="0" baseline="0" dirty="0">
                          <a:ln>
                            <a:noFill/>
                          </a:ln>
                          <a:solidFill>
                            <a:schemeClr val="tx1"/>
                          </a:solidFill>
                          <a:effectLst/>
                          <a:latin typeface="Arial" charset="0"/>
                          <a:ea typeface="Cambria" charset="0"/>
                        </a:rPr>
                        <a:t>, de scope </a:t>
                      </a:r>
                      <a:r>
                        <a:rPr kumimoji="0" lang="en-US" sz="1600" b="0" i="0" u="none" strike="noStrike" cap="none" normalizeH="0" baseline="0" dirty="0" err="1">
                          <a:ln>
                            <a:noFill/>
                          </a:ln>
                          <a:solidFill>
                            <a:schemeClr val="tx1"/>
                          </a:solidFill>
                          <a:effectLst/>
                          <a:latin typeface="Arial" charset="0"/>
                          <a:ea typeface="Cambria" charset="0"/>
                        </a:rPr>
                        <a:t>en</a:t>
                      </a:r>
                      <a:r>
                        <a:rPr kumimoji="0" lang="en-US" sz="1600" b="0" i="0" u="none" strike="noStrike" cap="none" normalizeH="0" baseline="0" dirty="0">
                          <a:ln>
                            <a:noFill/>
                          </a:ln>
                          <a:solidFill>
                            <a:schemeClr val="tx1"/>
                          </a:solidFill>
                          <a:effectLst/>
                          <a:latin typeface="Arial" charset="0"/>
                          <a:ea typeface="Cambria" charset="0"/>
                        </a:rPr>
                        <a:t> de focus van het M&amp;E process </a:t>
                      </a:r>
                      <a:r>
                        <a:rPr kumimoji="0" lang="en-US" sz="1600" b="0" i="0" u="none" strike="noStrike" cap="none" normalizeH="0" baseline="0" dirty="0" err="1">
                          <a:ln>
                            <a:noFill/>
                          </a:ln>
                          <a:solidFill>
                            <a:schemeClr val="tx1"/>
                          </a:solidFill>
                          <a:effectLst/>
                          <a:latin typeface="Arial" charset="0"/>
                          <a:ea typeface="Cambria" charset="0"/>
                        </a:rPr>
                        <a:t>en</a:t>
                      </a:r>
                      <a:r>
                        <a:rPr kumimoji="0" lang="en-US" sz="1600" b="0" i="0" u="none" strike="noStrike" cap="none" normalizeH="0" baseline="0" dirty="0">
                          <a:ln>
                            <a:noFill/>
                          </a:ln>
                          <a:solidFill>
                            <a:schemeClr val="tx1"/>
                          </a:solidFill>
                          <a:effectLst/>
                          <a:latin typeface="Arial" charset="0"/>
                          <a:ea typeface="Cambria" charset="0"/>
                        </a:rPr>
                        <a:t> </a:t>
                      </a:r>
                      <a:r>
                        <a:rPr kumimoji="0" lang="en-US" sz="1600" b="0" i="0" u="none" strike="noStrike" cap="none" normalizeH="0" baseline="0" dirty="0" err="1">
                          <a:ln>
                            <a:noFill/>
                          </a:ln>
                          <a:solidFill>
                            <a:schemeClr val="tx1"/>
                          </a:solidFill>
                          <a:effectLst/>
                          <a:latin typeface="Arial" charset="0"/>
                          <a:ea typeface="Cambria" charset="0"/>
                        </a:rPr>
                        <a:t>grote</a:t>
                      </a:r>
                      <a:r>
                        <a:rPr kumimoji="0" lang="en-US" sz="1600" b="0" i="0" u="none" strike="noStrike" cap="none" normalizeH="0" baseline="0" dirty="0">
                          <a:ln>
                            <a:noFill/>
                          </a:ln>
                          <a:solidFill>
                            <a:schemeClr val="tx1"/>
                          </a:solidFill>
                          <a:effectLst/>
                          <a:latin typeface="Arial" charset="0"/>
                          <a:ea typeface="Cambria" charset="0"/>
                        </a:rPr>
                        <a:t> </a:t>
                      </a:r>
                      <a:r>
                        <a:rPr kumimoji="0" lang="en-US" sz="1600" b="0" i="0" u="none" strike="noStrike" cap="none" normalizeH="0" baseline="0" dirty="0" err="1">
                          <a:ln>
                            <a:noFill/>
                          </a:ln>
                          <a:solidFill>
                            <a:schemeClr val="tx1"/>
                          </a:solidFill>
                          <a:effectLst/>
                          <a:latin typeface="Arial" charset="0"/>
                          <a:ea typeface="Cambria" charset="0"/>
                        </a:rPr>
                        <a:t>evaluatievragen</a:t>
                      </a:r>
                      <a:endParaRPr kumimoji="0" lang="en-US" sz="1600" b="0" i="0" u="none" strike="noStrike" cap="none" normalizeH="0" baseline="0" dirty="0">
                        <a:ln>
                          <a:noFill/>
                        </a:ln>
                        <a:solidFill>
                          <a:schemeClr val="tx1"/>
                        </a:solidFill>
                        <a:effectLst/>
                        <a:latin typeface="Arial" charset="0"/>
                        <a:ea typeface="Cambria"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a typeface="Cambria"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err="1">
                          <a:ln>
                            <a:noFill/>
                          </a:ln>
                          <a:solidFill>
                            <a:schemeClr val="tx1"/>
                          </a:solidFill>
                          <a:effectLst/>
                          <a:latin typeface="Arial" charset="0"/>
                          <a:ea typeface="Cambria" charset="0"/>
                        </a:rPr>
                        <a:t>Waarom</a:t>
                      </a:r>
                      <a:r>
                        <a:rPr kumimoji="0" lang="en-US" sz="1600" b="0" i="0" u="none" strike="noStrike" cap="none" normalizeH="0" baseline="0" dirty="0">
                          <a:ln>
                            <a:noFill/>
                          </a:ln>
                          <a:solidFill>
                            <a:schemeClr val="tx1"/>
                          </a:solidFill>
                          <a:effectLst/>
                          <a:latin typeface="Arial" charset="0"/>
                          <a:ea typeface="Cambria" charset="0"/>
                        </a:rPr>
                        <a:t> </a:t>
                      </a:r>
                      <a:r>
                        <a:rPr kumimoji="0" lang="en-US" sz="1600" b="0" i="0" u="none" strike="noStrike" cap="none" normalizeH="0" baseline="0" dirty="0" err="1">
                          <a:ln>
                            <a:noFill/>
                          </a:ln>
                          <a:solidFill>
                            <a:schemeClr val="tx1"/>
                          </a:solidFill>
                          <a:effectLst/>
                          <a:latin typeface="Arial" charset="0"/>
                          <a:ea typeface="Cambria" charset="0"/>
                        </a:rPr>
                        <a:t>doen</a:t>
                      </a:r>
                      <a:r>
                        <a:rPr kumimoji="0" lang="en-US" sz="1600" b="0" i="0" u="none" strike="noStrike" cap="none" normalizeH="0" baseline="0" dirty="0">
                          <a:ln>
                            <a:noFill/>
                          </a:ln>
                          <a:solidFill>
                            <a:schemeClr val="tx1"/>
                          </a:solidFill>
                          <a:effectLst/>
                          <a:latin typeface="Arial" charset="0"/>
                          <a:ea typeface="Cambria" charset="0"/>
                        </a:rPr>
                        <a:t> we </a:t>
                      </a:r>
                      <a:r>
                        <a:rPr kumimoji="0" lang="en-US" sz="1600" b="0" i="0" u="none" strike="noStrike" cap="none" normalizeH="0" baseline="0" dirty="0" err="1">
                          <a:ln>
                            <a:noFill/>
                          </a:ln>
                          <a:solidFill>
                            <a:schemeClr val="tx1"/>
                          </a:solidFill>
                          <a:effectLst/>
                          <a:latin typeface="Arial" charset="0"/>
                          <a:ea typeface="Cambria" charset="0"/>
                        </a:rPr>
                        <a:t>aan</a:t>
                      </a:r>
                      <a:r>
                        <a:rPr kumimoji="0" lang="en-US" sz="1600" b="0" i="0" u="none" strike="noStrike" cap="none" normalizeH="0" baseline="0" dirty="0">
                          <a:ln>
                            <a:noFill/>
                          </a:ln>
                          <a:solidFill>
                            <a:schemeClr val="tx1"/>
                          </a:solidFill>
                          <a:effectLst/>
                          <a:latin typeface="Arial" charset="0"/>
                          <a:ea typeface="Cambria" charset="0"/>
                        </a:rPr>
                        <a:t> M&amp;E, link </a:t>
                      </a:r>
                      <a:r>
                        <a:rPr kumimoji="0" lang="en-US" sz="1600" b="0" i="0" u="none" strike="noStrike" cap="none" normalizeH="0" baseline="0" dirty="0" err="1">
                          <a:ln>
                            <a:noFill/>
                          </a:ln>
                          <a:solidFill>
                            <a:schemeClr val="tx1"/>
                          </a:solidFill>
                          <a:effectLst/>
                          <a:latin typeface="Arial" charset="0"/>
                          <a:ea typeface="Cambria" charset="0"/>
                        </a:rPr>
                        <a:t>tussen</a:t>
                      </a:r>
                      <a:r>
                        <a:rPr kumimoji="0" lang="en-US" sz="1600" b="0" i="0" u="none" strike="noStrike" cap="none" normalizeH="0" baseline="0" dirty="0">
                          <a:ln>
                            <a:noFill/>
                          </a:ln>
                          <a:solidFill>
                            <a:schemeClr val="tx1"/>
                          </a:solidFill>
                          <a:effectLst/>
                          <a:latin typeface="Arial" charset="0"/>
                          <a:ea typeface="Cambria" charset="0"/>
                        </a:rPr>
                        <a:t> M&amp;E </a:t>
                      </a:r>
                      <a:r>
                        <a:rPr kumimoji="0" lang="en-US" sz="1600" b="0" i="0" u="none" strike="noStrike" cap="none" normalizeH="0" baseline="0" dirty="0" err="1">
                          <a:ln>
                            <a:noFill/>
                          </a:ln>
                          <a:solidFill>
                            <a:schemeClr val="tx1"/>
                          </a:solidFill>
                          <a:effectLst/>
                          <a:latin typeface="Arial" charset="0"/>
                          <a:ea typeface="Cambria" charset="0"/>
                        </a:rPr>
                        <a:t>en</a:t>
                      </a:r>
                      <a:r>
                        <a:rPr kumimoji="0" lang="en-US" sz="1600" b="0" i="0" u="none" strike="noStrike" cap="none" normalizeH="0" baseline="0" dirty="0">
                          <a:ln>
                            <a:noFill/>
                          </a:ln>
                          <a:solidFill>
                            <a:schemeClr val="tx1"/>
                          </a:solidFill>
                          <a:effectLst/>
                          <a:latin typeface="Arial" charset="0"/>
                          <a:ea typeface="Cambria" charset="0"/>
                        </a:rPr>
                        <a:t> </a:t>
                      </a:r>
                      <a:r>
                        <a:rPr kumimoji="0" lang="en-US" sz="1600" b="0" i="0" u="none" strike="noStrike" cap="none" normalizeH="0" baseline="0" dirty="0" err="1">
                          <a:ln>
                            <a:noFill/>
                          </a:ln>
                          <a:solidFill>
                            <a:schemeClr val="tx1"/>
                          </a:solidFill>
                          <a:effectLst/>
                          <a:latin typeface="Arial" charset="0"/>
                          <a:ea typeface="Cambria" charset="0"/>
                        </a:rPr>
                        <a:t>leren</a:t>
                      </a:r>
                      <a:endParaRPr kumimoji="0" lang="en-US" sz="1600" b="0" i="0" u="none" strike="noStrike" cap="none" normalizeH="0" baseline="0" dirty="0">
                        <a:ln>
                          <a:noFill/>
                        </a:ln>
                        <a:solidFill>
                          <a:schemeClr val="tx1"/>
                        </a:solidFill>
                        <a:effectLst/>
                        <a:latin typeface="Arial" charset="0"/>
                        <a:ea typeface="Cambria" charset="0"/>
                      </a:endParaRPr>
                    </a:p>
                  </a:txBody>
                  <a:tcPr marL="68580" marR="68580" marT="0" marB="0"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extLst>
                  <a:ext uri="{0D108BD9-81ED-4DB2-BD59-A6C34878D82A}">
                    <a16:rowId xmlns:a16="http://schemas.microsoft.com/office/drawing/2014/main" val="10000"/>
                  </a:ext>
                </a:extLst>
              </a:tr>
              <a:tr h="736604">
                <a:tc>
                  <a:txBody>
                    <a:bodyPr/>
                    <a:lstStyle/>
                    <a:p>
                      <a:pPr marL="342900" marR="0" lvl="0" indent="-342900" algn="l" defTabSz="914400" rtl="0" eaLnBrk="1" fontAlgn="base" latinLnBrk="0" hangingPunct="1">
                        <a:lnSpc>
                          <a:spcPct val="100000"/>
                        </a:lnSpc>
                        <a:spcBef>
                          <a:spcPct val="0"/>
                        </a:spcBef>
                        <a:spcAft>
                          <a:spcPct val="0"/>
                        </a:spcAft>
                        <a:buClr>
                          <a:srgbClr val="000000"/>
                        </a:buClr>
                        <a:buSzTx/>
                        <a:buFont typeface="+mj-lt" charset="0"/>
                        <a:buNone/>
                        <a:tabLst/>
                      </a:pPr>
                      <a:r>
                        <a:rPr kumimoji="0" lang="en-US" sz="1600" b="1" i="0" u="none" strike="noStrike" cap="none" normalizeH="0" baseline="0" dirty="0">
                          <a:ln>
                            <a:noFill/>
                          </a:ln>
                          <a:solidFill>
                            <a:srgbClr val="000000"/>
                          </a:solidFill>
                          <a:effectLst/>
                          <a:latin typeface="Arial" charset="0"/>
                          <a:ea typeface="Cambria" charset="0"/>
                        </a:rPr>
                        <a:t>3. 	</a:t>
                      </a:r>
                      <a:r>
                        <a:rPr kumimoji="0" lang="en-US" sz="1600" b="1" i="0" u="none" strike="noStrike" cap="none" normalizeH="0" baseline="0" dirty="0" err="1">
                          <a:ln>
                            <a:noFill/>
                          </a:ln>
                          <a:solidFill>
                            <a:srgbClr val="000000"/>
                          </a:solidFill>
                          <a:effectLst/>
                          <a:latin typeface="Arial" charset="0"/>
                          <a:ea typeface="Cambria" charset="0"/>
                        </a:rPr>
                        <a:t>Organisational</a:t>
                      </a:r>
                      <a:r>
                        <a:rPr kumimoji="0" lang="en-US" sz="1600" b="1" i="0" u="none" strike="noStrike" cap="none" normalizeH="0" baseline="0" dirty="0">
                          <a:ln>
                            <a:noFill/>
                          </a:ln>
                          <a:solidFill>
                            <a:srgbClr val="000000"/>
                          </a:solidFill>
                          <a:effectLst/>
                          <a:latin typeface="Arial" charset="0"/>
                          <a:ea typeface="Cambria" charset="0"/>
                        </a:rPr>
                        <a:t> spaces and rhythms</a:t>
                      </a:r>
                      <a:endParaRPr kumimoji="0" lang="en-US" sz="1600" b="0" i="0" u="none" strike="noStrike" cap="none" normalizeH="0" baseline="0" dirty="0">
                        <a:ln>
                          <a:noFill/>
                        </a:ln>
                        <a:solidFill>
                          <a:schemeClr val="tx1"/>
                        </a:solidFill>
                        <a:effectLst/>
                        <a:latin typeface="Arial" charset="0"/>
                        <a:ea typeface="Cambria" charset="0"/>
                      </a:endParaRPr>
                    </a:p>
                  </a:txBody>
                  <a:tcPr marL="68580" marR="68580" marT="0" marB="0"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D9D9D9"/>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Cambria" charset="0"/>
                        </a:rPr>
                        <a:t>Identificeren van de sleutelmomenten (timing en frequentie) voor planning, reflectie/analyse, </a:t>
                      </a:r>
                      <a:r>
                        <a:rPr kumimoji="0" lang="en-US" sz="1600" b="0" i="0" u="none" strike="noStrike" cap="none" normalizeH="0" baseline="0">
                          <a:ln>
                            <a:noFill/>
                          </a:ln>
                          <a:solidFill>
                            <a:schemeClr val="tx1"/>
                          </a:solidFill>
                          <a:effectLst/>
                          <a:latin typeface="Arial" charset="0"/>
                          <a:ea typeface="ＭＳ Ｐゴシック" charset="0"/>
                          <a:cs typeface="Arial" charset="0"/>
                        </a:rPr>
                        <a:t>besluitvorming en documentatie </a:t>
                      </a:r>
                      <a:endParaRPr kumimoji="0" lang="en-US" sz="1600" b="0" i="0" u="none" strike="noStrike" cap="none" normalizeH="0" baseline="0">
                        <a:ln>
                          <a:noFill/>
                        </a:ln>
                        <a:solidFill>
                          <a:schemeClr val="tx1"/>
                        </a:solidFill>
                        <a:effectLst/>
                        <a:latin typeface="Arial" charset="0"/>
                        <a:ea typeface="ＭＳ Ｐゴシック" charset="0"/>
                        <a:cs typeface="Cambria" charset="0"/>
                      </a:endParaRPr>
                    </a:p>
                  </a:txBody>
                  <a:tcPr marL="68580" marR="68580" marT="0" marB="0"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D9D9D9"/>
                    </a:solidFill>
                  </a:tcPr>
                </a:tc>
                <a:extLst>
                  <a:ext uri="{0D108BD9-81ED-4DB2-BD59-A6C34878D82A}">
                    <a16:rowId xmlns:a16="http://schemas.microsoft.com/office/drawing/2014/main" val="10001"/>
                  </a:ext>
                </a:extLst>
              </a:tr>
              <a:tr h="731510">
                <a:tc>
                  <a:txBody>
                    <a:bodyPr/>
                    <a:lstStyle/>
                    <a:p>
                      <a:pPr marL="342900" marR="0" lvl="0" indent="-342900" algn="l" defTabSz="914400" rtl="0" eaLnBrk="1" fontAlgn="base" latinLnBrk="0" hangingPunct="1">
                        <a:lnSpc>
                          <a:spcPct val="100000"/>
                        </a:lnSpc>
                        <a:spcBef>
                          <a:spcPct val="0"/>
                        </a:spcBef>
                        <a:spcAft>
                          <a:spcPct val="0"/>
                        </a:spcAft>
                        <a:buClr>
                          <a:srgbClr val="000000"/>
                        </a:buClr>
                        <a:buSzTx/>
                        <a:buFont typeface="+mj-lt" charset="0"/>
                        <a:buNone/>
                        <a:tabLst/>
                      </a:pPr>
                      <a:r>
                        <a:rPr kumimoji="0" lang="en-US" sz="1600" b="1" i="0" u="none" strike="noStrike" cap="none" normalizeH="0" baseline="0" dirty="0">
                          <a:ln>
                            <a:noFill/>
                          </a:ln>
                          <a:solidFill>
                            <a:srgbClr val="000000"/>
                          </a:solidFill>
                          <a:effectLst/>
                          <a:latin typeface="Arial" charset="0"/>
                          <a:ea typeface="Cambria" charset="0"/>
                        </a:rPr>
                        <a:t>4. 	</a:t>
                      </a:r>
                      <a:r>
                        <a:rPr kumimoji="0" lang="en-US" sz="1600" b="1" i="0" u="none" strike="noStrike" cap="none" normalizeH="0" baseline="0" dirty="0" err="1">
                          <a:ln>
                            <a:noFill/>
                          </a:ln>
                          <a:solidFill>
                            <a:srgbClr val="000000"/>
                          </a:solidFill>
                          <a:effectLst/>
                          <a:latin typeface="Arial" charset="0"/>
                          <a:ea typeface="Cambria" charset="0"/>
                        </a:rPr>
                        <a:t>informatienoden</a:t>
                      </a:r>
                      <a:endParaRPr kumimoji="0" lang="en-US" sz="1600" b="0" i="0" u="none" strike="noStrike" cap="none" normalizeH="0" baseline="0" dirty="0">
                        <a:ln>
                          <a:noFill/>
                        </a:ln>
                        <a:solidFill>
                          <a:schemeClr val="tx1"/>
                        </a:solidFill>
                        <a:effectLst/>
                        <a:latin typeface="Arial" charset="0"/>
                        <a:ea typeface="Cambria" charset="0"/>
                      </a:endParaRPr>
                    </a:p>
                  </a:txBody>
                  <a:tcPr marL="68580" marR="68580" marT="0" marB="0"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err="1">
                          <a:ln>
                            <a:noFill/>
                          </a:ln>
                          <a:solidFill>
                            <a:schemeClr val="tx1"/>
                          </a:solidFill>
                          <a:effectLst/>
                          <a:latin typeface="Arial" charset="0"/>
                          <a:ea typeface="Cambria" charset="0"/>
                        </a:rPr>
                        <a:t>Bepalen</a:t>
                      </a:r>
                      <a:r>
                        <a:rPr kumimoji="0" lang="en-US" sz="1600" b="0" i="0" u="none" strike="noStrike" cap="none" normalizeH="0" baseline="0" dirty="0">
                          <a:ln>
                            <a:noFill/>
                          </a:ln>
                          <a:solidFill>
                            <a:schemeClr val="tx1"/>
                          </a:solidFill>
                          <a:effectLst/>
                          <a:latin typeface="Arial" charset="0"/>
                          <a:ea typeface="Cambria" charset="0"/>
                        </a:rPr>
                        <a:t> </a:t>
                      </a:r>
                      <a:r>
                        <a:rPr kumimoji="0" lang="en-US" sz="1600" b="0" i="0" u="none" strike="noStrike" cap="none" normalizeH="0" baseline="0" dirty="0" err="1">
                          <a:ln>
                            <a:noFill/>
                          </a:ln>
                          <a:solidFill>
                            <a:schemeClr val="tx1"/>
                          </a:solidFill>
                          <a:effectLst/>
                          <a:latin typeface="Arial" charset="0"/>
                          <a:ea typeface="Cambria" charset="0"/>
                        </a:rPr>
                        <a:t>en</a:t>
                      </a:r>
                      <a:r>
                        <a:rPr kumimoji="0" lang="en-US" sz="1600" b="0" i="0" u="none" strike="noStrike" cap="none" normalizeH="0" baseline="0" dirty="0">
                          <a:ln>
                            <a:noFill/>
                          </a:ln>
                          <a:solidFill>
                            <a:schemeClr val="tx1"/>
                          </a:solidFill>
                          <a:effectLst/>
                          <a:latin typeface="Arial" charset="0"/>
                          <a:ea typeface="Cambria" charset="0"/>
                        </a:rPr>
                        <a:t> </a:t>
                      </a:r>
                      <a:r>
                        <a:rPr kumimoji="0" lang="en-US" sz="1600" b="0" i="0" u="none" strike="noStrike" cap="none" normalizeH="0" baseline="0" dirty="0" err="1">
                          <a:ln>
                            <a:noFill/>
                          </a:ln>
                          <a:solidFill>
                            <a:schemeClr val="tx1"/>
                          </a:solidFill>
                          <a:effectLst/>
                          <a:latin typeface="Arial" charset="0"/>
                          <a:ea typeface="Cambria" charset="0"/>
                        </a:rPr>
                        <a:t>prioritiseren</a:t>
                      </a:r>
                      <a:r>
                        <a:rPr kumimoji="0" lang="en-US" sz="1600" b="0" i="0" u="none" strike="noStrike" cap="none" normalizeH="0" baseline="0" dirty="0">
                          <a:ln>
                            <a:noFill/>
                          </a:ln>
                          <a:solidFill>
                            <a:schemeClr val="tx1"/>
                          </a:solidFill>
                          <a:effectLst/>
                          <a:latin typeface="Arial" charset="0"/>
                          <a:ea typeface="Cambria" charset="0"/>
                        </a:rPr>
                        <a:t> van de </a:t>
                      </a:r>
                      <a:r>
                        <a:rPr kumimoji="0" lang="en-US" sz="1600" b="0" i="0" u="none" strike="noStrike" cap="none" normalizeH="0" baseline="0" dirty="0" err="1">
                          <a:ln>
                            <a:noFill/>
                          </a:ln>
                          <a:solidFill>
                            <a:schemeClr val="tx1"/>
                          </a:solidFill>
                          <a:effectLst/>
                          <a:latin typeface="Arial" charset="0"/>
                          <a:ea typeface="Cambria" charset="0"/>
                        </a:rPr>
                        <a:t>informatienoden</a:t>
                      </a:r>
                      <a:r>
                        <a:rPr kumimoji="0" lang="en-US" sz="1600" b="0" i="0" u="none" strike="noStrike" cap="none" normalizeH="0" baseline="0" dirty="0">
                          <a:ln>
                            <a:noFill/>
                          </a:ln>
                          <a:solidFill>
                            <a:schemeClr val="tx1"/>
                          </a:solidFill>
                          <a:effectLst/>
                          <a:latin typeface="Arial" charset="0"/>
                          <a:ea typeface="Cambria" charset="0"/>
                        </a:rPr>
                        <a:t> </a:t>
                      </a:r>
                      <a:r>
                        <a:rPr kumimoji="0" lang="en-US" sz="1600" b="0" i="0" u="none" strike="noStrike" cap="none" normalizeH="0" baseline="0" dirty="0" err="1">
                          <a:ln>
                            <a:noFill/>
                          </a:ln>
                          <a:solidFill>
                            <a:schemeClr val="tx1"/>
                          </a:solidFill>
                          <a:effectLst/>
                          <a:latin typeface="Arial" charset="0"/>
                          <a:ea typeface="Cambria" charset="0"/>
                        </a:rPr>
                        <a:t>en</a:t>
                      </a:r>
                      <a:r>
                        <a:rPr kumimoji="0" lang="en-US" sz="1600" b="0" i="0" u="none" strike="noStrike" cap="none" normalizeH="0" baseline="0" dirty="0">
                          <a:ln>
                            <a:noFill/>
                          </a:ln>
                          <a:solidFill>
                            <a:schemeClr val="tx1"/>
                          </a:solidFill>
                          <a:effectLst/>
                          <a:latin typeface="Arial" charset="0"/>
                          <a:ea typeface="Cambria" charset="0"/>
                        </a:rPr>
                        <a:t> </a:t>
                      </a:r>
                      <a:r>
                        <a:rPr kumimoji="0" lang="en-US" sz="1600" b="0" i="0" u="none" strike="noStrike" cap="none" normalizeH="0" baseline="0" dirty="0" err="1">
                          <a:ln>
                            <a:noFill/>
                          </a:ln>
                          <a:solidFill>
                            <a:schemeClr val="tx1"/>
                          </a:solidFill>
                          <a:effectLst/>
                          <a:latin typeface="Arial" charset="0"/>
                          <a:ea typeface="Cambria" charset="0"/>
                        </a:rPr>
                        <a:t>leervragen</a:t>
                      </a:r>
                      <a:r>
                        <a:rPr kumimoji="0" lang="en-US" sz="1600" b="0" i="0" u="none" strike="noStrike" cap="none" normalizeH="0" baseline="0" dirty="0">
                          <a:ln>
                            <a:noFill/>
                          </a:ln>
                          <a:solidFill>
                            <a:schemeClr val="tx1"/>
                          </a:solidFill>
                          <a:effectLst/>
                          <a:latin typeface="Arial" charset="0"/>
                          <a:ea typeface="Cambria" charset="0"/>
                        </a:rPr>
                        <a:t> (</a:t>
                      </a:r>
                      <a:r>
                        <a:rPr kumimoji="0" lang="en-US" sz="1600" b="0" i="0" u="none" strike="noStrike" cap="none" normalizeH="0" baseline="0" dirty="0" err="1">
                          <a:ln>
                            <a:noFill/>
                          </a:ln>
                          <a:solidFill>
                            <a:schemeClr val="tx1"/>
                          </a:solidFill>
                          <a:effectLst/>
                          <a:latin typeface="Arial" charset="0"/>
                          <a:ea typeface="Cambria" charset="0"/>
                        </a:rPr>
                        <a:t>sommige</a:t>
                      </a:r>
                      <a:r>
                        <a:rPr kumimoji="0" lang="en-US" sz="1600" b="0" i="0" u="none" strike="noStrike" cap="none" normalizeH="0" baseline="0" dirty="0">
                          <a:ln>
                            <a:noFill/>
                          </a:ln>
                          <a:solidFill>
                            <a:schemeClr val="tx1"/>
                          </a:solidFill>
                          <a:effectLst/>
                          <a:latin typeface="Arial" charset="0"/>
                          <a:ea typeface="Cambria" charset="0"/>
                        </a:rPr>
                        <a:t> </a:t>
                      </a:r>
                      <a:r>
                        <a:rPr kumimoji="0" lang="en-US" sz="1600" b="0" i="0" u="none" strike="noStrike" cap="none" normalizeH="0" baseline="0" dirty="0" err="1">
                          <a:ln>
                            <a:noFill/>
                          </a:ln>
                          <a:solidFill>
                            <a:schemeClr val="tx1"/>
                          </a:solidFill>
                          <a:effectLst/>
                          <a:latin typeface="Arial" charset="0"/>
                          <a:ea typeface="Cambria" charset="0"/>
                        </a:rPr>
                        <a:t>worden</a:t>
                      </a:r>
                      <a:r>
                        <a:rPr kumimoji="0" lang="en-US" sz="1600" b="0" i="0" u="none" strike="noStrike" cap="none" normalizeH="0" baseline="0" dirty="0">
                          <a:ln>
                            <a:noFill/>
                          </a:ln>
                          <a:solidFill>
                            <a:schemeClr val="tx1"/>
                          </a:solidFill>
                          <a:effectLst/>
                          <a:latin typeface="Arial" charset="0"/>
                          <a:ea typeface="Cambria" charset="0"/>
                        </a:rPr>
                        <a:t> </a:t>
                      </a:r>
                      <a:r>
                        <a:rPr kumimoji="0" lang="en-US" sz="1600" b="0" i="0" u="none" strike="noStrike" cap="none" normalizeH="0" baseline="0" dirty="0" err="1">
                          <a:ln>
                            <a:noFill/>
                          </a:ln>
                          <a:solidFill>
                            <a:schemeClr val="tx1"/>
                          </a:solidFill>
                          <a:effectLst/>
                          <a:latin typeface="Arial" charset="0"/>
                          <a:ea typeface="Cambria" charset="0"/>
                        </a:rPr>
                        <a:t>vertaald</a:t>
                      </a:r>
                      <a:r>
                        <a:rPr kumimoji="0" lang="en-US" sz="1600" b="0" i="0" u="none" strike="noStrike" cap="none" normalizeH="0" baseline="0" dirty="0">
                          <a:ln>
                            <a:noFill/>
                          </a:ln>
                          <a:solidFill>
                            <a:schemeClr val="tx1"/>
                          </a:solidFill>
                          <a:effectLst/>
                          <a:latin typeface="Arial" charset="0"/>
                          <a:ea typeface="Cambria" charset="0"/>
                        </a:rPr>
                        <a:t> </a:t>
                      </a:r>
                      <a:r>
                        <a:rPr kumimoji="0" lang="en-US" sz="1600" b="0" i="0" u="none" strike="noStrike" cap="none" normalizeH="0" baseline="0" dirty="0" err="1">
                          <a:ln>
                            <a:noFill/>
                          </a:ln>
                          <a:solidFill>
                            <a:schemeClr val="tx1"/>
                          </a:solidFill>
                          <a:effectLst/>
                          <a:latin typeface="Arial" charset="0"/>
                          <a:ea typeface="Cambria" charset="0"/>
                        </a:rPr>
                        <a:t>naar</a:t>
                      </a:r>
                      <a:r>
                        <a:rPr kumimoji="0" lang="en-US" sz="1600" b="0" i="0" u="none" strike="noStrike" cap="none" normalizeH="0" baseline="0" dirty="0">
                          <a:ln>
                            <a:noFill/>
                          </a:ln>
                          <a:solidFill>
                            <a:schemeClr val="tx1"/>
                          </a:solidFill>
                          <a:effectLst/>
                          <a:latin typeface="Arial" charset="0"/>
                          <a:ea typeface="Cambria" charset="0"/>
                        </a:rPr>
                        <a:t> SMART </a:t>
                      </a:r>
                      <a:r>
                        <a:rPr kumimoji="0" lang="en-US" sz="1600" b="0" i="0" u="none" strike="noStrike" cap="none" normalizeH="0" baseline="0" dirty="0" err="1">
                          <a:ln>
                            <a:noFill/>
                          </a:ln>
                          <a:solidFill>
                            <a:schemeClr val="tx1"/>
                          </a:solidFill>
                          <a:effectLst/>
                          <a:latin typeface="Arial" charset="0"/>
                          <a:ea typeface="Cambria" charset="0"/>
                        </a:rPr>
                        <a:t>indicatoren</a:t>
                      </a:r>
                      <a:r>
                        <a:rPr kumimoji="0" lang="en-US" sz="1600" b="0" i="0" u="none" strike="noStrike" cap="none" normalizeH="0" baseline="0" dirty="0">
                          <a:ln>
                            <a:noFill/>
                          </a:ln>
                          <a:solidFill>
                            <a:schemeClr val="tx1"/>
                          </a:solidFill>
                          <a:effectLst/>
                          <a:latin typeface="Arial" charset="0"/>
                          <a:ea typeface="Cambria" charset="0"/>
                        </a:rPr>
                        <a:t>)</a:t>
                      </a:r>
                    </a:p>
                  </a:txBody>
                  <a:tcPr marL="68580" marR="68580" marT="0" marB="0"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extLst>
                  <a:ext uri="{0D108BD9-81ED-4DB2-BD59-A6C34878D82A}">
                    <a16:rowId xmlns:a16="http://schemas.microsoft.com/office/drawing/2014/main" val="10002"/>
                  </a:ext>
                </a:extLst>
              </a:tr>
              <a:tr h="646117">
                <a:tc>
                  <a:txBody>
                    <a:bodyPr/>
                    <a:lstStyle/>
                    <a:p>
                      <a:pPr marL="342900" marR="0" lvl="0" indent="-342900" algn="l" defTabSz="914400" rtl="0" eaLnBrk="1" fontAlgn="base" latinLnBrk="0" hangingPunct="1">
                        <a:lnSpc>
                          <a:spcPct val="100000"/>
                        </a:lnSpc>
                        <a:spcBef>
                          <a:spcPct val="0"/>
                        </a:spcBef>
                        <a:spcAft>
                          <a:spcPct val="0"/>
                        </a:spcAft>
                        <a:buClr>
                          <a:srgbClr val="000000"/>
                        </a:buClr>
                        <a:buSzTx/>
                        <a:buFont typeface="+mj-lt" charset="0"/>
                        <a:buNone/>
                        <a:tabLst/>
                      </a:pPr>
                      <a:r>
                        <a:rPr kumimoji="0" lang="en-US" sz="1600" b="1" i="0" u="none" strike="noStrike" cap="none" normalizeH="0" baseline="0" dirty="0">
                          <a:ln>
                            <a:noFill/>
                          </a:ln>
                          <a:solidFill>
                            <a:srgbClr val="000000"/>
                          </a:solidFill>
                          <a:effectLst/>
                          <a:latin typeface="Arial" charset="0"/>
                          <a:ea typeface="Cambria" charset="0"/>
                        </a:rPr>
                        <a:t>5. 	Plan </a:t>
                      </a:r>
                      <a:r>
                        <a:rPr kumimoji="0" lang="en-US" sz="1600" b="1" i="0" u="none" strike="noStrike" cap="none" normalizeH="0" baseline="0" dirty="0" err="1">
                          <a:ln>
                            <a:noFill/>
                          </a:ln>
                          <a:solidFill>
                            <a:srgbClr val="000000"/>
                          </a:solidFill>
                          <a:effectLst/>
                          <a:latin typeface="Arial" charset="0"/>
                          <a:ea typeface="Cambria" charset="0"/>
                        </a:rPr>
                        <a:t>voor</a:t>
                      </a:r>
                      <a:r>
                        <a:rPr kumimoji="0" lang="en-US" sz="1600" b="1" i="0" u="none" strike="noStrike" cap="none" normalizeH="0" baseline="0" dirty="0">
                          <a:ln>
                            <a:noFill/>
                          </a:ln>
                          <a:solidFill>
                            <a:srgbClr val="000000"/>
                          </a:solidFill>
                          <a:effectLst/>
                          <a:latin typeface="Arial" charset="0"/>
                          <a:ea typeface="Cambria" charset="0"/>
                        </a:rPr>
                        <a:t> data-</a:t>
                      </a:r>
                      <a:r>
                        <a:rPr kumimoji="0" lang="en-US" sz="1600" b="1" i="0" u="none" strike="noStrike" cap="none" normalizeH="0" baseline="0" dirty="0" err="1">
                          <a:ln>
                            <a:noFill/>
                          </a:ln>
                          <a:solidFill>
                            <a:srgbClr val="000000"/>
                          </a:solidFill>
                          <a:effectLst/>
                          <a:latin typeface="Arial" charset="0"/>
                          <a:ea typeface="Cambria" charset="0"/>
                        </a:rPr>
                        <a:t>verzameling</a:t>
                      </a:r>
                      <a:r>
                        <a:rPr kumimoji="0" lang="en-US" sz="1600" b="1" i="0" u="none" strike="noStrike" cap="none" normalizeH="0" baseline="0" dirty="0">
                          <a:ln>
                            <a:noFill/>
                          </a:ln>
                          <a:solidFill>
                            <a:srgbClr val="000000"/>
                          </a:solidFill>
                          <a:effectLst/>
                          <a:latin typeface="Arial" charset="0"/>
                          <a:ea typeface="Cambria" charset="0"/>
                        </a:rPr>
                        <a:t> en </a:t>
                      </a:r>
                      <a:r>
                        <a:rPr kumimoji="0" lang="en-US" sz="1600" b="1" i="0" u="none" strike="noStrike" cap="none" normalizeH="0" baseline="0" dirty="0" err="1">
                          <a:ln>
                            <a:noFill/>
                          </a:ln>
                          <a:solidFill>
                            <a:srgbClr val="000000"/>
                          </a:solidFill>
                          <a:effectLst/>
                          <a:latin typeface="Arial" charset="0"/>
                          <a:ea typeface="Cambria" charset="0"/>
                        </a:rPr>
                        <a:t>analyse</a:t>
                      </a:r>
                      <a:endParaRPr kumimoji="0" lang="en-US" sz="1600" b="0" i="0" u="none" strike="noStrike" cap="none" normalizeH="0" baseline="0" dirty="0">
                        <a:ln>
                          <a:noFill/>
                        </a:ln>
                        <a:solidFill>
                          <a:schemeClr val="tx1"/>
                        </a:solidFill>
                        <a:effectLst/>
                        <a:latin typeface="Arial" charset="0"/>
                        <a:ea typeface="Cambria" charset="0"/>
                      </a:endParaRPr>
                    </a:p>
                  </a:txBody>
                  <a:tcPr marL="68580" marR="68580" marT="0" marB="0"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D9D9D9"/>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err="1">
                          <a:ln>
                            <a:noFill/>
                          </a:ln>
                          <a:solidFill>
                            <a:schemeClr val="tx1"/>
                          </a:solidFill>
                          <a:effectLst/>
                          <a:latin typeface="Arial" charset="0"/>
                          <a:ea typeface="Cambria" charset="0"/>
                        </a:rPr>
                        <a:t>Opmaken</a:t>
                      </a:r>
                      <a:r>
                        <a:rPr kumimoji="0" lang="en-US" sz="1600" b="0" i="0" u="none" strike="noStrike" cap="none" normalizeH="0" baseline="0" dirty="0">
                          <a:ln>
                            <a:noFill/>
                          </a:ln>
                          <a:solidFill>
                            <a:schemeClr val="tx1"/>
                          </a:solidFill>
                          <a:effectLst/>
                          <a:latin typeface="Arial" charset="0"/>
                          <a:ea typeface="Cambria" charset="0"/>
                        </a:rPr>
                        <a:t> van </a:t>
                      </a:r>
                      <a:r>
                        <a:rPr kumimoji="0" lang="en-US" sz="1600" b="0" i="0" u="none" strike="noStrike" cap="none" normalizeH="0" baseline="0" dirty="0" err="1">
                          <a:ln>
                            <a:noFill/>
                          </a:ln>
                          <a:solidFill>
                            <a:schemeClr val="tx1"/>
                          </a:solidFill>
                          <a:effectLst/>
                          <a:latin typeface="Arial" charset="0"/>
                          <a:ea typeface="Cambria" charset="0"/>
                        </a:rPr>
                        <a:t>een</a:t>
                      </a:r>
                      <a:r>
                        <a:rPr kumimoji="0" lang="en-US" sz="1600" b="0" i="0" u="none" strike="noStrike" cap="none" normalizeH="0" baseline="0" dirty="0">
                          <a:ln>
                            <a:noFill/>
                          </a:ln>
                          <a:solidFill>
                            <a:schemeClr val="tx1"/>
                          </a:solidFill>
                          <a:effectLst/>
                          <a:latin typeface="Arial" charset="0"/>
                          <a:ea typeface="Cambria" charset="0"/>
                        </a:rPr>
                        <a:t> plan </a:t>
                      </a:r>
                      <a:r>
                        <a:rPr kumimoji="0" lang="en-US" sz="1600" b="0" i="0" u="none" strike="noStrike" cap="none" normalizeH="0" baseline="0" dirty="0" err="1">
                          <a:ln>
                            <a:noFill/>
                          </a:ln>
                          <a:solidFill>
                            <a:schemeClr val="tx1"/>
                          </a:solidFill>
                          <a:effectLst/>
                          <a:latin typeface="Arial" charset="0"/>
                          <a:ea typeface="Cambria" charset="0"/>
                        </a:rPr>
                        <a:t>voor</a:t>
                      </a:r>
                      <a:r>
                        <a:rPr kumimoji="0" lang="en-US" sz="1600" b="0" i="0" u="none" strike="noStrike" cap="none" normalizeH="0" baseline="0" dirty="0">
                          <a:ln>
                            <a:noFill/>
                          </a:ln>
                          <a:solidFill>
                            <a:schemeClr val="tx1"/>
                          </a:solidFill>
                          <a:effectLst/>
                          <a:latin typeface="Arial" charset="0"/>
                          <a:ea typeface="Cambria" charset="0"/>
                        </a:rPr>
                        <a:t> de data </a:t>
                      </a:r>
                      <a:r>
                        <a:rPr kumimoji="0" lang="en-US" sz="1600" b="0" i="0" u="none" strike="noStrike" cap="none" normalizeH="0" baseline="0" dirty="0" err="1">
                          <a:ln>
                            <a:noFill/>
                          </a:ln>
                          <a:solidFill>
                            <a:schemeClr val="tx1"/>
                          </a:solidFill>
                          <a:effectLst/>
                          <a:latin typeface="Arial" charset="0"/>
                          <a:ea typeface="Cambria" charset="0"/>
                        </a:rPr>
                        <a:t>collectie</a:t>
                      </a:r>
                      <a:r>
                        <a:rPr kumimoji="0" lang="en-US" sz="1600" b="0" i="0" u="none" strike="noStrike" cap="none" normalizeH="0" baseline="0" dirty="0">
                          <a:ln>
                            <a:noFill/>
                          </a:ln>
                          <a:solidFill>
                            <a:schemeClr val="tx1"/>
                          </a:solidFill>
                          <a:effectLst/>
                          <a:latin typeface="Arial" charset="0"/>
                          <a:ea typeface="Cambria" charset="0"/>
                        </a:rPr>
                        <a:t>, data stockage, </a:t>
                      </a:r>
                      <a:r>
                        <a:rPr kumimoji="0" lang="en-US" sz="1600" b="0" i="0" u="none" strike="noStrike" cap="none" normalizeH="0" baseline="0" dirty="0" err="1">
                          <a:ln>
                            <a:noFill/>
                          </a:ln>
                          <a:solidFill>
                            <a:schemeClr val="tx1"/>
                          </a:solidFill>
                          <a:effectLst/>
                          <a:latin typeface="Arial" charset="0"/>
                          <a:ea typeface="Cambria" charset="0"/>
                        </a:rPr>
                        <a:t>analyse</a:t>
                      </a:r>
                      <a:r>
                        <a:rPr kumimoji="0" lang="en-US" sz="1600" b="0" i="0" u="none" strike="noStrike" cap="none" normalizeH="0" baseline="0" dirty="0">
                          <a:ln>
                            <a:noFill/>
                          </a:ln>
                          <a:solidFill>
                            <a:schemeClr val="tx1"/>
                          </a:solidFill>
                          <a:effectLst/>
                          <a:latin typeface="Arial" charset="0"/>
                          <a:ea typeface="Cambria" charset="0"/>
                        </a:rPr>
                        <a:t> en data </a:t>
                      </a:r>
                      <a:r>
                        <a:rPr kumimoji="0" lang="en-US" sz="1600" b="0" i="0" u="none" strike="noStrike" cap="none" normalizeH="0" baseline="0" dirty="0" err="1">
                          <a:ln>
                            <a:noFill/>
                          </a:ln>
                          <a:solidFill>
                            <a:schemeClr val="tx1"/>
                          </a:solidFill>
                          <a:effectLst/>
                          <a:latin typeface="Arial" charset="0"/>
                          <a:ea typeface="Cambria" charset="0"/>
                        </a:rPr>
                        <a:t>beheer</a:t>
                      </a:r>
                      <a:endParaRPr kumimoji="0" lang="en-US" sz="1600" b="0" i="0" u="none" strike="noStrike" cap="none" normalizeH="0" baseline="0" dirty="0">
                        <a:ln>
                          <a:noFill/>
                        </a:ln>
                        <a:solidFill>
                          <a:schemeClr val="tx1"/>
                        </a:solidFill>
                        <a:effectLst/>
                        <a:latin typeface="Arial" charset="0"/>
                        <a:ea typeface="Cambria" charset="0"/>
                      </a:endParaRPr>
                    </a:p>
                  </a:txBody>
                  <a:tcPr marL="68580" marR="68580" marT="0" marB="0"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D9D9D9"/>
                    </a:solidFill>
                  </a:tcPr>
                </a:tc>
                <a:extLst>
                  <a:ext uri="{0D108BD9-81ED-4DB2-BD59-A6C34878D82A}">
                    <a16:rowId xmlns:a16="http://schemas.microsoft.com/office/drawing/2014/main" val="10003"/>
                  </a:ext>
                </a:extLst>
              </a:tr>
              <a:tr h="731524">
                <a:tc>
                  <a:txBody>
                    <a:bodyPr/>
                    <a:lstStyle/>
                    <a:p>
                      <a:pPr marL="342900" marR="0" lvl="0" indent="-342900" algn="l" defTabSz="914400" rtl="0" eaLnBrk="1" fontAlgn="base" latinLnBrk="0" hangingPunct="1">
                        <a:lnSpc>
                          <a:spcPct val="100000"/>
                        </a:lnSpc>
                        <a:spcBef>
                          <a:spcPct val="0"/>
                        </a:spcBef>
                        <a:spcAft>
                          <a:spcPct val="0"/>
                        </a:spcAft>
                        <a:buClr>
                          <a:srgbClr val="000000"/>
                        </a:buClr>
                        <a:buSzTx/>
                        <a:buFont typeface="+mj-lt" charset="0"/>
                        <a:buNone/>
                        <a:tabLst/>
                      </a:pPr>
                      <a:r>
                        <a:rPr kumimoji="0" lang="en-US" sz="1600" b="1" i="0" u="none" strike="noStrike" cap="none" normalizeH="0" baseline="0" dirty="0">
                          <a:ln>
                            <a:noFill/>
                          </a:ln>
                          <a:solidFill>
                            <a:srgbClr val="000000"/>
                          </a:solidFill>
                          <a:effectLst/>
                          <a:latin typeface="Arial" charset="0"/>
                          <a:ea typeface="Cambria" charset="0"/>
                        </a:rPr>
                        <a:t>6. 	Plan </a:t>
                      </a:r>
                      <a:r>
                        <a:rPr kumimoji="0" lang="en-US" sz="1600" b="1" i="0" u="none" strike="noStrike" cap="none" normalizeH="0" baseline="0" dirty="0" err="1">
                          <a:ln>
                            <a:noFill/>
                          </a:ln>
                          <a:solidFill>
                            <a:srgbClr val="000000"/>
                          </a:solidFill>
                          <a:effectLst/>
                          <a:latin typeface="Arial" charset="0"/>
                          <a:ea typeface="Cambria" charset="0"/>
                        </a:rPr>
                        <a:t>voor</a:t>
                      </a:r>
                      <a:r>
                        <a:rPr kumimoji="0" lang="en-US" sz="1600" b="1" i="0" u="none" strike="noStrike" cap="none" normalizeH="0" baseline="0" dirty="0">
                          <a:ln>
                            <a:noFill/>
                          </a:ln>
                          <a:solidFill>
                            <a:srgbClr val="000000"/>
                          </a:solidFill>
                          <a:effectLst/>
                          <a:latin typeface="Arial" charset="0"/>
                          <a:ea typeface="Cambria" charset="0"/>
                        </a:rPr>
                        <a:t> </a:t>
                      </a:r>
                      <a:r>
                        <a:rPr kumimoji="0" lang="en-US" sz="1600" b="1" i="0" u="none" strike="noStrike" cap="none" normalizeH="0" baseline="0" dirty="0" err="1">
                          <a:ln>
                            <a:noFill/>
                          </a:ln>
                          <a:solidFill>
                            <a:srgbClr val="000000"/>
                          </a:solidFill>
                          <a:effectLst/>
                          <a:latin typeface="Arial" charset="0"/>
                          <a:ea typeface="Cambria" charset="0"/>
                        </a:rPr>
                        <a:t>reflectie</a:t>
                      </a:r>
                      <a:r>
                        <a:rPr kumimoji="0" lang="en-US" sz="1600" b="1" i="0" u="none" strike="noStrike" cap="none" normalizeH="0" baseline="0" dirty="0">
                          <a:ln>
                            <a:noFill/>
                          </a:ln>
                          <a:solidFill>
                            <a:srgbClr val="000000"/>
                          </a:solidFill>
                          <a:effectLst/>
                          <a:latin typeface="Arial" charset="0"/>
                          <a:ea typeface="Cambria" charset="0"/>
                        </a:rPr>
                        <a:t> en </a:t>
                      </a:r>
                      <a:r>
                        <a:rPr kumimoji="0" lang="en-US" sz="1600" b="1" i="0" u="none" strike="noStrike" cap="none" normalizeH="0" baseline="0" dirty="0" err="1">
                          <a:ln>
                            <a:noFill/>
                          </a:ln>
                          <a:solidFill>
                            <a:srgbClr val="000000"/>
                          </a:solidFill>
                          <a:effectLst/>
                          <a:latin typeface="Arial" charset="0"/>
                          <a:ea typeface="Cambria" charset="0"/>
                        </a:rPr>
                        <a:t>gezamenlijke</a:t>
                      </a:r>
                      <a:r>
                        <a:rPr kumimoji="0" lang="en-US" sz="1600" b="1" i="0" u="none" strike="noStrike" cap="none" normalizeH="0" baseline="0" dirty="0">
                          <a:ln>
                            <a:noFill/>
                          </a:ln>
                          <a:solidFill>
                            <a:srgbClr val="000000"/>
                          </a:solidFill>
                          <a:effectLst/>
                          <a:latin typeface="Arial" charset="0"/>
                          <a:ea typeface="Cambria" charset="0"/>
                        </a:rPr>
                        <a:t> sense-making</a:t>
                      </a:r>
                      <a:endParaRPr kumimoji="0" lang="en-US" sz="1600" b="0" i="0" u="none" strike="noStrike" cap="none" normalizeH="0" baseline="0" dirty="0">
                        <a:ln>
                          <a:noFill/>
                        </a:ln>
                        <a:solidFill>
                          <a:schemeClr val="tx1"/>
                        </a:solidFill>
                        <a:effectLst/>
                        <a:latin typeface="Arial" charset="0"/>
                        <a:ea typeface="Cambria" charset="0"/>
                      </a:endParaRPr>
                    </a:p>
                  </a:txBody>
                  <a:tcPr marL="68580" marR="68580" marT="0" marB="0"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err="1">
                          <a:ln>
                            <a:noFill/>
                          </a:ln>
                          <a:solidFill>
                            <a:schemeClr val="tx1"/>
                          </a:solidFill>
                          <a:effectLst/>
                          <a:latin typeface="Arial" charset="0"/>
                          <a:ea typeface="Cambria" charset="0"/>
                        </a:rPr>
                        <a:t>Opmaken</a:t>
                      </a:r>
                      <a:r>
                        <a:rPr kumimoji="0" lang="en-US" sz="1600" b="0" i="0" u="none" strike="noStrike" cap="none" normalizeH="0" baseline="0" dirty="0">
                          <a:ln>
                            <a:noFill/>
                          </a:ln>
                          <a:solidFill>
                            <a:schemeClr val="tx1"/>
                          </a:solidFill>
                          <a:effectLst/>
                          <a:latin typeface="Arial" charset="0"/>
                          <a:ea typeface="Cambria" charset="0"/>
                        </a:rPr>
                        <a:t> van </a:t>
                      </a:r>
                      <a:r>
                        <a:rPr kumimoji="0" lang="en-US" sz="1600" b="0" i="0" u="none" strike="noStrike" cap="none" normalizeH="0" baseline="0" dirty="0" err="1">
                          <a:ln>
                            <a:noFill/>
                          </a:ln>
                          <a:solidFill>
                            <a:schemeClr val="tx1"/>
                          </a:solidFill>
                          <a:effectLst/>
                          <a:latin typeface="Arial" charset="0"/>
                          <a:ea typeface="Cambria" charset="0"/>
                        </a:rPr>
                        <a:t>een</a:t>
                      </a:r>
                      <a:r>
                        <a:rPr kumimoji="0" lang="en-US" sz="1600" b="0" i="0" u="none" strike="noStrike" cap="none" normalizeH="0" baseline="0" dirty="0">
                          <a:ln>
                            <a:noFill/>
                          </a:ln>
                          <a:solidFill>
                            <a:schemeClr val="tx1"/>
                          </a:solidFill>
                          <a:effectLst/>
                          <a:latin typeface="Arial" charset="0"/>
                          <a:ea typeface="Cambria" charset="0"/>
                        </a:rPr>
                        <a:t> plan </a:t>
                      </a:r>
                      <a:r>
                        <a:rPr kumimoji="0" lang="en-US" sz="1600" b="0" i="0" u="none" strike="noStrike" cap="none" normalizeH="0" baseline="0" dirty="0" err="1">
                          <a:ln>
                            <a:noFill/>
                          </a:ln>
                          <a:solidFill>
                            <a:schemeClr val="tx1"/>
                          </a:solidFill>
                          <a:effectLst/>
                          <a:latin typeface="Arial" charset="0"/>
                          <a:ea typeface="Cambria" charset="0"/>
                        </a:rPr>
                        <a:t>voor</a:t>
                      </a:r>
                      <a:r>
                        <a:rPr kumimoji="0" lang="en-US" sz="1600" b="0" i="0" u="none" strike="noStrike" cap="none" normalizeH="0" baseline="0" dirty="0">
                          <a:ln>
                            <a:noFill/>
                          </a:ln>
                          <a:solidFill>
                            <a:schemeClr val="tx1"/>
                          </a:solidFill>
                          <a:effectLst/>
                          <a:latin typeface="Arial" charset="0"/>
                          <a:ea typeface="Cambria" charset="0"/>
                        </a:rPr>
                        <a:t> het </a:t>
                      </a:r>
                      <a:r>
                        <a:rPr kumimoji="0" lang="en-US" sz="1600" b="0" i="0" u="none" strike="noStrike" cap="none" normalizeH="0" baseline="0" dirty="0" err="1">
                          <a:ln>
                            <a:noFill/>
                          </a:ln>
                          <a:solidFill>
                            <a:schemeClr val="tx1"/>
                          </a:solidFill>
                          <a:effectLst/>
                          <a:latin typeface="Arial" charset="0"/>
                          <a:ea typeface="Cambria" charset="0"/>
                        </a:rPr>
                        <a:t>gebruik</a:t>
                      </a:r>
                      <a:r>
                        <a:rPr kumimoji="0" lang="en-US" sz="1600" b="0" i="0" u="none" strike="noStrike" cap="none" normalizeH="0" baseline="0" dirty="0">
                          <a:ln>
                            <a:noFill/>
                          </a:ln>
                          <a:solidFill>
                            <a:schemeClr val="tx1"/>
                          </a:solidFill>
                          <a:effectLst/>
                          <a:latin typeface="Arial" charset="0"/>
                          <a:ea typeface="Cambria" charset="0"/>
                        </a:rPr>
                        <a:t> van de monitoring </a:t>
                      </a:r>
                      <a:r>
                        <a:rPr kumimoji="0" lang="en-US" sz="1600" b="0" i="0" u="none" strike="noStrike" cap="none" normalizeH="0" baseline="0" dirty="0" err="1">
                          <a:ln>
                            <a:noFill/>
                          </a:ln>
                          <a:solidFill>
                            <a:schemeClr val="tx1"/>
                          </a:solidFill>
                          <a:effectLst/>
                          <a:latin typeface="Arial" charset="0"/>
                          <a:ea typeface="Cambria" charset="0"/>
                        </a:rPr>
                        <a:t>resultaten</a:t>
                      </a:r>
                      <a:r>
                        <a:rPr kumimoji="0" lang="en-US" sz="1600" b="0" i="0" u="none" strike="noStrike" cap="none" normalizeH="0" baseline="0" dirty="0">
                          <a:ln>
                            <a:noFill/>
                          </a:ln>
                          <a:solidFill>
                            <a:schemeClr val="tx1"/>
                          </a:solidFill>
                          <a:effectLst/>
                          <a:latin typeface="Arial" charset="0"/>
                          <a:ea typeface="Cambria" charset="0"/>
                        </a:rPr>
                        <a:t> </a:t>
                      </a:r>
                      <a:r>
                        <a:rPr kumimoji="0" lang="en-US" sz="1600" b="0" i="0" u="none" strike="noStrike" cap="none" normalizeH="0" baseline="0" dirty="0" err="1">
                          <a:ln>
                            <a:noFill/>
                          </a:ln>
                          <a:solidFill>
                            <a:schemeClr val="tx1"/>
                          </a:solidFill>
                          <a:effectLst/>
                          <a:latin typeface="Arial" charset="0"/>
                          <a:ea typeface="Cambria" charset="0"/>
                        </a:rPr>
                        <a:t>en</a:t>
                      </a:r>
                      <a:r>
                        <a:rPr kumimoji="0" lang="en-US" sz="1600" b="0" i="0" u="none" strike="noStrike" cap="none" normalizeH="0" baseline="0" dirty="0">
                          <a:ln>
                            <a:noFill/>
                          </a:ln>
                          <a:solidFill>
                            <a:schemeClr val="tx1"/>
                          </a:solidFill>
                          <a:effectLst/>
                          <a:latin typeface="Arial" charset="0"/>
                          <a:ea typeface="Cambria" charset="0"/>
                        </a:rPr>
                        <a:t> de </a:t>
                      </a:r>
                      <a:r>
                        <a:rPr kumimoji="0" lang="en-US" sz="1600" b="0" i="0" u="none" strike="noStrike" cap="none" normalizeH="0" baseline="0" dirty="0" err="1">
                          <a:ln>
                            <a:noFill/>
                          </a:ln>
                          <a:solidFill>
                            <a:schemeClr val="tx1"/>
                          </a:solidFill>
                          <a:effectLst/>
                          <a:latin typeface="Arial" charset="0"/>
                          <a:ea typeface="Cambria" charset="0"/>
                        </a:rPr>
                        <a:t>kritische</a:t>
                      </a:r>
                      <a:r>
                        <a:rPr kumimoji="0" lang="en-US" sz="1600" b="0" i="0" u="none" strike="noStrike" cap="none" normalizeH="0" baseline="0" dirty="0">
                          <a:ln>
                            <a:noFill/>
                          </a:ln>
                          <a:solidFill>
                            <a:schemeClr val="tx1"/>
                          </a:solidFill>
                          <a:effectLst/>
                          <a:latin typeface="Arial" charset="0"/>
                          <a:ea typeface="Cambria" charset="0"/>
                        </a:rPr>
                        <a:t> </a:t>
                      </a:r>
                      <a:r>
                        <a:rPr kumimoji="0" lang="en-US" sz="1600" b="0" i="0" u="none" strike="noStrike" cap="none" normalizeH="0" baseline="0" dirty="0" err="1">
                          <a:ln>
                            <a:noFill/>
                          </a:ln>
                          <a:solidFill>
                            <a:schemeClr val="tx1"/>
                          </a:solidFill>
                          <a:effectLst/>
                          <a:latin typeface="Arial" charset="0"/>
                          <a:ea typeface="Cambria" charset="0"/>
                        </a:rPr>
                        <a:t>reflectie</a:t>
                      </a:r>
                      <a:r>
                        <a:rPr kumimoji="0" lang="en-US" sz="1600" b="0" i="0" u="none" strike="noStrike" cap="none" normalizeH="0" baseline="0" dirty="0">
                          <a:ln>
                            <a:noFill/>
                          </a:ln>
                          <a:solidFill>
                            <a:schemeClr val="tx1"/>
                          </a:solidFill>
                          <a:effectLst/>
                          <a:latin typeface="Arial" charset="0"/>
                          <a:ea typeface="Cambria" charset="0"/>
                        </a:rPr>
                        <a:t>/</a:t>
                      </a:r>
                      <a:r>
                        <a:rPr kumimoji="0" lang="en-US" sz="1600" b="0" i="0" u="none" strike="noStrike" cap="none" normalizeH="0" baseline="0" dirty="0" err="1">
                          <a:ln>
                            <a:noFill/>
                          </a:ln>
                          <a:solidFill>
                            <a:schemeClr val="tx1"/>
                          </a:solidFill>
                          <a:effectLst/>
                          <a:latin typeface="Arial" charset="0"/>
                          <a:ea typeface="Cambria" charset="0"/>
                        </a:rPr>
                        <a:t>analyse</a:t>
                      </a:r>
                      <a:r>
                        <a:rPr kumimoji="0" lang="en-US" sz="1600" b="0" i="0" u="none" strike="noStrike" cap="none" normalizeH="0" baseline="0" dirty="0">
                          <a:ln>
                            <a:noFill/>
                          </a:ln>
                          <a:solidFill>
                            <a:schemeClr val="tx1"/>
                          </a:solidFill>
                          <a:effectLst/>
                          <a:latin typeface="Arial" charset="0"/>
                          <a:ea typeface="Cambria" charset="0"/>
                        </a:rPr>
                        <a:t> </a:t>
                      </a:r>
                      <a:r>
                        <a:rPr kumimoji="0" lang="en-US" sz="1600" b="0" i="0" u="none" strike="noStrike" cap="none" normalizeH="0" baseline="0" dirty="0" err="1">
                          <a:ln>
                            <a:noFill/>
                          </a:ln>
                          <a:solidFill>
                            <a:schemeClr val="tx1"/>
                          </a:solidFill>
                          <a:effectLst/>
                          <a:latin typeface="Arial" charset="0"/>
                          <a:ea typeface="Cambria" charset="0"/>
                        </a:rPr>
                        <a:t>tijdens</a:t>
                      </a:r>
                      <a:r>
                        <a:rPr kumimoji="0" lang="en-US" sz="1600" b="0" i="0" u="none" strike="noStrike" cap="none" normalizeH="0" baseline="0" dirty="0">
                          <a:ln>
                            <a:noFill/>
                          </a:ln>
                          <a:solidFill>
                            <a:schemeClr val="tx1"/>
                          </a:solidFill>
                          <a:effectLst/>
                          <a:latin typeface="Arial" charset="0"/>
                          <a:ea typeface="Cambria" charset="0"/>
                        </a:rPr>
                        <a:t> de </a:t>
                      </a:r>
                      <a:r>
                        <a:rPr kumimoji="0" lang="en-US" sz="1600" b="0" i="0" u="none" strike="noStrike" cap="none" normalizeH="0" baseline="0" dirty="0" err="1">
                          <a:ln>
                            <a:noFill/>
                          </a:ln>
                          <a:solidFill>
                            <a:schemeClr val="tx1"/>
                          </a:solidFill>
                          <a:effectLst/>
                          <a:latin typeface="Arial" charset="0"/>
                          <a:ea typeface="Cambria" charset="0"/>
                        </a:rPr>
                        <a:t>sleutelmomenten</a:t>
                      </a:r>
                      <a:endParaRPr kumimoji="0" lang="en-US" sz="1600" b="0" i="0" u="none" strike="noStrike" cap="none" normalizeH="0" baseline="0" dirty="0">
                        <a:ln>
                          <a:noFill/>
                        </a:ln>
                        <a:solidFill>
                          <a:schemeClr val="tx1"/>
                        </a:solidFill>
                        <a:effectLst/>
                        <a:latin typeface="Arial" charset="0"/>
                        <a:ea typeface="Cambria" charset="0"/>
                      </a:endParaRPr>
                    </a:p>
                  </a:txBody>
                  <a:tcPr marL="68580" marR="68580" marT="0" marB="0"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extLst>
                  <a:ext uri="{0D108BD9-81ED-4DB2-BD59-A6C34878D82A}">
                    <a16:rowId xmlns:a16="http://schemas.microsoft.com/office/drawing/2014/main" val="10004"/>
                  </a:ext>
                </a:extLst>
              </a:tr>
              <a:tr h="830268">
                <a:tc>
                  <a:txBody>
                    <a:bodyPr/>
                    <a:lstStyle/>
                    <a:p>
                      <a:pPr marL="342900" marR="0" lvl="0" indent="-342900" algn="l" defTabSz="914400" rtl="0" eaLnBrk="1" fontAlgn="base" latinLnBrk="0" hangingPunct="1">
                        <a:lnSpc>
                          <a:spcPct val="100000"/>
                        </a:lnSpc>
                        <a:spcBef>
                          <a:spcPct val="0"/>
                        </a:spcBef>
                        <a:spcAft>
                          <a:spcPct val="0"/>
                        </a:spcAft>
                        <a:buClr>
                          <a:srgbClr val="000000"/>
                        </a:buClr>
                        <a:buSzTx/>
                        <a:buFont typeface="+mj-lt" charset="0"/>
                        <a:buNone/>
                        <a:tabLst/>
                      </a:pPr>
                      <a:r>
                        <a:rPr kumimoji="0" lang="en-US" sz="1600" b="1" i="0" u="none" strike="noStrike" cap="none" normalizeH="0" baseline="0" dirty="0">
                          <a:ln>
                            <a:noFill/>
                          </a:ln>
                          <a:solidFill>
                            <a:srgbClr val="000000"/>
                          </a:solidFill>
                          <a:effectLst/>
                          <a:latin typeface="Arial" charset="0"/>
                          <a:ea typeface="Cambria" charset="0"/>
                        </a:rPr>
                        <a:t>7. 	Plan </a:t>
                      </a:r>
                      <a:r>
                        <a:rPr kumimoji="0" lang="en-US" sz="1600" b="1" i="0" u="none" strike="noStrike" cap="none" normalizeH="0" baseline="0" dirty="0" err="1">
                          <a:ln>
                            <a:noFill/>
                          </a:ln>
                          <a:solidFill>
                            <a:srgbClr val="000000"/>
                          </a:solidFill>
                          <a:effectLst/>
                          <a:latin typeface="Arial" charset="0"/>
                          <a:ea typeface="Cambria" charset="0"/>
                        </a:rPr>
                        <a:t>voor</a:t>
                      </a:r>
                      <a:r>
                        <a:rPr kumimoji="0" lang="en-US" sz="1600" b="1" i="0" u="none" strike="noStrike" cap="none" normalizeH="0" baseline="0" dirty="0">
                          <a:ln>
                            <a:noFill/>
                          </a:ln>
                          <a:solidFill>
                            <a:srgbClr val="000000"/>
                          </a:solidFill>
                          <a:effectLst/>
                          <a:latin typeface="Arial" charset="0"/>
                          <a:ea typeface="Cambria" charset="0"/>
                        </a:rPr>
                        <a:t> </a:t>
                      </a:r>
                      <a:r>
                        <a:rPr kumimoji="0" lang="en-US" sz="1600" b="1" i="0" u="none" strike="noStrike" cap="none" normalizeH="0" baseline="0" dirty="0" err="1">
                          <a:ln>
                            <a:noFill/>
                          </a:ln>
                          <a:solidFill>
                            <a:srgbClr val="000000"/>
                          </a:solidFill>
                          <a:effectLst/>
                          <a:latin typeface="Arial" charset="0"/>
                          <a:ea typeface="Cambria" charset="0"/>
                        </a:rPr>
                        <a:t>documentatie</a:t>
                      </a:r>
                      <a:r>
                        <a:rPr kumimoji="0" lang="en-US" sz="1600" b="1" i="0" u="none" strike="noStrike" cap="none" normalizeH="0" baseline="0" dirty="0">
                          <a:ln>
                            <a:noFill/>
                          </a:ln>
                          <a:solidFill>
                            <a:srgbClr val="000000"/>
                          </a:solidFill>
                          <a:effectLst/>
                          <a:latin typeface="Arial" charset="0"/>
                          <a:ea typeface="Cambria" charset="0"/>
                        </a:rPr>
                        <a:t> en </a:t>
                      </a:r>
                      <a:r>
                        <a:rPr kumimoji="0" lang="en-US" sz="1600" b="1" i="0" u="none" strike="noStrike" cap="none" normalizeH="0" baseline="0" dirty="0" err="1">
                          <a:ln>
                            <a:noFill/>
                          </a:ln>
                          <a:solidFill>
                            <a:srgbClr val="000000"/>
                          </a:solidFill>
                          <a:effectLst/>
                          <a:latin typeface="Arial" charset="0"/>
                          <a:ea typeface="Cambria" charset="0"/>
                        </a:rPr>
                        <a:t>communicatie</a:t>
                      </a:r>
                      <a:endParaRPr kumimoji="0" lang="en-US" sz="1600" b="0" i="0" u="none" strike="noStrike" cap="none" normalizeH="0" baseline="0" dirty="0">
                        <a:ln>
                          <a:noFill/>
                        </a:ln>
                        <a:solidFill>
                          <a:schemeClr val="tx1"/>
                        </a:solidFill>
                        <a:effectLst/>
                        <a:latin typeface="Arial" charset="0"/>
                        <a:ea typeface="Cambria" charset="0"/>
                      </a:endParaRPr>
                    </a:p>
                  </a:txBody>
                  <a:tcPr marL="68580" marR="68580" marT="0" marB="0"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D9D9D9"/>
                    </a:solidFill>
                  </a:tcPr>
                </a:tc>
                <a:tc>
                  <a:txBody>
                    <a:bodyPr/>
                    <a:lstStyle/>
                    <a:p>
                      <a:pPr marL="0" marR="0" lvl="0" indent="-11113" algn="just"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Cambria" charset="0"/>
                        </a:rPr>
                        <a:t>Opmaken van een plan voor de documentatie/rapportagee en externe communicatie van de monitoring resultaten</a:t>
                      </a:r>
                    </a:p>
                  </a:txBody>
                  <a:tcPr marL="68580" marR="68580" marT="0" marB="0"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D9D9D9"/>
                    </a:solidFill>
                  </a:tcPr>
                </a:tc>
                <a:extLst>
                  <a:ext uri="{0D108BD9-81ED-4DB2-BD59-A6C34878D82A}">
                    <a16:rowId xmlns:a16="http://schemas.microsoft.com/office/drawing/2014/main" val="10005"/>
                  </a:ext>
                </a:extLst>
              </a:tr>
              <a:tr h="830268">
                <a:tc>
                  <a:txBody>
                    <a:bodyPr/>
                    <a:lstStyle/>
                    <a:p>
                      <a:pPr marL="342900" marR="0" lvl="0" indent="-342900" algn="l" defTabSz="914400" rtl="0" eaLnBrk="1" fontAlgn="base" latinLnBrk="0" hangingPunct="1">
                        <a:lnSpc>
                          <a:spcPct val="100000"/>
                        </a:lnSpc>
                        <a:spcBef>
                          <a:spcPct val="0"/>
                        </a:spcBef>
                        <a:spcAft>
                          <a:spcPct val="0"/>
                        </a:spcAft>
                        <a:buClr>
                          <a:srgbClr val="000000"/>
                        </a:buClr>
                        <a:buSzTx/>
                        <a:buFont typeface="+mj-lt" charset="0"/>
                        <a:buNone/>
                        <a:tabLst/>
                      </a:pPr>
                      <a:r>
                        <a:rPr kumimoji="0" lang="en-US" sz="1600" b="1" i="0" u="none" strike="noStrike" cap="none" normalizeH="0" baseline="0" dirty="0">
                          <a:ln>
                            <a:noFill/>
                          </a:ln>
                          <a:solidFill>
                            <a:srgbClr val="000000"/>
                          </a:solidFill>
                          <a:effectLst/>
                          <a:latin typeface="Arial" charset="0"/>
                          <a:ea typeface="Cambria" charset="0"/>
                        </a:rPr>
                        <a:t>8.	Plan om </a:t>
                      </a:r>
                      <a:r>
                        <a:rPr kumimoji="0" lang="en-US" sz="1600" b="1" i="0" u="none" strike="noStrike" cap="none" normalizeH="0" baseline="0" dirty="0" err="1">
                          <a:ln>
                            <a:noFill/>
                          </a:ln>
                          <a:solidFill>
                            <a:srgbClr val="000000"/>
                          </a:solidFill>
                          <a:effectLst/>
                          <a:latin typeface="Arial" charset="0"/>
                          <a:ea typeface="Cambria" charset="0"/>
                        </a:rPr>
                        <a:t>te</a:t>
                      </a:r>
                      <a:r>
                        <a:rPr kumimoji="0" lang="en-US" sz="1600" b="1" i="0" u="none" strike="noStrike" cap="none" normalizeH="0" baseline="0" dirty="0">
                          <a:ln>
                            <a:noFill/>
                          </a:ln>
                          <a:solidFill>
                            <a:srgbClr val="000000"/>
                          </a:solidFill>
                          <a:effectLst/>
                          <a:latin typeface="Arial" charset="0"/>
                          <a:ea typeface="Cambria" charset="0"/>
                        </a:rPr>
                        <a:t> </a:t>
                      </a:r>
                      <a:r>
                        <a:rPr kumimoji="0" lang="en-US" sz="1600" b="1" i="0" u="none" strike="noStrike" cap="none" normalizeH="0" baseline="0" dirty="0" err="1">
                          <a:ln>
                            <a:noFill/>
                          </a:ln>
                          <a:solidFill>
                            <a:srgbClr val="000000"/>
                          </a:solidFill>
                          <a:effectLst/>
                          <a:latin typeface="Arial" charset="0"/>
                          <a:ea typeface="Cambria" charset="0"/>
                        </a:rPr>
                        <a:t>werken</a:t>
                      </a:r>
                      <a:r>
                        <a:rPr kumimoji="0" lang="en-US" sz="1600" b="1" i="0" u="none" strike="noStrike" cap="none" normalizeH="0" baseline="0" dirty="0">
                          <a:ln>
                            <a:noFill/>
                          </a:ln>
                          <a:solidFill>
                            <a:srgbClr val="000000"/>
                          </a:solidFill>
                          <a:effectLst/>
                          <a:latin typeface="Arial" charset="0"/>
                          <a:ea typeface="Cambria" charset="0"/>
                        </a:rPr>
                        <a:t> </a:t>
                      </a:r>
                      <a:r>
                        <a:rPr kumimoji="0" lang="en-US" sz="1600" b="1" i="0" u="none" strike="noStrike" cap="none" normalizeH="0" baseline="0" dirty="0" err="1">
                          <a:ln>
                            <a:noFill/>
                          </a:ln>
                          <a:solidFill>
                            <a:srgbClr val="000000"/>
                          </a:solidFill>
                          <a:effectLst/>
                          <a:latin typeface="Arial" charset="0"/>
                          <a:ea typeface="Cambria" charset="0"/>
                        </a:rPr>
                        <a:t>aan</a:t>
                      </a:r>
                      <a:r>
                        <a:rPr kumimoji="0" lang="en-US" sz="1600" b="1" i="0" u="none" strike="noStrike" cap="none" normalizeH="0" baseline="0" dirty="0">
                          <a:ln>
                            <a:noFill/>
                          </a:ln>
                          <a:solidFill>
                            <a:srgbClr val="000000"/>
                          </a:solidFill>
                          <a:effectLst/>
                          <a:latin typeface="Arial" charset="0"/>
                          <a:ea typeface="Cambria" charset="0"/>
                        </a:rPr>
                        <a:t> </a:t>
                      </a:r>
                      <a:r>
                        <a:rPr kumimoji="0" lang="en-US" sz="1600" b="1" i="0" u="none" strike="noStrike" cap="none" normalizeH="0" baseline="0" dirty="0" err="1">
                          <a:ln>
                            <a:noFill/>
                          </a:ln>
                          <a:solidFill>
                            <a:srgbClr val="000000"/>
                          </a:solidFill>
                          <a:effectLst/>
                          <a:latin typeface="Arial" charset="0"/>
                          <a:ea typeface="Cambria" charset="0"/>
                        </a:rPr>
                        <a:t>organisatievoorwaarden</a:t>
                      </a:r>
                      <a:endParaRPr kumimoji="0" lang="en-US" sz="1600" b="0" i="0" u="none" strike="noStrike" cap="none" normalizeH="0" baseline="0" dirty="0">
                        <a:ln>
                          <a:noFill/>
                        </a:ln>
                        <a:solidFill>
                          <a:schemeClr val="tx1"/>
                        </a:solidFill>
                        <a:effectLst/>
                        <a:latin typeface="Arial" charset="0"/>
                        <a:ea typeface="Cambria" charset="0"/>
                      </a:endParaRPr>
                    </a:p>
                  </a:txBody>
                  <a:tcPr marL="68580" marR="68580" marT="0" marB="0"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Cambria" charset="0"/>
                        </a:rPr>
                        <a:t>Assessment en planning van de </a:t>
                      </a:r>
                      <a:r>
                        <a:rPr kumimoji="0" lang="en-US" sz="1600" b="0" i="0" u="none" strike="noStrike" cap="none" normalizeH="0" baseline="0" dirty="0" err="1">
                          <a:ln>
                            <a:noFill/>
                          </a:ln>
                          <a:solidFill>
                            <a:schemeClr val="tx1"/>
                          </a:solidFill>
                          <a:effectLst/>
                          <a:latin typeface="Arial" charset="0"/>
                          <a:ea typeface="Cambria" charset="0"/>
                        </a:rPr>
                        <a:t>noodzakelijke</a:t>
                      </a:r>
                      <a:r>
                        <a:rPr kumimoji="0" lang="en-US" sz="1600" b="0" i="0" u="none" strike="noStrike" cap="none" normalizeH="0" baseline="0" dirty="0">
                          <a:ln>
                            <a:noFill/>
                          </a:ln>
                          <a:solidFill>
                            <a:schemeClr val="tx1"/>
                          </a:solidFill>
                          <a:effectLst/>
                          <a:latin typeface="Arial" charset="0"/>
                          <a:ea typeface="Cambria" charset="0"/>
                        </a:rPr>
                        <a:t> </a:t>
                      </a:r>
                      <a:r>
                        <a:rPr kumimoji="0" lang="en-US" sz="1600" b="0" i="0" u="none" strike="noStrike" cap="none" normalizeH="0" baseline="0" dirty="0" err="1">
                          <a:ln>
                            <a:noFill/>
                          </a:ln>
                          <a:solidFill>
                            <a:schemeClr val="tx1"/>
                          </a:solidFill>
                          <a:effectLst/>
                          <a:latin typeface="Arial" charset="0"/>
                          <a:ea typeface="Cambria" charset="0"/>
                        </a:rPr>
                        <a:t>condities</a:t>
                      </a:r>
                      <a:r>
                        <a:rPr kumimoji="0" lang="en-US" sz="1600" b="0" i="0" u="none" strike="noStrike" cap="none" normalizeH="0" baseline="0" dirty="0">
                          <a:ln>
                            <a:noFill/>
                          </a:ln>
                          <a:solidFill>
                            <a:schemeClr val="tx1"/>
                          </a:solidFill>
                          <a:effectLst/>
                          <a:latin typeface="Arial" charset="0"/>
                          <a:ea typeface="Cambria" charset="0"/>
                        </a:rPr>
                        <a:t> en </a:t>
                      </a:r>
                      <a:r>
                        <a:rPr kumimoji="0" lang="en-US" sz="1600" b="0" i="0" u="none" strike="noStrike" cap="none" normalizeH="0" baseline="0" dirty="0" err="1">
                          <a:ln>
                            <a:noFill/>
                          </a:ln>
                          <a:solidFill>
                            <a:schemeClr val="tx1"/>
                          </a:solidFill>
                          <a:effectLst/>
                          <a:latin typeface="Arial" charset="0"/>
                          <a:ea typeface="Cambria" charset="0"/>
                        </a:rPr>
                        <a:t>capaciteiten</a:t>
                      </a:r>
                      <a:r>
                        <a:rPr kumimoji="0" lang="en-US" sz="1600" b="0" i="0" u="none" strike="noStrike" cap="none" normalizeH="0" baseline="0" dirty="0">
                          <a:ln>
                            <a:noFill/>
                          </a:ln>
                          <a:solidFill>
                            <a:schemeClr val="tx1"/>
                          </a:solidFill>
                          <a:effectLst/>
                          <a:latin typeface="Arial" charset="0"/>
                          <a:ea typeface="Cambria" charset="0"/>
                        </a:rPr>
                        <a:t> </a:t>
                      </a:r>
                      <a:r>
                        <a:rPr kumimoji="0" lang="en-US" sz="1600" b="0" i="0" u="none" strike="noStrike" cap="none" normalizeH="0" baseline="0" dirty="0" err="1">
                          <a:ln>
                            <a:noFill/>
                          </a:ln>
                          <a:solidFill>
                            <a:schemeClr val="tx1"/>
                          </a:solidFill>
                          <a:effectLst/>
                          <a:latin typeface="Arial" charset="0"/>
                          <a:ea typeface="Cambria" charset="0"/>
                        </a:rPr>
                        <a:t>om</a:t>
                      </a:r>
                      <a:r>
                        <a:rPr kumimoji="0" lang="en-US" sz="1600" b="0" i="0" u="none" strike="noStrike" cap="none" normalizeH="0" baseline="0" dirty="0">
                          <a:ln>
                            <a:noFill/>
                          </a:ln>
                          <a:solidFill>
                            <a:schemeClr val="tx1"/>
                          </a:solidFill>
                          <a:effectLst/>
                          <a:latin typeface="Arial" charset="0"/>
                          <a:ea typeface="Cambria" charset="0"/>
                        </a:rPr>
                        <a:t> </a:t>
                      </a:r>
                      <a:r>
                        <a:rPr kumimoji="0" lang="en-US" sz="1600" b="0" i="0" u="none" strike="noStrike" cap="none" normalizeH="0" baseline="0" dirty="0" err="1">
                          <a:ln>
                            <a:noFill/>
                          </a:ln>
                          <a:solidFill>
                            <a:schemeClr val="tx1"/>
                          </a:solidFill>
                          <a:effectLst/>
                          <a:latin typeface="Arial" charset="0"/>
                          <a:ea typeface="Cambria" charset="0"/>
                        </a:rPr>
                        <a:t>een</a:t>
                      </a:r>
                      <a:r>
                        <a:rPr kumimoji="0" lang="en-US" sz="1600" b="0" i="0" u="none" strike="noStrike" cap="none" normalizeH="0" baseline="0" dirty="0">
                          <a:ln>
                            <a:noFill/>
                          </a:ln>
                          <a:solidFill>
                            <a:schemeClr val="tx1"/>
                          </a:solidFill>
                          <a:effectLst/>
                          <a:latin typeface="Arial" charset="0"/>
                          <a:ea typeface="Cambria" charset="0"/>
                        </a:rPr>
                        <a:t> </a:t>
                      </a:r>
                      <a:r>
                        <a:rPr kumimoji="0" lang="en-US" sz="1600" b="0" i="0" u="none" strike="noStrike" cap="none" normalizeH="0" baseline="0" dirty="0" err="1">
                          <a:ln>
                            <a:noFill/>
                          </a:ln>
                          <a:solidFill>
                            <a:schemeClr val="tx1"/>
                          </a:solidFill>
                          <a:effectLst/>
                          <a:latin typeface="Arial" charset="0"/>
                          <a:ea typeface="Cambria" charset="0"/>
                        </a:rPr>
                        <a:t>leergericht</a:t>
                      </a:r>
                      <a:r>
                        <a:rPr kumimoji="0" lang="en-US" sz="1600" b="0" i="0" u="none" strike="noStrike" cap="none" normalizeH="0" baseline="0" dirty="0">
                          <a:ln>
                            <a:noFill/>
                          </a:ln>
                          <a:solidFill>
                            <a:schemeClr val="tx1"/>
                          </a:solidFill>
                          <a:effectLst/>
                          <a:latin typeface="Arial" charset="0"/>
                          <a:ea typeface="Cambria" charset="0"/>
                        </a:rPr>
                        <a:t> M&amp;E op </a:t>
                      </a:r>
                      <a:r>
                        <a:rPr kumimoji="0" lang="en-US" sz="1600" b="0" i="0" u="none" strike="noStrike" cap="none" normalizeH="0" baseline="0" dirty="0" err="1">
                          <a:ln>
                            <a:noFill/>
                          </a:ln>
                          <a:solidFill>
                            <a:schemeClr val="tx1"/>
                          </a:solidFill>
                          <a:effectLst/>
                          <a:latin typeface="Arial" charset="0"/>
                          <a:ea typeface="Cambria" charset="0"/>
                        </a:rPr>
                        <a:t>te</a:t>
                      </a:r>
                      <a:r>
                        <a:rPr kumimoji="0" lang="en-US" sz="1600" b="0" i="0" u="none" strike="noStrike" cap="none" normalizeH="0" baseline="0" dirty="0">
                          <a:ln>
                            <a:noFill/>
                          </a:ln>
                          <a:solidFill>
                            <a:schemeClr val="tx1"/>
                          </a:solidFill>
                          <a:effectLst/>
                          <a:latin typeface="Arial" charset="0"/>
                          <a:ea typeface="Cambria" charset="0"/>
                        </a:rPr>
                        <a:t> </a:t>
                      </a:r>
                      <a:r>
                        <a:rPr kumimoji="0" lang="en-US" sz="1600" b="0" i="0" u="none" strike="noStrike" cap="none" normalizeH="0" baseline="0" dirty="0" err="1">
                          <a:ln>
                            <a:noFill/>
                          </a:ln>
                          <a:solidFill>
                            <a:schemeClr val="tx1"/>
                          </a:solidFill>
                          <a:effectLst/>
                          <a:latin typeface="Arial" charset="0"/>
                          <a:ea typeface="Cambria" charset="0"/>
                        </a:rPr>
                        <a:t>zetten</a:t>
                      </a:r>
                      <a:endParaRPr kumimoji="0" lang="en-US" sz="1600" b="0" i="0" u="none" strike="noStrike" cap="none" normalizeH="0" baseline="0" dirty="0">
                        <a:ln>
                          <a:noFill/>
                        </a:ln>
                        <a:solidFill>
                          <a:schemeClr val="tx1"/>
                        </a:solidFill>
                        <a:effectLst/>
                        <a:latin typeface="Arial" charset="0"/>
                        <a:ea typeface="Cambria" charset="0"/>
                      </a:endParaRPr>
                    </a:p>
                  </a:txBody>
                  <a:tcPr marL="68580" marR="68580" marT="0" marB="0"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6"/>
                  </a:ext>
                </a:extLst>
              </a:tr>
            </a:tbl>
          </a:graphicData>
        </a:graphic>
      </p:graphicFrame>
      <p:sp>
        <p:nvSpPr>
          <p:cNvPr id="126997" name="Tekstvak 1">
            <a:extLst>
              <a:ext uri="{FF2B5EF4-FFF2-40B4-BE49-F238E27FC236}">
                <a16:creationId xmlns:a16="http://schemas.microsoft.com/office/drawing/2014/main" id="{8D78949C-AE9C-2064-C4FA-2104ADEE22CF}"/>
              </a:ext>
            </a:extLst>
          </p:cNvPr>
          <p:cNvSpPr txBox="1">
            <a:spLocks noChangeArrowheads="1"/>
          </p:cNvSpPr>
          <p:nvPr/>
        </p:nvSpPr>
        <p:spPr bwMode="auto">
          <a:xfrm>
            <a:off x="6260783" y="6451577"/>
            <a:ext cx="374491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DCB3B"/>
              </a:buClr>
              <a:buChar char="&gt;"/>
              <a:defRPr sz="3000" b="1">
                <a:solidFill>
                  <a:srgbClr val="444432"/>
                </a:solidFill>
                <a:latin typeface="Arial" panose="020B0604020202020204" pitchFamily="34" charset="0"/>
                <a:cs typeface="Times New Roman" panose="02020603050405020304" pitchFamily="18" charset="0"/>
              </a:defRPr>
            </a:lvl1pPr>
            <a:lvl2pPr marL="742950" indent="-285750">
              <a:spcBef>
                <a:spcPct val="20000"/>
              </a:spcBef>
              <a:buClr>
                <a:srgbClr val="A6A8AB"/>
              </a:buClr>
              <a:buSzPct val="150000"/>
              <a:buChar char="•"/>
              <a:defRPr sz="2400">
                <a:solidFill>
                  <a:schemeClr val="bg2"/>
                </a:solidFill>
                <a:latin typeface="Arial" panose="020B0604020202020204" pitchFamily="34" charset="0"/>
                <a:cs typeface="Times New Roman" panose="02020603050405020304" pitchFamily="18" charset="0"/>
              </a:defRPr>
            </a:lvl2pPr>
            <a:lvl3pPr marL="1143000" indent="-228600">
              <a:spcBef>
                <a:spcPct val="20000"/>
              </a:spcBef>
              <a:buClr>
                <a:srgbClr val="0099CC"/>
              </a:buClr>
              <a:buFont typeface="Wingdings" panose="05000000000000000000" pitchFamily="2" charset="2"/>
              <a:buChar char="§"/>
              <a:defRPr sz="2000">
                <a:solidFill>
                  <a:schemeClr val="bg2"/>
                </a:solidFill>
                <a:latin typeface="Arial" panose="020B0604020202020204" pitchFamily="34" charset="0"/>
                <a:cs typeface="Times New Roman" panose="02020603050405020304" pitchFamily="18" charset="0"/>
              </a:defRPr>
            </a:lvl3pPr>
            <a:lvl4pPr marL="1600200" indent="-228600">
              <a:spcBef>
                <a:spcPct val="20000"/>
              </a:spcBef>
              <a:buClr>
                <a:srgbClr val="FF6600"/>
              </a:buClr>
              <a:buChar char="–"/>
              <a:defRPr>
                <a:solidFill>
                  <a:schemeClr val="bg2"/>
                </a:solidFill>
                <a:latin typeface="Arial" panose="020B0604020202020204" pitchFamily="34" charset="0"/>
                <a:cs typeface="Times New Roman" panose="02020603050405020304" pitchFamily="18" charset="0"/>
              </a:defRPr>
            </a:lvl4pPr>
            <a:lvl5pPr marL="2057400" indent="-228600">
              <a:spcBef>
                <a:spcPct val="20000"/>
              </a:spcBef>
              <a:buClr>
                <a:srgbClr val="A6A8AB"/>
              </a:buClr>
              <a:buChar char="*"/>
              <a:defRPr sz="1600">
                <a:solidFill>
                  <a:schemeClr val="bg2"/>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9pPr>
          </a:lstStyle>
          <a:p>
            <a:pPr>
              <a:spcBef>
                <a:spcPct val="0"/>
              </a:spcBef>
              <a:buClrTx/>
              <a:buFontTx/>
              <a:buNone/>
            </a:pPr>
            <a:r>
              <a:rPr lang="nl-BE" altLang="nl-BE" sz="1600" b="0" i="1" dirty="0">
                <a:solidFill>
                  <a:schemeClr val="tx1"/>
                </a:solidFill>
                <a:latin typeface="Times New Roman" panose="02020603050405020304" pitchFamily="18" charset="0"/>
              </a:rPr>
              <a:t>Met dank aan Steff Deprez</a:t>
            </a:r>
          </a:p>
        </p:txBody>
      </p:sp>
      <p:sp>
        <p:nvSpPr>
          <p:cNvPr id="2" name="Google Shape;273;p99">
            <a:extLst>
              <a:ext uri="{FF2B5EF4-FFF2-40B4-BE49-F238E27FC236}">
                <a16:creationId xmlns:a16="http://schemas.microsoft.com/office/drawing/2014/main" id="{7EE87000-0570-A25A-63AD-F3CB7BFA73ED}"/>
              </a:ext>
            </a:extLst>
          </p:cNvPr>
          <p:cNvSpPr txBox="1">
            <a:spLocks noChangeArrowheads="1"/>
          </p:cNvSpPr>
          <p:nvPr/>
        </p:nvSpPr>
        <p:spPr bwMode="auto">
          <a:xfrm>
            <a:off x="1979613" y="68286"/>
            <a:ext cx="71675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7" rIns="91434" bIns="45717" anchor="b"/>
          <a:lstStyle>
            <a:lvl1pPr>
              <a:spcBef>
                <a:spcPct val="20000"/>
              </a:spcBef>
              <a:buClr>
                <a:srgbClr val="9DCB3B"/>
              </a:buClr>
              <a:buChar char="&gt;"/>
              <a:defRPr sz="3000" b="1">
                <a:solidFill>
                  <a:srgbClr val="444432"/>
                </a:solidFill>
                <a:latin typeface="Arial" panose="020B0604020202020204" pitchFamily="34" charset="0"/>
                <a:cs typeface="Times New Roman" panose="02020603050405020304" pitchFamily="18" charset="0"/>
              </a:defRPr>
            </a:lvl1pPr>
            <a:lvl2pPr marL="742950" indent="-285750">
              <a:spcBef>
                <a:spcPct val="20000"/>
              </a:spcBef>
              <a:buClr>
                <a:srgbClr val="A6A8AB"/>
              </a:buClr>
              <a:buSzPct val="150000"/>
              <a:buChar char="•"/>
              <a:defRPr sz="2400">
                <a:solidFill>
                  <a:schemeClr val="bg2"/>
                </a:solidFill>
                <a:latin typeface="Arial" panose="020B0604020202020204" pitchFamily="34" charset="0"/>
                <a:cs typeface="Times New Roman" panose="02020603050405020304" pitchFamily="18" charset="0"/>
              </a:defRPr>
            </a:lvl2pPr>
            <a:lvl3pPr marL="1143000" indent="-228600">
              <a:spcBef>
                <a:spcPct val="20000"/>
              </a:spcBef>
              <a:buClr>
                <a:srgbClr val="0099CC"/>
              </a:buClr>
              <a:buFont typeface="Wingdings" panose="05000000000000000000" pitchFamily="2" charset="2"/>
              <a:buChar char="§"/>
              <a:defRPr sz="2000">
                <a:solidFill>
                  <a:schemeClr val="bg2"/>
                </a:solidFill>
                <a:latin typeface="Arial" panose="020B0604020202020204" pitchFamily="34" charset="0"/>
                <a:cs typeface="Times New Roman" panose="02020603050405020304" pitchFamily="18" charset="0"/>
              </a:defRPr>
            </a:lvl3pPr>
            <a:lvl4pPr marL="1600200" indent="-228600">
              <a:spcBef>
                <a:spcPct val="20000"/>
              </a:spcBef>
              <a:buClr>
                <a:srgbClr val="FF6600"/>
              </a:buClr>
              <a:buChar char="–"/>
              <a:defRPr>
                <a:solidFill>
                  <a:schemeClr val="bg2"/>
                </a:solidFill>
                <a:latin typeface="Arial" panose="020B0604020202020204" pitchFamily="34" charset="0"/>
                <a:cs typeface="Times New Roman" panose="02020603050405020304" pitchFamily="18" charset="0"/>
              </a:defRPr>
            </a:lvl4pPr>
            <a:lvl5pPr marL="2057400" indent="-228600">
              <a:spcBef>
                <a:spcPct val="20000"/>
              </a:spcBef>
              <a:buClr>
                <a:srgbClr val="A6A8AB"/>
              </a:buClr>
              <a:buChar char="*"/>
              <a:defRPr sz="1600">
                <a:solidFill>
                  <a:schemeClr val="bg2"/>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9pPr>
          </a:lstStyle>
          <a:p>
            <a:pPr>
              <a:spcBef>
                <a:spcPct val="0"/>
              </a:spcBef>
              <a:buClrTx/>
              <a:buFontTx/>
              <a:buNone/>
            </a:pPr>
            <a:r>
              <a:rPr lang="en-US" altLang="nl-BE" sz="3200" dirty="0">
                <a:solidFill>
                  <a:srgbClr val="005DAA"/>
                </a:solidFill>
                <a:sym typeface="Times New Roman" panose="02020603050405020304" pitchFamily="18" charset="0"/>
              </a:rPr>
              <a:t>Wat is het ‘</a:t>
            </a:r>
            <a:r>
              <a:rPr lang="en-US" altLang="nl-BE" sz="3200" dirty="0" err="1">
                <a:solidFill>
                  <a:srgbClr val="005DAA"/>
                </a:solidFill>
                <a:sym typeface="Times New Roman" panose="02020603050405020304" pitchFamily="18" charset="0"/>
              </a:rPr>
              <a:t>systeem</a:t>
            </a:r>
            <a:r>
              <a:rPr lang="en-US" altLang="nl-BE" sz="3200" dirty="0">
                <a:solidFill>
                  <a:srgbClr val="005DAA"/>
                </a:solidFill>
                <a:sym typeface="Times New Roman" panose="02020603050405020304" pitchFamily="18" charset="0"/>
              </a:rPr>
              <a:t>’ </a:t>
            </a:r>
            <a:r>
              <a:rPr lang="en-US" altLang="nl-BE" sz="3200" dirty="0" err="1">
                <a:solidFill>
                  <a:srgbClr val="005DAA"/>
                </a:solidFill>
                <a:sym typeface="Times New Roman" panose="02020603050405020304" pitchFamily="18" charset="0"/>
              </a:rPr>
              <a:t>voor</a:t>
            </a:r>
            <a:r>
              <a:rPr lang="en-US" altLang="nl-BE" sz="3200" dirty="0">
                <a:solidFill>
                  <a:srgbClr val="005DAA"/>
                </a:solidFill>
                <a:sym typeface="Times New Roman" panose="02020603050405020304" pitchFamily="18" charset="0"/>
              </a:rPr>
              <a:t> </a:t>
            </a:r>
            <a:r>
              <a:rPr lang="en-US" altLang="nl-BE" sz="3200" dirty="0" err="1">
                <a:solidFill>
                  <a:srgbClr val="005DAA"/>
                </a:solidFill>
                <a:sym typeface="Times New Roman" panose="02020603050405020304" pitchFamily="18" charset="0"/>
              </a:rPr>
              <a:t>evaluatie</a:t>
            </a:r>
            <a:endParaRPr lang="nl-BE" altLang="nl-BE" sz="3200" dirty="0">
              <a:solidFill>
                <a:srgbClr val="005DAA"/>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807E80-F930-26AB-0884-6DE05A8D5178}"/>
              </a:ext>
            </a:extLst>
          </p:cNvPr>
          <p:cNvSpPr>
            <a:spLocks noGrp="1"/>
          </p:cNvSpPr>
          <p:nvPr>
            <p:ph type="title"/>
          </p:nvPr>
        </p:nvSpPr>
        <p:spPr/>
        <p:txBody>
          <a:bodyPr>
            <a:normAutofit/>
          </a:bodyPr>
          <a:lstStyle/>
          <a:p>
            <a:r>
              <a:rPr lang="nl-BE" sz="3200" b="1" dirty="0">
                <a:solidFill>
                  <a:srgbClr val="005DAA"/>
                </a:solidFill>
              </a:rPr>
              <a:t>Coaching voorbereiding (individueel of kleine groepen)</a:t>
            </a:r>
          </a:p>
        </p:txBody>
      </p:sp>
      <p:sp>
        <p:nvSpPr>
          <p:cNvPr id="3" name="Tijdelijke aanduiding voor inhoud 2">
            <a:extLst>
              <a:ext uri="{FF2B5EF4-FFF2-40B4-BE49-F238E27FC236}">
                <a16:creationId xmlns:a16="http://schemas.microsoft.com/office/drawing/2014/main" id="{30E6FE2D-144C-7F2C-BCAA-4F4E3474EE35}"/>
              </a:ext>
            </a:extLst>
          </p:cNvPr>
          <p:cNvSpPr>
            <a:spLocks noGrp="1"/>
          </p:cNvSpPr>
          <p:nvPr>
            <p:ph idx="1"/>
          </p:nvPr>
        </p:nvSpPr>
        <p:spPr/>
        <p:txBody>
          <a:bodyPr>
            <a:normAutofit fontScale="55000" lnSpcReduction="20000"/>
          </a:bodyPr>
          <a:lstStyle/>
          <a:p>
            <a:pPr algn="just">
              <a:lnSpc>
                <a:spcPct val="150000"/>
              </a:lnSpc>
              <a:buNone/>
            </a:pPr>
            <a:r>
              <a:rPr lang="nl-BE" dirty="0">
                <a:latin typeface="Arial" panose="020B0604020202020204" pitchFamily="34" charset="0"/>
                <a:ea typeface="Times New Roman" panose="02020603050405020304" pitchFamily="18" charset="0"/>
                <a:cs typeface="Arial" panose="020B0604020202020204" pitchFamily="34" charset="0"/>
              </a:rPr>
              <a:t>Vanuit een concrete vraag met oog op versterken van </a:t>
            </a:r>
            <a:r>
              <a:rPr lang="nl-BE" dirty="0" err="1">
                <a:latin typeface="Arial" panose="020B0604020202020204" pitchFamily="34" charset="0"/>
                <a:ea typeface="Times New Roman" panose="02020603050405020304" pitchFamily="18" charset="0"/>
                <a:cs typeface="Arial" panose="020B0604020202020204" pitchFamily="34" charset="0"/>
              </a:rPr>
              <a:t>impactevaluatie</a:t>
            </a:r>
            <a:r>
              <a:rPr lang="nl-BE" dirty="0">
                <a:latin typeface="Arial" panose="020B0604020202020204" pitchFamily="34" charset="0"/>
                <a:ea typeface="Times New Roman" panose="02020603050405020304" pitchFamily="18" charset="0"/>
                <a:cs typeface="Arial" panose="020B0604020202020204" pitchFamily="34" charset="0"/>
              </a:rPr>
              <a:t> – lijst op</a:t>
            </a:r>
          </a:p>
          <a:p>
            <a:pPr algn="just">
              <a:lnSpc>
                <a:spcPct val="150000"/>
              </a:lnSpc>
              <a:buNone/>
            </a:pPr>
            <a:endParaRPr lang="nl-BE" dirty="0">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buNone/>
            </a:pPr>
            <a:r>
              <a:rPr lang="nl-BE" dirty="0">
                <a:latin typeface="Arial" panose="020B0604020202020204" pitchFamily="34" charset="0"/>
                <a:ea typeface="Times New Roman" panose="02020603050405020304" pitchFamily="18" charset="0"/>
                <a:cs typeface="Arial" panose="020B0604020202020204" pitchFamily="34" charset="0"/>
              </a:rPr>
              <a:t>1, Waarover jullie (of andere diensten) coaching nodig hebben</a:t>
            </a:r>
          </a:p>
          <a:p>
            <a:pPr algn="just">
              <a:lnSpc>
                <a:spcPct val="150000"/>
              </a:lnSpc>
              <a:buNone/>
            </a:pPr>
            <a:r>
              <a:rPr lang="nl-BE" dirty="0">
                <a:latin typeface="Arial" panose="020B0604020202020204" pitchFamily="34" charset="0"/>
                <a:ea typeface="Times New Roman" panose="02020603050405020304" pitchFamily="18" charset="0"/>
                <a:cs typeface="Arial" panose="020B0604020202020204" pitchFamily="34" charset="0"/>
              </a:rPr>
              <a:t>2,Welk thema interessant zou kunnen zijn om alle stappen rond </a:t>
            </a:r>
            <a:r>
              <a:rPr lang="nl-BE" dirty="0" err="1">
                <a:latin typeface="Arial" panose="020B0604020202020204" pitchFamily="34" charset="0"/>
                <a:ea typeface="Times New Roman" panose="02020603050405020304" pitchFamily="18" charset="0"/>
                <a:cs typeface="Arial" panose="020B0604020202020204" pitchFamily="34" charset="0"/>
              </a:rPr>
              <a:t>impactevaluatie</a:t>
            </a:r>
            <a:r>
              <a:rPr lang="nl-BE" dirty="0">
                <a:latin typeface="Arial" panose="020B0604020202020204" pitchFamily="34" charset="0"/>
                <a:ea typeface="Times New Roman" panose="02020603050405020304" pitchFamily="18" charset="0"/>
                <a:cs typeface="Arial" panose="020B0604020202020204" pitchFamily="34" charset="0"/>
              </a:rPr>
              <a:t> nog eens toe te passen – (bijv. klimaat met klimaatcoördinatoren van meerdere gemeenten samen)</a:t>
            </a:r>
          </a:p>
          <a:p>
            <a:pPr algn="just">
              <a:lnSpc>
                <a:spcPct val="150000"/>
              </a:lnSpc>
              <a:buNone/>
            </a:pPr>
            <a:r>
              <a:rPr lang="nl-BE" dirty="0">
                <a:latin typeface="Arial" panose="020B0604020202020204" pitchFamily="34" charset="0"/>
                <a:ea typeface="Times New Roman" panose="02020603050405020304" pitchFamily="18" charset="0"/>
                <a:cs typeface="Arial" panose="020B0604020202020204" pitchFamily="34" charset="0"/>
              </a:rPr>
              <a:t>3, waar je denkt tegenaan te lopen in je organisatie? (introductie van checklist rond organisatievoorwaarden)</a:t>
            </a:r>
          </a:p>
          <a:p>
            <a:pPr algn="just">
              <a:lnSpc>
                <a:spcPct val="150000"/>
              </a:lnSpc>
              <a:buNone/>
            </a:pPr>
            <a:endParaRPr lang="nl-BE" dirty="0">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buNone/>
            </a:pPr>
            <a:endParaRPr lang="nl-BE" dirty="0">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buNone/>
            </a:pPr>
            <a:r>
              <a:rPr lang="nl-BE" dirty="0">
                <a:latin typeface="Arial" panose="020B0604020202020204" pitchFamily="34" charset="0"/>
                <a:ea typeface="Times New Roman" panose="02020603050405020304" pitchFamily="18" charset="0"/>
                <a:cs typeface="Arial" panose="020B0604020202020204" pitchFamily="34" charset="0"/>
              </a:rPr>
              <a:t>Feedback tegen begin december 2025 aan Kenniscentrum (coaching in 2026)</a:t>
            </a:r>
          </a:p>
          <a:p>
            <a:endParaRPr lang="nl-BE" dirty="0"/>
          </a:p>
        </p:txBody>
      </p:sp>
    </p:spTree>
    <p:extLst>
      <p:ext uri="{BB962C8B-B14F-4D97-AF65-F5344CB8AC3E}">
        <p14:creationId xmlns:p14="http://schemas.microsoft.com/office/powerpoint/2010/main" val="38090039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Google Shape;511;g18961f878c5_0_0">
            <a:extLst>
              <a:ext uri="{FF2B5EF4-FFF2-40B4-BE49-F238E27FC236}">
                <a16:creationId xmlns:a16="http://schemas.microsoft.com/office/drawing/2014/main" id="{EE120D41-D03B-0262-068D-A2BBC132F2EE}"/>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l="-627" t="-505" r="-627" b="-677"/>
          <a:stretch>
            <a:fillRect/>
          </a:stretch>
        </p:blipFill>
        <p:spPr bwMode="auto">
          <a:xfrm>
            <a:off x="4284663" y="1484313"/>
            <a:ext cx="4608512" cy="428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4" name="Google Shape;514;g18961f878c5_0_0">
            <a:extLst>
              <a:ext uri="{FF2B5EF4-FFF2-40B4-BE49-F238E27FC236}">
                <a16:creationId xmlns:a16="http://schemas.microsoft.com/office/drawing/2014/main" id="{A512E419-7718-C3D7-78D3-1DBCA17E6834}"/>
              </a:ext>
            </a:extLst>
          </p:cNvPr>
          <p:cNvSpPr txBox="1"/>
          <p:nvPr/>
        </p:nvSpPr>
        <p:spPr>
          <a:xfrm>
            <a:off x="397329" y="3013522"/>
            <a:ext cx="2955471" cy="830956"/>
          </a:xfrm>
          <a:prstGeom prst="rect">
            <a:avLst/>
          </a:prstGeom>
          <a:noFill/>
          <a:ln>
            <a:noFill/>
          </a:ln>
        </p:spPr>
        <p:txBody>
          <a:bodyPr spcFirstLastPara="1" wrap="square" lIns="91425" tIns="45700" rIns="91425" bIns="45700">
            <a:spAutoFit/>
          </a:bodyPr>
          <a:lstStyle/>
          <a:p>
            <a:pPr eaLnBrk="1" hangingPunct="1">
              <a:spcBef>
                <a:spcPts val="0"/>
              </a:spcBef>
              <a:spcAft>
                <a:spcPts val="0"/>
              </a:spcAft>
              <a:buClr>
                <a:schemeClr val="dk1"/>
              </a:buClr>
              <a:buSzPts val="2000"/>
              <a:buFont typeface="Arial"/>
              <a:buNone/>
              <a:defRPr/>
            </a:pPr>
            <a:r>
              <a:rPr lang="nl-BE" sz="1800" b="1" dirty="0">
                <a:solidFill>
                  <a:schemeClr val="dk1"/>
                </a:solidFill>
                <a:latin typeface="Arial"/>
                <a:ea typeface="Arial"/>
                <a:cs typeface="Arial"/>
                <a:sym typeface="Arial"/>
              </a:rPr>
              <a:t>Zie </a:t>
            </a:r>
            <a:r>
              <a:rPr lang="nl-BE" sz="1800" b="1" dirty="0">
                <a:solidFill>
                  <a:schemeClr val="dk1"/>
                </a:solidFill>
                <a:latin typeface="Arial"/>
                <a:ea typeface="Arial"/>
                <a:cs typeface="Arial"/>
                <a:sym typeface="Arial"/>
                <a:hlinkClick r:id="rId4"/>
              </a:rPr>
              <a:t>checklist</a:t>
            </a:r>
            <a:r>
              <a:rPr lang="nl-BE" sz="1800" b="1" dirty="0">
                <a:solidFill>
                  <a:schemeClr val="dk1"/>
                </a:solidFill>
                <a:latin typeface="Arial"/>
                <a:ea typeface="Arial"/>
                <a:cs typeface="Arial"/>
                <a:sym typeface="Arial"/>
              </a:rPr>
              <a:t> voor zelf-evaluatie en reflectie</a:t>
            </a:r>
            <a:endParaRPr sz="1200" dirty="0">
              <a:solidFill>
                <a:srgbClr val="000000"/>
              </a:solidFill>
              <a:latin typeface="Arial"/>
              <a:ea typeface="Arial"/>
              <a:cs typeface="Arial"/>
              <a:sym typeface="Arial"/>
            </a:endParaRPr>
          </a:p>
          <a:p>
            <a:pPr lvl="1" eaLnBrk="1" hangingPunct="1">
              <a:spcBef>
                <a:spcPts val="0"/>
              </a:spcBef>
              <a:spcAft>
                <a:spcPts val="0"/>
              </a:spcAft>
              <a:buClr>
                <a:schemeClr val="dk1"/>
              </a:buClr>
              <a:buSzPts val="2000"/>
              <a:buFont typeface="Arial"/>
              <a:buNone/>
              <a:defRPr/>
            </a:pPr>
            <a:endParaRPr sz="1200" dirty="0">
              <a:solidFill>
                <a:srgbClr val="000000"/>
              </a:solidFill>
              <a:latin typeface="Arial"/>
              <a:ea typeface="Arial"/>
              <a:cs typeface="Arial"/>
              <a:sym typeface="Arial"/>
            </a:endParaRPr>
          </a:p>
        </p:txBody>
      </p:sp>
      <p:sp>
        <p:nvSpPr>
          <p:cNvPr id="105478" name="Google Shape;273;p99">
            <a:extLst>
              <a:ext uri="{FF2B5EF4-FFF2-40B4-BE49-F238E27FC236}">
                <a16:creationId xmlns:a16="http://schemas.microsoft.com/office/drawing/2014/main" id="{D2014A4B-2AA8-6E3A-3BBA-FB4DECD684CE}"/>
              </a:ext>
            </a:extLst>
          </p:cNvPr>
          <p:cNvSpPr txBox="1">
            <a:spLocks noChangeArrowheads="1"/>
          </p:cNvSpPr>
          <p:nvPr/>
        </p:nvSpPr>
        <p:spPr bwMode="auto">
          <a:xfrm>
            <a:off x="1979613" y="290513"/>
            <a:ext cx="71675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7" rIns="91434" bIns="45717" anchor="b"/>
          <a:lstStyle>
            <a:lvl1pPr>
              <a:spcBef>
                <a:spcPct val="20000"/>
              </a:spcBef>
              <a:buClr>
                <a:srgbClr val="9DCB3B"/>
              </a:buClr>
              <a:buChar char="&gt;"/>
              <a:defRPr sz="3000" b="1">
                <a:solidFill>
                  <a:srgbClr val="444432"/>
                </a:solidFill>
                <a:latin typeface="Arial" panose="020B0604020202020204" pitchFamily="34" charset="0"/>
                <a:cs typeface="Times New Roman" panose="02020603050405020304" pitchFamily="18" charset="0"/>
              </a:defRPr>
            </a:lvl1pPr>
            <a:lvl2pPr marL="742950" indent="-285750">
              <a:spcBef>
                <a:spcPct val="20000"/>
              </a:spcBef>
              <a:buClr>
                <a:srgbClr val="A6A8AB"/>
              </a:buClr>
              <a:buSzPct val="150000"/>
              <a:buChar char="•"/>
              <a:defRPr sz="2400">
                <a:solidFill>
                  <a:schemeClr val="bg2"/>
                </a:solidFill>
                <a:latin typeface="Arial" panose="020B0604020202020204" pitchFamily="34" charset="0"/>
                <a:cs typeface="Times New Roman" panose="02020603050405020304" pitchFamily="18" charset="0"/>
              </a:defRPr>
            </a:lvl2pPr>
            <a:lvl3pPr marL="1143000" indent="-228600">
              <a:spcBef>
                <a:spcPct val="20000"/>
              </a:spcBef>
              <a:buClr>
                <a:srgbClr val="0099CC"/>
              </a:buClr>
              <a:buFont typeface="Wingdings" panose="05000000000000000000" pitchFamily="2" charset="2"/>
              <a:buChar char="§"/>
              <a:defRPr sz="2000">
                <a:solidFill>
                  <a:schemeClr val="bg2"/>
                </a:solidFill>
                <a:latin typeface="Arial" panose="020B0604020202020204" pitchFamily="34" charset="0"/>
                <a:cs typeface="Times New Roman" panose="02020603050405020304" pitchFamily="18" charset="0"/>
              </a:defRPr>
            </a:lvl3pPr>
            <a:lvl4pPr marL="1600200" indent="-228600">
              <a:spcBef>
                <a:spcPct val="20000"/>
              </a:spcBef>
              <a:buClr>
                <a:srgbClr val="FF6600"/>
              </a:buClr>
              <a:buChar char="–"/>
              <a:defRPr>
                <a:solidFill>
                  <a:schemeClr val="bg2"/>
                </a:solidFill>
                <a:latin typeface="Arial" panose="020B0604020202020204" pitchFamily="34" charset="0"/>
                <a:cs typeface="Times New Roman" panose="02020603050405020304" pitchFamily="18" charset="0"/>
              </a:defRPr>
            </a:lvl4pPr>
            <a:lvl5pPr marL="2057400" indent="-228600">
              <a:spcBef>
                <a:spcPct val="20000"/>
              </a:spcBef>
              <a:buClr>
                <a:srgbClr val="A6A8AB"/>
              </a:buClr>
              <a:buChar char="*"/>
              <a:defRPr sz="1600">
                <a:solidFill>
                  <a:schemeClr val="bg2"/>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9pPr>
          </a:lstStyle>
          <a:p>
            <a:pPr>
              <a:spcBef>
                <a:spcPct val="0"/>
              </a:spcBef>
              <a:buClrTx/>
              <a:buFontTx/>
              <a:buNone/>
            </a:pPr>
            <a:r>
              <a:rPr lang="en-US" altLang="nl-BE" sz="3200" dirty="0" err="1">
                <a:solidFill>
                  <a:srgbClr val="005DAA"/>
                </a:solidFill>
                <a:sym typeface="Times New Roman" panose="02020603050405020304" pitchFamily="18" charset="0"/>
              </a:rPr>
              <a:t>Organisatievoorwaarden</a:t>
            </a:r>
            <a:endParaRPr lang="nl-BE" altLang="nl-BE" sz="3200" dirty="0">
              <a:solidFill>
                <a:srgbClr val="005DAA"/>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14"/>
                                        </p:tgtEl>
                                        <p:attrNameLst>
                                          <p:attrName>style.visibility</p:attrName>
                                        </p:attrNameLst>
                                      </p:cBhvr>
                                      <p:to>
                                        <p:strVal val="visible"/>
                                      </p:to>
                                    </p:set>
                                    <p:animEffect transition="in" filter="fade">
                                      <p:cBhvr>
                                        <p:cTn id="7" dur="500"/>
                                        <p:tgtEl>
                                          <p:spTgt spid="5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A0875B-3FDB-768C-9FC3-FB4186D0F208}"/>
              </a:ext>
            </a:extLst>
          </p:cNvPr>
          <p:cNvSpPr>
            <a:spLocks noGrp="1"/>
          </p:cNvSpPr>
          <p:nvPr>
            <p:ph type="title"/>
          </p:nvPr>
        </p:nvSpPr>
        <p:spPr/>
        <p:txBody>
          <a:bodyPr/>
          <a:lstStyle/>
          <a:p>
            <a:r>
              <a:rPr lang="nl-BE" sz="3200" b="1" dirty="0">
                <a:solidFill>
                  <a:srgbClr val="005DAA"/>
                </a:solidFill>
              </a:rPr>
              <a:t>Format formulering </a:t>
            </a:r>
            <a:r>
              <a:rPr lang="nl-BE" sz="3200" b="1" dirty="0" err="1">
                <a:solidFill>
                  <a:srgbClr val="005DAA"/>
                </a:solidFill>
              </a:rPr>
              <a:t>coachingvraag</a:t>
            </a:r>
            <a:endParaRPr lang="nl-BE" sz="3200" b="1" dirty="0">
              <a:solidFill>
                <a:srgbClr val="005DAA"/>
              </a:solidFill>
            </a:endParaRPr>
          </a:p>
        </p:txBody>
      </p:sp>
      <p:sp>
        <p:nvSpPr>
          <p:cNvPr id="3" name="Tijdelijke aanduiding voor inhoud 2">
            <a:extLst>
              <a:ext uri="{FF2B5EF4-FFF2-40B4-BE49-F238E27FC236}">
                <a16:creationId xmlns:a16="http://schemas.microsoft.com/office/drawing/2014/main" id="{3426DB02-D6EB-AA25-A497-5393E8E894A8}"/>
              </a:ext>
            </a:extLst>
          </p:cNvPr>
          <p:cNvSpPr>
            <a:spLocks noGrp="1"/>
          </p:cNvSpPr>
          <p:nvPr>
            <p:ph idx="1"/>
          </p:nvPr>
        </p:nvSpPr>
        <p:spPr/>
        <p:txBody>
          <a:bodyPr/>
          <a:lstStyle/>
          <a:p>
            <a:r>
              <a:rPr lang="nl-BE" dirty="0"/>
              <a:t>Vraag: (formuleer)</a:t>
            </a:r>
          </a:p>
          <a:p>
            <a:r>
              <a:rPr lang="nl-BE" dirty="0"/>
              <a:t>Context van de vraag (wie stelt de vraag en waarom?):</a:t>
            </a:r>
          </a:p>
          <a:p>
            <a:r>
              <a:rPr lang="nl-BE" dirty="0"/>
              <a:t>Belang van deze vraag (urgentie):</a:t>
            </a:r>
          </a:p>
          <a:p>
            <a:r>
              <a:rPr lang="nl-BE" dirty="0"/>
              <a:t>Eerdere ervaringen met het topic (wat is er eerder al gebeurd?):</a:t>
            </a:r>
          </a:p>
          <a:p>
            <a:r>
              <a:rPr lang="nl-BE" dirty="0"/>
              <a:t>Hoe wil je met de antwoorden/het advies aan de slag gaan? (welke stappen plan je?):</a:t>
            </a:r>
          </a:p>
        </p:txBody>
      </p:sp>
    </p:spTree>
    <p:extLst>
      <p:ext uri="{BB962C8B-B14F-4D97-AF65-F5344CB8AC3E}">
        <p14:creationId xmlns:p14="http://schemas.microsoft.com/office/powerpoint/2010/main" val="419586900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407516-C888-EE70-2671-37EDA67EAAF8}"/>
              </a:ext>
            </a:extLst>
          </p:cNvPr>
          <p:cNvSpPr>
            <a:spLocks noGrp="1"/>
          </p:cNvSpPr>
          <p:nvPr>
            <p:ph type="title"/>
          </p:nvPr>
        </p:nvSpPr>
        <p:spPr/>
        <p:txBody>
          <a:bodyPr>
            <a:normAutofit/>
          </a:bodyPr>
          <a:lstStyle/>
          <a:p>
            <a:r>
              <a:rPr lang="nl-BE" sz="3200" b="1" dirty="0">
                <a:solidFill>
                  <a:srgbClr val="005DAA"/>
                </a:solidFill>
              </a:rPr>
              <a:t>Uit ons voorstel</a:t>
            </a:r>
          </a:p>
        </p:txBody>
      </p:sp>
      <p:sp>
        <p:nvSpPr>
          <p:cNvPr id="3" name="Tijdelijke aanduiding voor inhoud 2">
            <a:extLst>
              <a:ext uri="{FF2B5EF4-FFF2-40B4-BE49-F238E27FC236}">
                <a16:creationId xmlns:a16="http://schemas.microsoft.com/office/drawing/2014/main" id="{6481DBB7-1206-FBE8-3A79-F333FC1B7587}"/>
              </a:ext>
            </a:extLst>
          </p:cNvPr>
          <p:cNvSpPr>
            <a:spLocks noGrp="1"/>
          </p:cNvSpPr>
          <p:nvPr>
            <p:ph idx="1"/>
          </p:nvPr>
        </p:nvSpPr>
        <p:spPr/>
        <p:txBody>
          <a:bodyPr>
            <a:normAutofit fontScale="85000" lnSpcReduction="20000"/>
          </a:bodyPr>
          <a:lstStyle/>
          <a:p>
            <a:r>
              <a:rPr lang="nl-BE" dirty="0"/>
              <a:t>De coaching sessies worden voorbereid op basis van de ervaringen met de training en het opvragen van concrete vragen en ervaringen van de deelnemende steden. </a:t>
            </a:r>
          </a:p>
          <a:p>
            <a:r>
              <a:rPr lang="nl-BE" dirty="0"/>
              <a:t>De deelnemers moeten hun vraag concreet maken (context, belang van vraag, eerdere ervaringen, hoe wil men met het antwoord aan de slag gaan). </a:t>
            </a:r>
          </a:p>
          <a:p>
            <a:r>
              <a:rPr lang="nl-BE" dirty="0"/>
              <a:t>Op basis hiervan doet ACE Europe een eerste voorstel voor het thema/de insteek van 4 verschillende coaching sessies, een selectie van vragen die meer in detail behandeld zullen worden en een suggestie voor (typologie van) deelnemers</a:t>
            </a:r>
          </a:p>
        </p:txBody>
      </p:sp>
    </p:spTree>
    <p:extLst>
      <p:ext uri="{BB962C8B-B14F-4D97-AF65-F5344CB8AC3E}">
        <p14:creationId xmlns:p14="http://schemas.microsoft.com/office/powerpoint/2010/main" val="127147154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29551B-8E7B-72D7-9713-7A3FCD6C2B13}"/>
              </a:ext>
            </a:extLst>
          </p:cNvPr>
          <p:cNvSpPr>
            <a:spLocks noGrp="1"/>
          </p:cNvSpPr>
          <p:nvPr>
            <p:ph type="title"/>
          </p:nvPr>
        </p:nvSpPr>
        <p:spPr/>
        <p:txBody>
          <a:bodyPr/>
          <a:lstStyle/>
          <a:p>
            <a:r>
              <a:rPr lang="nl-BE" b="1" dirty="0">
                <a:solidFill>
                  <a:srgbClr val="005DAA"/>
                </a:solidFill>
              </a:rPr>
              <a:t>Huiswerk</a:t>
            </a:r>
            <a:endParaRPr lang="nl-BE" sz="3200" b="1" dirty="0">
              <a:solidFill>
                <a:srgbClr val="005DAA"/>
              </a:solidFill>
            </a:endParaRPr>
          </a:p>
        </p:txBody>
      </p:sp>
      <p:sp>
        <p:nvSpPr>
          <p:cNvPr id="3" name="Tijdelijke aanduiding voor inhoud 2">
            <a:extLst>
              <a:ext uri="{FF2B5EF4-FFF2-40B4-BE49-F238E27FC236}">
                <a16:creationId xmlns:a16="http://schemas.microsoft.com/office/drawing/2014/main" id="{B6FE85AD-1F05-E056-9AEF-BB10AE28F4B8}"/>
              </a:ext>
            </a:extLst>
          </p:cNvPr>
          <p:cNvSpPr>
            <a:spLocks noGrp="1"/>
          </p:cNvSpPr>
          <p:nvPr>
            <p:ph idx="1"/>
          </p:nvPr>
        </p:nvSpPr>
        <p:spPr/>
        <p:txBody>
          <a:bodyPr/>
          <a:lstStyle/>
          <a:p>
            <a:r>
              <a:rPr lang="nl-BE" dirty="0"/>
              <a:t>Afwerken van de impactmeting tabel en delen</a:t>
            </a:r>
          </a:p>
          <a:p>
            <a:r>
              <a:rPr lang="nl-BE" dirty="0"/>
              <a:t>Formuleren van een </a:t>
            </a:r>
            <a:r>
              <a:rPr lang="nl-BE" dirty="0" err="1"/>
              <a:t>coachingvraag</a:t>
            </a:r>
            <a:endParaRPr lang="nl-BE" dirty="0"/>
          </a:p>
          <a:p>
            <a:endParaRPr lang="nl-BE" dirty="0"/>
          </a:p>
          <a:p>
            <a:pPr marL="0" indent="0">
              <a:buNone/>
            </a:pPr>
            <a:r>
              <a:rPr lang="nl-BE" dirty="0"/>
              <a:t>&gt;Doorsturen naar kenniscentrum begin december 2025</a:t>
            </a:r>
          </a:p>
        </p:txBody>
      </p:sp>
    </p:spTree>
    <p:extLst>
      <p:ext uri="{BB962C8B-B14F-4D97-AF65-F5344CB8AC3E}">
        <p14:creationId xmlns:p14="http://schemas.microsoft.com/office/powerpoint/2010/main" val="273323634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F77FF9-E9B0-7475-0516-5CC82C376784}"/>
              </a:ext>
            </a:extLst>
          </p:cNvPr>
          <p:cNvSpPr>
            <a:spLocks noGrp="1"/>
          </p:cNvSpPr>
          <p:nvPr>
            <p:ph type="title"/>
          </p:nvPr>
        </p:nvSpPr>
        <p:spPr/>
        <p:txBody>
          <a:bodyPr/>
          <a:lstStyle/>
          <a:p>
            <a:r>
              <a:rPr lang="nl-BE" b="1" dirty="0">
                <a:solidFill>
                  <a:srgbClr val="005DAA"/>
                </a:solidFill>
              </a:rPr>
              <a:t>Globale evaluatie 3 dagen</a:t>
            </a:r>
          </a:p>
        </p:txBody>
      </p:sp>
      <p:pic>
        <p:nvPicPr>
          <p:cNvPr id="4098" name="Picture 2">
            <a:extLst>
              <a:ext uri="{FF2B5EF4-FFF2-40B4-BE49-F238E27FC236}">
                <a16:creationId xmlns:a16="http://schemas.microsoft.com/office/drawing/2014/main" id="{78C38AAB-0C63-6345-9250-570D5E2129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6255" y="1861457"/>
            <a:ext cx="4158343" cy="4158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14834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999FE5-02A4-D868-20B2-CD87D5CE4F5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B9C5227-779E-20A1-F55B-C12E55628738}"/>
              </a:ext>
            </a:extLst>
          </p:cNvPr>
          <p:cNvSpPr>
            <a:spLocks noGrp="1"/>
          </p:cNvSpPr>
          <p:nvPr>
            <p:ph type="title"/>
          </p:nvPr>
        </p:nvSpPr>
        <p:spPr>
          <a:xfrm>
            <a:off x="1203159" y="238932"/>
            <a:ext cx="7483641" cy="307777"/>
          </a:xfrm>
        </p:spPr>
        <p:txBody>
          <a:bodyPr>
            <a:noAutofit/>
          </a:bodyPr>
          <a:lstStyle/>
          <a:p>
            <a:r>
              <a:rPr lang="nl-BE" sz="2400" dirty="0"/>
              <a:t>Ubuntu: startpunt vandaag = weg naar impact</a:t>
            </a:r>
          </a:p>
        </p:txBody>
      </p:sp>
      <p:pic>
        <p:nvPicPr>
          <p:cNvPr id="4" name="Afbeelding 3">
            <a:extLst>
              <a:ext uri="{FF2B5EF4-FFF2-40B4-BE49-F238E27FC236}">
                <a16:creationId xmlns:a16="http://schemas.microsoft.com/office/drawing/2014/main" id="{9A56E6F2-4EA8-494B-6FFA-6E092467529A}"/>
              </a:ext>
            </a:extLst>
          </p:cNvPr>
          <p:cNvPicPr>
            <a:picLocks noChangeAspect="1"/>
          </p:cNvPicPr>
          <p:nvPr/>
        </p:nvPicPr>
        <p:blipFill>
          <a:blip r:embed="rId3"/>
          <a:stretch>
            <a:fillRect/>
          </a:stretch>
        </p:blipFill>
        <p:spPr>
          <a:xfrm>
            <a:off x="258276" y="226240"/>
            <a:ext cx="969348" cy="975445"/>
          </a:xfrm>
          <a:prstGeom prst="rect">
            <a:avLst/>
          </a:prstGeom>
        </p:spPr>
      </p:pic>
      <p:sp useBgFill="1">
        <p:nvSpPr>
          <p:cNvPr id="5" name="Rechthoek 4">
            <a:extLst>
              <a:ext uri="{FF2B5EF4-FFF2-40B4-BE49-F238E27FC236}">
                <a16:creationId xmlns:a16="http://schemas.microsoft.com/office/drawing/2014/main" id="{8797B9CF-6F28-7AD4-71BD-A82DBCCE15BF}"/>
              </a:ext>
            </a:extLst>
          </p:cNvPr>
          <p:cNvSpPr/>
          <p:nvPr/>
        </p:nvSpPr>
        <p:spPr>
          <a:xfrm>
            <a:off x="742950" y="1029262"/>
            <a:ext cx="7734300" cy="55541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dirty="0"/>
          </a:p>
        </p:txBody>
      </p:sp>
      <p:sp>
        <p:nvSpPr>
          <p:cNvPr id="6" name="Tekstvak 5">
            <a:extLst>
              <a:ext uri="{FF2B5EF4-FFF2-40B4-BE49-F238E27FC236}">
                <a16:creationId xmlns:a16="http://schemas.microsoft.com/office/drawing/2014/main" id="{8BB7CEDD-FD63-5785-01B8-41649E581C4B}"/>
              </a:ext>
            </a:extLst>
          </p:cNvPr>
          <p:cNvSpPr txBox="1"/>
          <p:nvPr/>
        </p:nvSpPr>
        <p:spPr>
          <a:xfrm>
            <a:off x="5467350" y="721485"/>
            <a:ext cx="3219450" cy="307777"/>
          </a:xfrm>
          <a:prstGeom prst="rect">
            <a:avLst/>
          </a:prstGeom>
          <a:noFill/>
        </p:spPr>
        <p:txBody>
          <a:bodyPr wrap="square" rtlCol="0">
            <a:spAutoFit/>
          </a:bodyPr>
          <a:lstStyle/>
          <a:p>
            <a:r>
              <a:rPr lang="nl-BE" sz="1400" dirty="0"/>
              <a:t>Context (maatschappij en inwoners)</a:t>
            </a:r>
          </a:p>
        </p:txBody>
      </p:sp>
      <p:sp>
        <p:nvSpPr>
          <p:cNvPr id="7" name="Rechthoek 6">
            <a:extLst>
              <a:ext uri="{FF2B5EF4-FFF2-40B4-BE49-F238E27FC236}">
                <a16:creationId xmlns:a16="http://schemas.microsoft.com/office/drawing/2014/main" id="{98279739-52B2-D19F-C90A-2BC155E8725F}"/>
              </a:ext>
            </a:extLst>
          </p:cNvPr>
          <p:cNvSpPr/>
          <p:nvPr/>
        </p:nvSpPr>
        <p:spPr>
          <a:xfrm>
            <a:off x="838200" y="1345920"/>
            <a:ext cx="7562850" cy="505488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dirty="0"/>
          </a:p>
        </p:txBody>
      </p:sp>
      <p:sp>
        <p:nvSpPr>
          <p:cNvPr id="8" name="Tekstvak 7">
            <a:extLst>
              <a:ext uri="{FF2B5EF4-FFF2-40B4-BE49-F238E27FC236}">
                <a16:creationId xmlns:a16="http://schemas.microsoft.com/office/drawing/2014/main" id="{16837FF2-57E2-D3C3-A303-58558B96007A}"/>
              </a:ext>
            </a:extLst>
          </p:cNvPr>
          <p:cNvSpPr txBox="1"/>
          <p:nvPr/>
        </p:nvSpPr>
        <p:spPr>
          <a:xfrm>
            <a:off x="946150" y="1038143"/>
            <a:ext cx="2286000" cy="307777"/>
          </a:xfrm>
          <a:prstGeom prst="rect">
            <a:avLst/>
          </a:prstGeom>
          <a:noFill/>
        </p:spPr>
        <p:txBody>
          <a:bodyPr wrap="square" rtlCol="0">
            <a:spAutoFit/>
          </a:bodyPr>
          <a:lstStyle/>
          <a:p>
            <a:r>
              <a:rPr lang="nl-BE" sz="1400" dirty="0"/>
              <a:t>Context interventies</a:t>
            </a:r>
          </a:p>
        </p:txBody>
      </p:sp>
      <p:sp>
        <p:nvSpPr>
          <p:cNvPr id="11" name="Tekstvak 10">
            <a:extLst>
              <a:ext uri="{FF2B5EF4-FFF2-40B4-BE49-F238E27FC236}">
                <a16:creationId xmlns:a16="http://schemas.microsoft.com/office/drawing/2014/main" id="{72407FE7-39AC-A16F-F15F-B4D012FA7DA0}"/>
              </a:ext>
            </a:extLst>
          </p:cNvPr>
          <p:cNvSpPr txBox="1"/>
          <p:nvPr/>
        </p:nvSpPr>
        <p:spPr>
          <a:xfrm>
            <a:off x="946150" y="2169219"/>
            <a:ext cx="2463800" cy="1846659"/>
          </a:xfrm>
          <a:prstGeom prst="rect">
            <a:avLst/>
          </a:prstGeom>
          <a:noFill/>
          <a:ln>
            <a:solidFill>
              <a:schemeClr val="accent1">
                <a:shade val="95000"/>
                <a:satMod val="105000"/>
              </a:schemeClr>
            </a:solidFill>
          </a:ln>
        </p:spPr>
        <p:txBody>
          <a:bodyPr wrap="square" rtlCol="0">
            <a:spAutoFit/>
          </a:bodyPr>
          <a:lstStyle/>
          <a:p>
            <a:r>
              <a:rPr lang="nl-BE" sz="1600" b="1" dirty="0"/>
              <a:t>Actoren van de stad</a:t>
            </a:r>
          </a:p>
          <a:p>
            <a:r>
              <a:rPr lang="nl-BE" sz="1400" dirty="0"/>
              <a:t>Strategische Cel</a:t>
            </a:r>
          </a:p>
          <a:p>
            <a:r>
              <a:rPr lang="nl-BE" sz="1400" dirty="0"/>
              <a:t>Dienst Omgeving</a:t>
            </a:r>
          </a:p>
          <a:p>
            <a:r>
              <a:rPr lang="nl-BE" sz="1400" dirty="0"/>
              <a:t>Dienst Sociale Zaken</a:t>
            </a:r>
          </a:p>
          <a:p>
            <a:r>
              <a:rPr lang="nl-BE" sz="1400" dirty="0"/>
              <a:t>Wijkpolitie</a:t>
            </a:r>
          </a:p>
          <a:p>
            <a:r>
              <a:rPr lang="nl-BE" sz="1400" dirty="0"/>
              <a:t>Buurtwerkers</a:t>
            </a:r>
          </a:p>
          <a:p>
            <a:r>
              <a:rPr lang="nl-BE" sz="1400" dirty="0"/>
              <a:t>Dienst Cultuur</a:t>
            </a:r>
          </a:p>
          <a:p>
            <a:r>
              <a:rPr lang="nl-BE" sz="1400" dirty="0"/>
              <a:t>Dienst Jeugd </a:t>
            </a:r>
            <a:endParaRPr lang="nl-BE" dirty="0"/>
          </a:p>
        </p:txBody>
      </p:sp>
      <p:sp>
        <p:nvSpPr>
          <p:cNvPr id="12" name="Tekstvak 11">
            <a:extLst>
              <a:ext uri="{FF2B5EF4-FFF2-40B4-BE49-F238E27FC236}">
                <a16:creationId xmlns:a16="http://schemas.microsoft.com/office/drawing/2014/main" id="{39A40311-95DA-1109-7D47-9D8295CACD8F}"/>
              </a:ext>
            </a:extLst>
          </p:cNvPr>
          <p:cNvSpPr txBox="1"/>
          <p:nvPr/>
        </p:nvSpPr>
        <p:spPr>
          <a:xfrm>
            <a:off x="946150" y="4340058"/>
            <a:ext cx="4521200" cy="2062103"/>
          </a:xfrm>
          <a:prstGeom prst="rect">
            <a:avLst/>
          </a:prstGeom>
          <a:noFill/>
          <a:ln>
            <a:solidFill>
              <a:schemeClr val="accent1">
                <a:shade val="95000"/>
                <a:satMod val="105000"/>
              </a:schemeClr>
            </a:solidFill>
          </a:ln>
        </p:spPr>
        <p:txBody>
          <a:bodyPr wrap="square" rtlCol="0">
            <a:spAutoFit/>
          </a:bodyPr>
          <a:lstStyle/>
          <a:p>
            <a:r>
              <a:rPr lang="nl-BE" sz="1600" b="1" dirty="0"/>
              <a:t>Acties</a:t>
            </a:r>
          </a:p>
          <a:p>
            <a:r>
              <a:rPr lang="nl-BE" sz="1400" dirty="0"/>
              <a:t>Coördinatie (gericht op impact)</a:t>
            </a:r>
          </a:p>
          <a:p>
            <a:r>
              <a:rPr lang="nl-BE" sz="1400" dirty="0"/>
              <a:t>Stadsbeest</a:t>
            </a:r>
          </a:p>
          <a:p>
            <a:r>
              <a:rPr lang="nl-BE" sz="1400" dirty="0"/>
              <a:t>Aanpak overlast en wijkoverleg</a:t>
            </a:r>
          </a:p>
          <a:p>
            <a:r>
              <a:rPr lang="nl-BE" sz="1400" dirty="0"/>
              <a:t>Intergenerationeel project</a:t>
            </a:r>
          </a:p>
          <a:p>
            <a:r>
              <a:rPr lang="nl-BE" sz="1400" dirty="0"/>
              <a:t>Subsidiereglement jongerenorganisaties voor projecten veiligheid en/of eenzaamheid</a:t>
            </a:r>
          </a:p>
          <a:p>
            <a:r>
              <a:rPr lang="nl-BE" sz="1400" dirty="0"/>
              <a:t>Wijkbudget gericht op eenzaamheid</a:t>
            </a:r>
          </a:p>
          <a:p>
            <a:r>
              <a:rPr lang="nl-BE" sz="1400" dirty="0"/>
              <a:t>Groene ontmoetingsplekken</a:t>
            </a:r>
            <a:endParaRPr lang="nl-BE" sz="1600" dirty="0"/>
          </a:p>
        </p:txBody>
      </p:sp>
      <p:sp>
        <p:nvSpPr>
          <p:cNvPr id="13" name="Tekstvak 12">
            <a:extLst>
              <a:ext uri="{FF2B5EF4-FFF2-40B4-BE49-F238E27FC236}">
                <a16:creationId xmlns:a16="http://schemas.microsoft.com/office/drawing/2014/main" id="{2CBB2043-3371-F162-9EB3-E9205749B2C7}"/>
              </a:ext>
            </a:extLst>
          </p:cNvPr>
          <p:cNvSpPr txBox="1"/>
          <p:nvPr/>
        </p:nvSpPr>
        <p:spPr>
          <a:xfrm>
            <a:off x="933450" y="1367877"/>
            <a:ext cx="7251700" cy="584775"/>
          </a:xfrm>
          <a:prstGeom prst="rect">
            <a:avLst/>
          </a:prstGeom>
          <a:noFill/>
          <a:ln>
            <a:solidFill>
              <a:schemeClr val="accent1">
                <a:shade val="95000"/>
                <a:satMod val="105000"/>
              </a:schemeClr>
            </a:solidFill>
          </a:ln>
        </p:spPr>
        <p:txBody>
          <a:bodyPr wrap="square" rtlCol="0">
            <a:spAutoFit/>
          </a:bodyPr>
          <a:lstStyle/>
          <a:p>
            <a:r>
              <a:rPr lang="nl-BE" sz="1600" dirty="0">
                <a:solidFill>
                  <a:schemeClr val="accent1"/>
                </a:solidFill>
              </a:rPr>
              <a:t>Inwoners, over de generaties heen, voelen zich veiliger in de wijk en in de stad (wat bijdraagt tot sociale cohesie), weten wat de stad doet en waarderen de aanpak</a:t>
            </a:r>
            <a:endParaRPr lang="nl-BE" sz="1600" dirty="0"/>
          </a:p>
        </p:txBody>
      </p:sp>
      <p:sp>
        <p:nvSpPr>
          <p:cNvPr id="14" name="Tekstvak 13">
            <a:extLst>
              <a:ext uri="{FF2B5EF4-FFF2-40B4-BE49-F238E27FC236}">
                <a16:creationId xmlns:a16="http://schemas.microsoft.com/office/drawing/2014/main" id="{13248CCD-798D-95B8-0C7C-82C17DD37F80}"/>
              </a:ext>
            </a:extLst>
          </p:cNvPr>
          <p:cNvSpPr txBox="1"/>
          <p:nvPr/>
        </p:nvSpPr>
        <p:spPr>
          <a:xfrm>
            <a:off x="6064250" y="4293891"/>
            <a:ext cx="2139950" cy="1969770"/>
          </a:xfrm>
          <a:prstGeom prst="rect">
            <a:avLst/>
          </a:prstGeom>
          <a:noFill/>
          <a:ln>
            <a:solidFill>
              <a:schemeClr val="accent1">
                <a:shade val="95000"/>
                <a:satMod val="105000"/>
              </a:schemeClr>
            </a:solidFill>
          </a:ln>
        </p:spPr>
        <p:txBody>
          <a:bodyPr wrap="square" rtlCol="0">
            <a:spAutoFit/>
          </a:bodyPr>
          <a:lstStyle/>
          <a:p>
            <a:r>
              <a:rPr lang="nl-BE" sz="1600" b="1" dirty="0"/>
              <a:t>Hypothesen: kwaliteit en mechanismen</a:t>
            </a:r>
          </a:p>
          <a:p>
            <a:endParaRPr lang="nl-BE" sz="1400" dirty="0"/>
          </a:p>
          <a:p>
            <a:r>
              <a:rPr lang="nl-BE" sz="1400" dirty="0"/>
              <a:t>Zie lijst dag 2 (aangepast aan evaluatiebereik)</a:t>
            </a:r>
          </a:p>
          <a:p>
            <a:endParaRPr lang="nl-BE" dirty="0"/>
          </a:p>
        </p:txBody>
      </p:sp>
      <p:sp>
        <p:nvSpPr>
          <p:cNvPr id="15" name="Plusteken 14">
            <a:extLst>
              <a:ext uri="{FF2B5EF4-FFF2-40B4-BE49-F238E27FC236}">
                <a16:creationId xmlns:a16="http://schemas.microsoft.com/office/drawing/2014/main" id="{ADE673D9-5ED0-3B85-B801-D5661D83C1CC}"/>
              </a:ext>
            </a:extLst>
          </p:cNvPr>
          <p:cNvSpPr/>
          <p:nvPr/>
        </p:nvSpPr>
        <p:spPr>
          <a:xfrm>
            <a:off x="5229225" y="5134498"/>
            <a:ext cx="914400" cy="914400"/>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dirty="0"/>
          </a:p>
        </p:txBody>
      </p:sp>
      <p:sp>
        <p:nvSpPr>
          <p:cNvPr id="16" name="Pijl: omlaag 15">
            <a:extLst>
              <a:ext uri="{FF2B5EF4-FFF2-40B4-BE49-F238E27FC236}">
                <a16:creationId xmlns:a16="http://schemas.microsoft.com/office/drawing/2014/main" id="{E5845C0F-B03B-D8C9-FF60-C42A686F54C1}"/>
              </a:ext>
            </a:extLst>
          </p:cNvPr>
          <p:cNvSpPr/>
          <p:nvPr/>
        </p:nvSpPr>
        <p:spPr>
          <a:xfrm>
            <a:off x="2715726" y="3915867"/>
            <a:ext cx="484674" cy="57794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dirty="0"/>
          </a:p>
        </p:txBody>
      </p:sp>
      <p:sp>
        <p:nvSpPr>
          <p:cNvPr id="17" name="Pijl: omhoog 16">
            <a:extLst>
              <a:ext uri="{FF2B5EF4-FFF2-40B4-BE49-F238E27FC236}">
                <a16:creationId xmlns:a16="http://schemas.microsoft.com/office/drawing/2014/main" id="{A6468530-878D-CBAB-510E-C25D267E91C9}"/>
              </a:ext>
            </a:extLst>
          </p:cNvPr>
          <p:cNvSpPr/>
          <p:nvPr/>
        </p:nvSpPr>
        <p:spPr>
          <a:xfrm>
            <a:off x="5503418" y="4241744"/>
            <a:ext cx="484632" cy="492897"/>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dirty="0"/>
          </a:p>
        </p:txBody>
      </p:sp>
      <p:sp>
        <p:nvSpPr>
          <p:cNvPr id="18" name="Tekstvak 17">
            <a:extLst>
              <a:ext uri="{FF2B5EF4-FFF2-40B4-BE49-F238E27FC236}">
                <a16:creationId xmlns:a16="http://schemas.microsoft.com/office/drawing/2014/main" id="{DF994AAE-FA7E-FD95-DAFC-DC9CE62A3022}"/>
              </a:ext>
            </a:extLst>
          </p:cNvPr>
          <p:cNvSpPr txBox="1"/>
          <p:nvPr/>
        </p:nvSpPr>
        <p:spPr>
          <a:xfrm>
            <a:off x="3505200" y="2112414"/>
            <a:ext cx="4679950" cy="2277547"/>
          </a:xfrm>
          <a:prstGeom prst="rect">
            <a:avLst/>
          </a:prstGeom>
          <a:noFill/>
          <a:ln>
            <a:solidFill>
              <a:schemeClr val="accent1">
                <a:shade val="95000"/>
                <a:satMod val="105000"/>
              </a:schemeClr>
            </a:solidFill>
          </a:ln>
        </p:spPr>
        <p:txBody>
          <a:bodyPr wrap="square" rtlCol="0">
            <a:spAutoFit/>
          </a:bodyPr>
          <a:lstStyle/>
          <a:p>
            <a:r>
              <a:rPr lang="nl-BE" sz="1600" b="1" dirty="0"/>
              <a:t>Veranderingen</a:t>
            </a:r>
            <a:endParaRPr lang="nl-BE" b="1" dirty="0"/>
          </a:p>
          <a:p>
            <a:r>
              <a:rPr lang="nl-BE" sz="1400" dirty="0"/>
              <a:t>Eigenaars huisdieren minder eenzaam</a:t>
            </a:r>
          </a:p>
          <a:p>
            <a:r>
              <a:rPr lang="nl-BE" sz="1400" dirty="0"/>
              <a:t>Inwoners (jongeren) zijn zich bewust van gevolgen van overlast, overlast daalt</a:t>
            </a:r>
          </a:p>
          <a:p>
            <a:r>
              <a:rPr lang="nl-BE" sz="1400" dirty="0"/>
              <a:t>Inwoners weten waarheen en hoe (vertrouwen)</a:t>
            </a:r>
          </a:p>
          <a:p>
            <a:r>
              <a:rPr lang="nl-BE" sz="1400" dirty="0"/>
              <a:t>Ouderen en jongeren: positiever in het leven en verruimen netwerk</a:t>
            </a:r>
          </a:p>
          <a:p>
            <a:r>
              <a:rPr lang="nl-BE" sz="1400" dirty="0"/>
              <a:t>Jongeren: nieuwe competenties</a:t>
            </a:r>
          </a:p>
          <a:p>
            <a:r>
              <a:rPr lang="nl-BE" sz="1400" dirty="0"/>
              <a:t>Wijken en inwoners werken actief mee tegen eenzaamheid en groene ruimte</a:t>
            </a:r>
            <a:endParaRPr lang="nl-BE" dirty="0"/>
          </a:p>
        </p:txBody>
      </p:sp>
    </p:spTree>
    <p:extLst>
      <p:ext uri="{BB962C8B-B14F-4D97-AF65-F5344CB8AC3E}">
        <p14:creationId xmlns:p14="http://schemas.microsoft.com/office/powerpoint/2010/main" val="33258568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B4249E-9DA4-BB20-E333-D4F733A015D4}"/>
              </a:ext>
            </a:extLst>
          </p:cNvPr>
          <p:cNvSpPr>
            <a:spLocks noGrp="1"/>
          </p:cNvSpPr>
          <p:nvPr>
            <p:ph type="title"/>
          </p:nvPr>
        </p:nvSpPr>
        <p:spPr>
          <a:xfrm>
            <a:off x="762000" y="588403"/>
            <a:ext cx="8153400" cy="685800"/>
          </a:xfrm>
        </p:spPr>
        <p:txBody>
          <a:bodyPr/>
          <a:lstStyle/>
          <a:p>
            <a:r>
              <a:rPr lang="nl-BE" sz="2800" dirty="0"/>
              <a:t>Even terugblikken: wat onthouden we uit het huiswerk?</a:t>
            </a:r>
          </a:p>
        </p:txBody>
      </p:sp>
      <p:sp>
        <p:nvSpPr>
          <p:cNvPr id="3" name="Tijdelijke aanduiding voor inhoud 2">
            <a:extLst>
              <a:ext uri="{FF2B5EF4-FFF2-40B4-BE49-F238E27FC236}">
                <a16:creationId xmlns:a16="http://schemas.microsoft.com/office/drawing/2014/main" id="{AA359E32-6330-7EDA-AC33-2E391E2C2ADC}"/>
              </a:ext>
            </a:extLst>
          </p:cNvPr>
          <p:cNvSpPr>
            <a:spLocks noGrp="1"/>
          </p:cNvSpPr>
          <p:nvPr>
            <p:ph idx="1"/>
          </p:nvPr>
        </p:nvSpPr>
        <p:spPr>
          <a:xfrm>
            <a:off x="1085850" y="1808163"/>
            <a:ext cx="7505700" cy="3395208"/>
          </a:xfrm>
        </p:spPr>
        <p:txBody>
          <a:bodyPr/>
          <a:lstStyle/>
          <a:p>
            <a:r>
              <a:rPr lang="nl-BE" sz="3600" dirty="0"/>
              <a:t>Wat was de ervaring met het bepalen van indicatoren?</a:t>
            </a:r>
            <a:r>
              <a:rPr lang="nl-BE" sz="3600" dirty="0">
                <a:solidFill>
                  <a:schemeClr val="tx1"/>
                </a:solidFill>
              </a:rPr>
              <a:t> </a:t>
            </a:r>
            <a:endParaRPr lang="nl-BE" sz="3600" dirty="0"/>
          </a:p>
          <a:p>
            <a:endParaRPr lang="nl-BE" sz="3600" dirty="0">
              <a:solidFill>
                <a:schemeClr val="tx1"/>
              </a:solidFill>
            </a:endParaRPr>
          </a:p>
          <a:p>
            <a:pPr marL="457200" lvl="1" indent="0">
              <a:buNone/>
            </a:pPr>
            <a:endParaRPr lang="nl-BE" sz="3600" b="1" dirty="0">
              <a:solidFill>
                <a:schemeClr val="tx1"/>
              </a:solidFill>
              <a:ea typeface="+mn-ea"/>
            </a:endParaRPr>
          </a:p>
        </p:txBody>
      </p:sp>
    </p:spTree>
    <p:extLst>
      <p:ext uri="{BB962C8B-B14F-4D97-AF65-F5344CB8AC3E}">
        <p14:creationId xmlns:p14="http://schemas.microsoft.com/office/powerpoint/2010/main" val="12673045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A9EDE2-0351-3EAA-283C-740ED1F3BF2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2C46A68-4551-E26F-72DB-7A785EE3D702}"/>
              </a:ext>
            </a:extLst>
          </p:cNvPr>
          <p:cNvSpPr>
            <a:spLocks noGrp="1"/>
          </p:cNvSpPr>
          <p:nvPr>
            <p:ph type="title"/>
          </p:nvPr>
        </p:nvSpPr>
        <p:spPr>
          <a:xfrm>
            <a:off x="762000" y="279400"/>
            <a:ext cx="8153400" cy="685800"/>
          </a:xfrm>
        </p:spPr>
        <p:txBody>
          <a:bodyPr/>
          <a:lstStyle/>
          <a:p>
            <a:r>
              <a:rPr lang="nl-BE" sz="2800" dirty="0"/>
              <a:t>Intro: wat onthouden we uit het huiswerk?</a:t>
            </a:r>
          </a:p>
        </p:txBody>
      </p:sp>
      <p:sp>
        <p:nvSpPr>
          <p:cNvPr id="3" name="Tijdelijke aanduiding voor inhoud 2">
            <a:extLst>
              <a:ext uri="{FF2B5EF4-FFF2-40B4-BE49-F238E27FC236}">
                <a16:creationId xmlns:a16="http://schemas.microsoft.com/office/drawing/2014/main" id="{BD033D28-65EC-0305-1F80-6ABFA03CA9F7}"/>
              </a:ext>
            </a:extLst>
          </p:cNvPr>
          <p:cNvSpPr>
            <a:spLocks noGrp="1"/>
          </p:cNvSpPr>
          <p:nvPr>
            <p:ph idx="1"/>
          </p:nvPr>
        </p:nvSpPr>
        <p:spPr>
          <a:xfrm>
            <a:off x="942975" y="1135063"/>
            <a:ext cx="7505700" cy="4343400"/>
          </a:xfrm>
        </p:spPr>
        <p:txBody>
          <a:bodyPr/>
          <a:lstStyle/>
          <a:p>
            <a:pPr marL="0" indent="0">
              <a:buNone/>
            </a:pPr>
            <a:endParaRPr lang="nl-BE" sz="2400" dirty="0"/>
          </a:p>
          <a:p>
            <a:pPr marL="0" indent="0">
              <a:buNone/>
            </a:pPr>
            <a:endParaRPr lang="nl-BE" sz="2400" dirty="0"/>
          </a:p>
          <a:p>
            <a:endParaRPr lang="nl-BE" sz="2400" dirty="0"/>
          </a:p>
          <a:p>
            <a:endParaRPr lang="nl-BE" sz="2400" dirty="0"/>
          </a:p>
          <a:p>
            <a:endParaRPr lang="nl-BE" sz="2400" dirty="0"/>
          </a:p>
          <a:p>
            <a:pPr marL="457200" lvl="1" indent="0">
              <a:buNone/>
            </a:pPr>
            <a:endParaRPr lang="nl-BE" sz="1800" dirty="0">
              <a:solidFill>
                <a:schemeClr val="tx1"/>
              </a:solidFill>
            </a:endParaRPr>
          </a:p>
          <a:p>
            <a:pPr marL="457200" lvl="1" indent="0">
              <a:buNone/>
            </a:pPr>
            <a:endParaRPr lang="nl-BE" sz="1800" dirty="0">
              <a:solidFill>
                <a:srgbClr val="FF0000"/>
              </a:solidFill>
            </a:endParaRPr>
          </a:p>
        </p:txBody>
      </p:sp>
      <p:graphicFrame>
        <p:nvGraphicFramePr>
          <p:cNvPr id="4" name="Tabel 3">
            <a:extLst>
              <a:ext uri="{FF2B5EF4-FFF2-40B4-BE49-F238E27FC236}">
                <a16:creationId xmlns:a16="http://schemas.microsoft.com/office/drawing/2014/main" id="{C58BA449-4AE3-02E9-57A2-4879097653CC}"/>
              </a:ext>
            </a:extLst>
          </p:cNvPr>
          <p:cNvGraphicFramePr>
            <a:graphicFrameLocks noGrp="1"/>
          </p:cNvGraphicFramePr>
          <p:nvPr>
            <p:extLst>
              <p:ext uri="{D42A27DB-BD31-4B8C-83A1-F6EECF244321}">
                <p14:modId xmlns:p14="http://schemas.microsoft.com/office/powerpoint/2010/main" val="229240344"/>
              </p:ext>
            </p:extLst>
          </p:nvPr>
        </p:nvGraphicFramePr>
        <p:xfrm>
          <a:off x="352425" y="1125312"/>
          <a:ext cx="8686800" cy="5217160"/>
        </p:xfrm>
        <a:graphic>
          <a:graphicData uri="http://schemas.openxmlformats.org/drawingml/2006/table">
            <a:tbl>
              <a:tblPr firstRow="1" bandRow="1">
                <a:tableStyleId>{5C22544A-7EE6-4342-B048-85BDC9FD1C3A}</a:tableStyleId>
              </a:tblPr>
              <a:tblGrid>
                <a:gridCol w="3958318">
                  <a:extLst>
                    <a:ext uri="{9D8B030D-6E8A-4147-A177-3AD203B41FA5}">
                      <a16:colId xmlns:a16="http://schemas.microsoft.com/office/drawing/2014/main" val="1552375174"/>
                    </a:ext>
                  </a:extLst>
                </a:gridCol>
                <a:gridCol w="4728482">
                  <a:extLst>
                    <a:ext uri="{9D8B030D-6E8A-4147-A177-3AD203B41FA5}">
                      <a16:colId xmlns:a16="http://schemas.microsoft.com/office/drawing/2014/main" val="1539996657"/>
                    </a:ext>
                  </a:extLst>
                </a:gridCol>
              </a:tblGrid>
              <a:tr h="370840">
                <a:tc>
                  <a:txBody>
                    <a:bodyPr/>
                    <a:lstStyle/>
                    <a:p>
                      <a:r>
                        <a:rPr lang="nl-BE" dirty="0"/>
                        <a:t>Aandachtspunten</a:t>
                      </a:r>
                    </a:p>
                  </a:txBody>
                  <a:tcPr/>
                </a:tc>
                <a:tc>
                  <a:txBody>
                    <a:bodyPr/>
                    <a:lstStyle/>
                    <a:p>
                      <a:r>
                        <a:rPr lang="nl-BE" dirty="0"/>
                        <a:t>Zo dat…</a:t>
                      </a:r>
                    </a:p>
                  </a:txBody>
                  <a:tcPr/>
                </a:tc>
                <a:extLst>
                  <a:ext uri="{0D108BD9-81ED-4DB2-BD59-A6C34878D82A}">
                    <a16:rowId xmlns:a16="http://schemas.microsoft.com/office/drawing/2014/main" val="2596168000"/>
                  </a:ext>
                </a:extLst>
              </a:tr>
              <a:tr h="370840">
                <a:tc>
                  <a:txBody>
                    <a:bodyPr/>
                    <a:lstStyle/>
                    <a:p>
                      <a:r>
                        <a:rPr lang="nl-BE" dirty="0"/>
                        <a:t>Bij uitwerking indicatoren en targets: terugkijken naar informatienoden</a:t>
                      </a:r>
                    </a:p>
                  </a:txBody>
                  <a:tcPr/>
                </a:tc>
                <a:tc>
                  <a:txBody>
                    <a:bodyPr/>
                    <a:lstStyle/>
                    <a:p>
                      <a:r>
                        <a:rPr lang="nl-BE" dirty="0"/>
                        <a:t>Dataverzameling voor specifieke indicator ook rekening houdt met noodzakelijke analyse, informatieverzameling mechanismen</a:t>
                      </a:r>
                    </a:p>
                  </a:txBody>
                  <a:tcPr/>
                </a:tc>
                <a:extLst>
                  <a:ext uri="{0D108BD9-81ED-4DB2-BD59-A6C34878D82A}">
                    <a16:rowId xmlns:a16="http://schemas.microsoft.com/office/drawing/2014/main" val="1192840112"/>
                  </a:ext>
                </a:extLst>
              </a:tr>
              <a:tr h="370840">
                <a:tc>
                  <a:txBody>
                    <a:bodyPr/>
                    <a:lstStyle/>
                    <a:p>
                      <a:r>
                        <a:rPr lang="nl-BE" dirty="0"/>
                        <a:t>Expliciteren van limieten </a:t>
                      </a:r>
                    </a:p>
                  </a:txBody>
                  <a:tcPr/>
                </a:tc>
                <a:tc>
                  <a:txBody>
                    <a:bodyPr/>
                    <a:lstStyle/>
                    <a:p>
                      <a:r>
                        <a:rPr lang="nl-BE" dirty="0"/>
                        <a:t>Je analyse meer robuust wordt, je aan verwachtingsmanagement kan doen, je eventueel toch nog bijstuurt inzake informatienood</a:t>
                      </a:r>
                    </a:p>
                  </a:txBody>
                  <a:tcPr/>
                </a:tc>
                <a:extLst>
                  <a:ext uri="{0D108BD9-81ED-4DB2-BD59-A6C34878D82A}">
                    <a16:rowId xmlns:a16="http://schemas.microsoft.com/office/drawing/2014/main" val="2612724148"/>
                  </a:ext>
                </a:extLst>
              </a:tr>
              <a:tr h="370840">
                <a:tc>
                  <a:txBody>
                    <a:bodyPr/>
                    <a:lstStyle/>
                    <a:p>
                      <a:r>
                        <a:rPr lang="nl-BE" dirty="0"/>
                        <a:t>Bepalen van streefwaarde</a:t>
                      </a:r>
                    </a:p>
                  </a:txBody>
                  <a:tcPr/>
                </a:tc>
                <a:tc>
                  <a:txBody>
                    <a:bodyPr/>
                    <a:lstStyle/>
                    <a:p>
                      <a:r>
                        <a:rPr lang="nl-BE" dirty="0"/>
                        <a:t>Je een ‘oordeel’ kan vellen over een resultaat (‘is dit nu goed? Voldoende?) – maar opgelet (te hoog, te laag)</a:t>
                      </a:r>
                    </a:p>
                  </a:txBody>
                  <a:tcPr/>
                </a:tc>
                <a:extLst>
                  <a:ext uri="{0D108BD9-81ED-4DB2-BD59-A6C34878D82A}">
                    <a16:rowId xmlns:a16="http://schemas.microsoft.com/office/drawing/2014/main" val="1241515701"/>
                  </a:ext>
                </a:extLst>
              </a:tr>
              <a:tr h="370840">
                <a:tc>
                  <a:txBody>
                    <a:bodyPr/>
                    <a:lstStyle/>
                    <a:p>
                      <a:r>
                        <a:rPr lang="nl-BE" dirty="0"/>
                        <a:t>Bij nadenken over indicatoren, terug durven gaan naar activiteiten (design)</a:t>
                      </a:r>
                    </a:p>
                  </a:txBody>
                  <a:tcPr/>
                </a:tc>
                <a:tc>
                  <a:txBody>
                    <a:bodyPr/>
                    <a:lstStyle/>
                    <a:p>
                      <a:r>
                        <a:rPr lang="nl-BE" dirty="0"/>
                        <a:t>Zijn we dan niets vergeten: als we deze verandering op deze manier gaan meten, ontbreken er dan mogelijk activiteiten</a:t>
                      </a:r>
                    </a:p>
                  </a:txBody>
                  <a:tcPr/>
                </a:tc>
                <a:extLst>
                  <a:ext uri="{0D108BD9-81ED-4DB2-BD59-A6C34878D82A}">
                    <a16:rowId xmlns:a16="http://schemas.microsoft.com/office/drawing/2014/main" val="4101496283"/>
                  </a:ext>
                </a:extLst>
              </a:tr>
              <a:tr h="370840">
                <a:tc>
                  <a:txBody>
                    <a:bodyPr/>
                    <a:lstStyle/>
                    <a:p>
                      <a:r>
                        <a:rPr lang="nl-BE" dirty="0"/>
                        <a:t>Kijk verder dan de doelgroep</a:t>
                      </a:r>
                    </a:p>
                  </a:txBody>
                  <a:tcPr/>
                </a:tc>
                <a:tc>
                  <a:txBody>
                    <a:bodyPr/>
                    <a:lstStyle/>
                    <a:p>
                      <a:r>
                        <a:rPr lang="nl-BE" dirty="0"/>
                        <a:t>Zodat je ook belangrijke schakels in de weg naar verandering kan opvolgen</a:t>
                      </a:r>
                    </a:p>
                  </a:txBody>
                  <a:tcPr/>
                </a:tc>
                <a:extLst>
                  <a:ext uri="{0D108BD9-81ED-4DB2-BD59-A6C34878D82A}">
                    <a16:rowId xmlns:a16="http://schemas.microsoft.com/office/drawing/2014/main" val="4127649070"/>
                  </a:ext>
                </a:extLst>
              </a:tr>
            </a:tbl>
          </a:graphicData>
        </a:graphic>
      </p:graphicFrame>
    </p:spTree>
    <p:extLst>
      <p:ext uri="{BB962C8B-B14F-4D97-AF65-F5344CB8AC3E}">
        <p14:creationId xmlns:p14="http://schemas.microsoft.com/office/powerpoint/2010/main" val="22984054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CEAAD3-0BF5-7BE1-96AC-6EB1DBB9F6F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B7BE3CF-DD5E-6617-157F-9AB420DAC17A}"/>
              </a:ext>
            </a:extLst>
          </p:cNvPr>
          <p:cNvSpPr>
            <a:spLocks noGrp="1"/>
          </p:cNvSpPr>
          <p:nvPr>
            <p:ph type="title"/>
          </p:nvPr>
        </p:nvSpPr>
        <p:spPr>
          <a:xfrm>
            <a:off x="457200" y="274638"/>
            <a:ext cx="8229600" cy="588962"/>
          </a:xfrm>
        </p:spPr>
        <p:txBody>
          <a:bodyPr>
            <a:noAutofit/>
          </a:bodyPr>
          <a:lstStyle/>
          <a:p>
            <a:r>
              <a:rPr lang="nl-BE" sz="2800" b="1" dirty="0">
                <a:solidFill>
                  <a:srgbClr val="005DAA"/>
                </a:solidFill>
                <a:latin typeface="Arial" panose="020B0604020202020204" pitchFamily="34" charset="0"/>
                <a:cs typeface="Arial" panose="020B0604020202020204" pitchFamily="34" charset="0"/>
              </a:rPr>
              <a:t>Stap 3 in design: hoe gaan we informatie verzamelen en analyseren?</a:t>
            </a:r>
          </a:p>
        </p:txBody>
      </p:sp>
      <p:sp>
        <p:nvSpPr>
          <p:cNvPr id="3" name="Tijdelijke aanduiding voor inhoud 2">
            <a:extLst>
              <a:ext uri="{FF2B5EF4-FFF2-40B4-BE49-F238E27FC236}">
                <a16:creationId xmlns:a16="http://schemas.microsoft.com/office/drawing/2014/main" id="{FA796672-67B5-916A-F433-AD09C33BC3C5}"/>
              </a:ext>
            </a:extLst>
          </p:cNvPr>
          <p:cNvSpPr>
            <a:spLocks noGrp="1"/>
          </p:cNvSpPr>
          <p:nvPr>
            <p:ph idx="1"/>
          </p:nvPr>
        </p:nvSpPr>
        <p:spPr>
          <a:xfrm>
            <a:off x="457200" y="1513149"/>
            <a:ext cx="8229600" cy="4909422"/>
          </a:xfrm>
        </p:spPr>
        <p:txBody>
          <a:bodyPr>
            <a:normAutofit lnSpcReduction="10000"/>
          </a:bodyPr>
          <a:lstStyle/>
          <a:p>
            <a:r>
              <a:rPr lang="nl-BE" sz="2400" b="1" dirty="0">
                <a:latin typeface="Arial" panose="020B0604020202020204" pitchFamily="34" charset="0"/>
                <a:cs typeface="Arial" panose="020B0604020202020204" pitchFamily="34" charset="0"/>
              </a:rPr>
              <a:t>Waarom</a:t>
            </a:r>
            <a:r>
              <a:rPr lang="nl-BE" sz="2400" dirty="0">
                <a:latin typeface="Arial" panose="020B0604020202020204" pitchFamily="34" charset="0"/>
                <a:cs typeface="Arial" panose="020B0604020202020204" pitchFamily="34" charset="0"/>
              </a:rPr>
              <a:t> is dit belangrijk: zicht krijgen op de inspanningen die nodig zijn. Weten wat je wilt analyseren, helpt om keuzes te maken in </a:t>
            </a:r>
            <a:r>
              <a:rPr lang="nl-BE" sz="2400" dirty="0" err="1">
                <a:latin typeface="Arial" panose="020B0604020202020204" pitchFamily="34" charset="0"/>
                <a:cs typeface="Arial" panose="020B0604020202020204" pitchFamily="34" charset="0"/>
              </a:rPr>
              <a:t>dataverzameling</a:t>
            </a:r>
            <a:endParaRPr lang="nl-BE" sz="2400" dirty="0">
              <a:latin typeface="Arial" panose="020B0604020202020204" pitchFamily="34" charset="0"/>
              <a:cs typeface="Arial" panose="020B0604020202020204" pitchFamily="34" charset="0"/>
            </a:endParaRPr>
          </a:p>
          <a:p>
            <a:endParaRPr lang="nl-BE" sz="2400" dirty="0">
              <a:latin typeface="Arial" panose="020B0604020202020204" pitchFamily="34" charset="0"/>
              <a:cs typeface="Arial" panose="020B0604020202020204" pitchFamily="34" charset="0"/>
            </a:endParaRPr>
          </a:p>
          <a:p>
            <a:r>
              <a:rPr lang="nl-BE" sz="2400" b="1" dirty="0">
                <a:latin typeface="Arial" panose="020B0604020202020204" pitchFamily="34" charset="0"/>
                <a:cs typeface="Arial" panose="020B0604020202020204" pitchFamily="34" charset="0"/>
              </a:rPr>
              <a:t>Hoe</a:t>
            </a:r>
            <a:r>
              <a:rPr lang="nl-BE" sz="2400" dirty="0">
                <a:latin typeface="Arial" panose="020B0604020202020204" pitchFamily="34" charset="0"/>
                <a:cs typeface="Arial" panose="020B0604020202020204" pitchFamily="34" charset="0"/>
              </a:rPr>
              <a:t>: vertrekken vanuit informatienoden (waaronder indicatoren), checken wat al bestaat/makkelijk verzameld kan worden</a:t>
            </a:r>
          </a:p>
          <a:p>
            <a:pPr marL="0" indent="0">
              <a:buNone/>
            </a:pPr>
            <a:endParaRPr lang="nl-BE" sz="2400" dirty="0">
              <a:latin typeface="Arial" panose="020B0604020202020204" pitchFamily="34" charset="0"/>
              <a:cs typeface="Arial" panose="020B0604020202020204" pitchFamily="34" charset="0"/>
            </a:endParaRPr>
          </a:p>
          <a:p>
            <a:r>
              <a:rPr lang="nl-BE" sz="2400" b="1" dirty="0">
                <a:latin typeface="Arial" panose="020B0604020202020204" pitchFamily="34" charset="0"/>
                <a:cs typeface="Arial" panose="020B0604020202020204" pitchFamily="34" charset="0"/>
              </a:rPr>
              <a:t>Met wie</a:t>
            </a:r>
            <a:r>
              <a:rPr lang="nl-BE" sz="2400" dirty="0">
                <a:latin typeface="Arial" panose="020B0604020202020204" pitchFamily="34" charset="0"/>
                <a:cs typeface="Arial" panose="020B0604020202020204" pitchFamily="34" charset="0"/>
              </a:rPr>
              <a:t>: met de betrokken diensten (w.o. Statistische dienst), checken van capaciteit voor </a:t>
            </a:r>
            <a:r>
              <a:rPr lang="nl-BE" sz="2400" dirty="0" err="1">
                <a:latin typeface="Arial" panose="020B0604020202020204" pitchFamily="34" charset="0"/>
                <a:cs typeface="Arial" panose="020B0604020202020204" pitchFamily="34" charset="0"/>
              </a:rPr>
              <a:t>dataverzameling</a:t>
            </a:r>
            <a:endParaRPr lang="nl-BE" sz="2400" dirty="0">
              <a:latin typeface="Arial" panose="020B0604020202020204" pitchFamily="34" charset="0"/>
              <a:cs typeface="Arial" panose="020B0604020202020204" pitchFamily="34" charset="0"/>
            </a:endParaRPr>
          </a:p>
          <a:p>
            <a:endParaRPr lang="nl-BE" sz="2400" dirty="0">
              <a:latin typeface="Arial" panose="020B0604020202020204" pitchFamily="34" charset="0"/>
              <a:cs typeface="Arial" panose="020B0604020202020204" pitchFamily="34" charset="0"/>
            </a:endParaRPr>
          </a:p>
          <a:p>
            <a:r>
              <a:rPr lang="nl-BE" sz="2400" b="1" dirty="0">
                <a:latin typeface="Arial" panose="020B0604020202020204" pitchFamily="34" charset="0"/>
                <a:cs typeface="Arial" panose="020B0604020202020204" pitchFamily="34" charset="0"/>
              </a:rPr>
              <a:t>Resultaat</a:t>
            </a:r>
            <a:r>
              <a:rPr lang="nl-BE" sz="2400" dirty="0">
                <a:latin typeface="Arial" panose="020B0604020202020204" pitchFamily="34" charset="0"/>
                <a:cs typeface="Arial" panose="020B0604020202020204" pitchFamily="34" charset="0"/>
              </a:rPr>
              <a:t>: zicht op hoe data verzamelen en analyse</a:t>
            </a:r>
          </a:p>
          <a:p>
            <a:pPr marL="0" indent="0">
              <a:buNone/>
            </a:pPr>
            <a:endParaRPr lang="nl-BE"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97006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0080616_ACE_presentationTemplate_001">
  <a:themeElements>
    <a:clrScheme name="Office-thema 7">
      <a:dk1>
        <a:srgbClr val="000000"/>
      </a:dk1>
      <a:lt1>
        <a:srgbClr val="FFFFFF"/>
      </a:lt1>
      <a:dk2>
        <a:srgbClr val="0099CC"/>
      </a:dk2>
      <a:lt2>
        <a:srgbClr val="000000"/>
      </a:lt2>
      <a:accent1>
        <a:srgbClr val="0099CC"/>
      </a:accent1>
      <a:accent2>
        <a:srgbClr val="56002B"/>
      </a:accent2>
      <a:accent3>
        <a:srgbClr val="FFFFFF"/>
      </a:accent3>
      <a:accent4>
        <a:srgbClr val="000000"/>
      </a:accent4>
      <a:accent5>
        <a:srgbClr val="AACAE2"/>
      </a:accent5>
      <a:accent6>
        <a:srgbClr val="4D0026"/>
      </a:accent6>
      <a:hlink>
        <a:srgbClr val="9C004E"/>
      </a:hlink>
      <a:folHlink>
        <a:srgbClr val="FF6600"/>
      </a:folHlink>
    </a:clrScheme>
    <a:fontScheme name="Office-thema">
      <a:majorFont>
        <a:latin typeface="Arial"/>
        <a:ea typeface=""/>
        <a:cs typeface="Times New Roman"/>
      </a:majorFont>
      <a:minorFont>
        <a:latin typeface="Arial"/>
        <a:ea typeface=""/>
        <a:cs typeface="Times New Roma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cs typeface="Times New Roman" pitchFamily="18" charset="0"/>
          </a:defRPr>
        </a:defPPr>
      </a:lstStyle>
    </a:lnDef>
  </a:objectDefaults>
  <a:extraClrSchemeLst>
    <a:extraClrScheme>
      <a:clrScheme name="Office-thema 1">
        <a:dk1>
          <a:srgbClr val="220011"/>
        </a:dk1>
        <a:lt1>
          <a:srgbClr val="FFFFCC"/>
        </a:lt1>
        <a:dk2>
          <a:srgbClr val="660033"/>
        </a:dk2>
        <a:lt2>
          <a:srgbClr val="FFCC00"/>
        </a:lt2>
        <a:accent1>
          <a:srgbClr val="CC0099"/>
        </a:accent1>
        <a:accent2>
          <a:srgbClr val="56002B"/>
        </a:accent2>
        <a:accent3>
          <a:srgbClr val="B8AAAD"/>
        </a:accent3>
        <a:accent4>
          <a:srgbClr val="DADAAE"/>
        </a:accent4>
        <a:accent5>
          <a:srgbClr val="E2AACA"/>
        </a:accent5>
        <a:accent6>
          <a:srgbClr val="4D0026"/>
        </a:accent6>
        <a:hlink>
          <a:srgbClr val="9C004E"/>
        </a:hlink>
        <a:folHlink>
          <a:srgbClr val="FF6600"/>
        </a:folHlink>
      </a:clrScheme>
      <a:clrMap bg1="dk2" tx1="lt1" bg2="dk1" tx2="lt2" accent1="accent1" accent2="accent2" accent3="accent3" accent4="accent4" accent5="accent5" accent6="accent6" hlink="hlink" folHlink="folHlink"/>
    </a:extraClrScheme>
    <a:extraClrScheme>
      <a:clrScheme name="Office-thema 2">
        <a:dk1>
          <a:srgbClr val="001600"/>
        </a:dk1>
        <a:lt1>
          <a:srgbClr val="669900"/>
        </a:lt1>
        <a:dk2>
          <a:srgbClr val="000000"/>
        </a:dk2>
        <a:lt2>
          <a:srgbClr val="006600"/>
        </a:lt2>
        <a:accent1>
          <a:srgbClr val="336600"/>
        </a:accent1>
        <a:accent2>
          <a:srgbClr val="89BA00"/>
        </a:accent2>
        <a:accent3>
          <a:srgbClr val="B8CAAA"/>
        </a:accent3>
        <a:accent4>
          <a:srgbClr val="001100"/>
        </a:accent4>
        <a:accent5>
          <a:srgbClr val="ADB8AA"/>
        </a:accent5>
        <a:accent6>
          <a:srgbClr val="7CA800"/>
        </a:accent6>
        <a:hlink>
          <a:srgbClr val="FFCC00"/>
        </a:hlink>
        <a:folHlink>
          <a:srgbClr val="FF7C80"/>
        </a:folHlink>
      </a:clrScheme>
      <a:clrMap bg1="lt1" tx1="dk1" bg2="lt2" tx2="dk2" accent1="accent1" accent2="accent2" accent3="accent3" accent4="accent4" accent5="accent5" accent6="accent6" hlink="hlink" folHlink="folHlink"/>
    </a:extraClrScheme>
    <a:extraClrScheme>
      <a:clrScheme name="Office-thema 3">
        <a:dk1>
          <a:srgbClr val="000000"/>
        </a:dk1>
        <a:lt1>
          <a:srgbClr val="B2B2B2"/>
        </a:lt1>
        <a:dk2>
          <a:srgbClr val="000000"/>
        </a:dk2>
        <a:lt2>
          <a:srgbClr val="777777"/>
        </a:lt2>
        <a:accent1>
          <a:srgbClr val="CBCBCB"/>
        </a:accent1>
        <a:accent2>
          <a:srgbClr val="969696"/>
        </a:accent2>
        <a:accent3>
          <a:srgbClr val="D5D5D5"/>
        </a:accent3>
        <a:accent4>
          <a:srgbClr val="000000"/>
        </a:accent4>
        <a:accent5>
          <a:srgbClr val="E2E2E2"/>
        </a:accent5>
        <a:accent6>
          <a:srgbClr val="878787"/>
        </a:accent6>
        <a:hlink>
          <a:srgbClr val="333333"/>
        </a:hlink>
        <a:folHlink>
          <a:srgbClr val="777777"/>
        </a:folHlink>
      </a:clrScheme>
      <a:clrMap bg1="lt1" tx1="dk1" bg2="lt2" tx2="dk2" accent1="accent1" accent2="accent2" accent3="accent3" accent4="accent4" accent5="accent5" accent6="accent6" hlink="hlink" folHlink="folHlink"/>
    </a:extraClrScheme>
    <a:extraClrScheme>
      <a:clrScheme name="Office-thema 4">
        <a:dk1>
          <a:srgbClr val="000F1E"/>
        </a:dk1>
        <a:lt1>
          <a:srgbClr val="FFFFFF"/>
        </a:lt1>
        <a:dk2>
          <a:srgbClr val="003366"/>
        </a:dk2>
        <a:lt2>
          <a:srgbClr val="33CCCC"/>
        </a:lt2>
        <a:accent1>
          <a:srgbClr val="006699"/>
        </a:accent1>
        <a:accent2>
          <a:srgbClr val="003366"/>
        </a:accent2>
        <a:accent3>
          <a:srgbClr val="AAADB8"/>
        </a:accent3>
        <a:accent4>
          <a:srgbClr val="DADADA"/>
        </a:accent4>
        <a:accent5>
          <a:srgbClr val="AAB8CA"/>
        </a:accent5>
        <a:accent6>
          <a:srgbClr val="002D5C"/>
        </a:accent6>
        <a:hlink>
          <a:srgbClr val="0099CC"/>
        </a:hlink>
        <a:folHlink>
          <a:srgbClr val="009999"/>
        </a:folHlink>
      </a:clrScheme>
      <a:clrMap bg1="dk2" tx1="lt1" bg2="dk1" tx2="lt2" accent1="accent1" accent2="accent2" accent3="accent3" accent4="accent4" accent5="accent5" accent6="accent6" hlink="hlink" folHlink="folHlink"/>
    </a:extraClrScheme>
    <a:extraClrScheme>
      <a:clrScheme name="Office-thema 5">
        <a:dk1>
          <a:srgbClr val="002F2E"/>
        </a:dk1>
        <a:lt1>
          <a:srgbClr val="FFFFFF"/>
        </a:lt1>
        <a:dk2>
          <a:srgbClr val="008080"/>
        </a:dk2>
        <a:lt2>
          <a:srgbClr val="66FFCC"/>
        </a:lt2>
        <a:accent1>
          <a:srgbClr val="0099CC"/>
        </a:accent1>
        <a:accent2>
          <a:srgbClr val="005250"/>
        </a:accent2>
        <a:accent3>
          <a:srgbClr val="AAC0C0"/>
        </a:accent3>
        <a:accent4>
          <a:srgbClr val="DADADA"/>
        </a:accent4>
        <a:accent5>
          <a:srgbClr val="AACAE2"/>
        </a:accent5>
        <a:accent6>
          <a:srgbClr val="004948"/>
        </a:accent6>
        <a:hlink>
          <a:srgbClr val="00CC99"/>
        </a:hlink>
        <a:folHlink>
          <a:srgbClr val="009999"/>
        </a:folHlink>
      </a:clrScheme>
      <a:clrMap bg1="dk2" tx1="lt1" bg2="dk1" tx2="lt2" accent1="accent1" accent2="accent2" accent3="accent3" accent4="accent4" accent5="accent5" accent6="accent6" hlink="hlink" folHlink="folHlink"/>
    </a:extraClrScheme>
    <a:extraClrScheme>
      <a:clrScheme name="Office-thema 6">
        <a:dk1>
          <a:srgbClr val="000022"/>
        </a:dk1>
        <a:lt1>
          <a:srgbClr val="FFFFFF"/>
        </a:lt1>
        <a:dk2>
          <a:srgbClr val="000066"/>
        </a:dk2>
        <a:lt2>
          <a:srgbClr val="FFCC00"/>
        </a:lt2>
        <a:accent1>
          <a:srgbClr val="666699"/>
        </a:accent1>
        <a:accent2>
          <a:srgbClr val="000048"/>
        </a:accent2>
        <a:accent3>
          <a:srgbClr val="AAAAB8"/>
        </a:accent3>
        <a:accent4>
          <a:srgbClr val="DADADA"/>
        </a:accent4>
        <a:accent5>
          <a:srgbClr val="B8B8CA"/>
        </a:accent5>
        <a:accent6>
          <a:srgbClr val="000040"/>
        </a:accent6>
        <a:hlink>
          <a:srgbClr val="9999FF"/>
        </a:hlink>
        <a:folHlink>
          <a:srgbClr val="000099"/>
        </a:folHlink>
      </a:clrScheme>
      <a:clrMap bg1="dk2" tx1="lt1" bg2="dk1" tx2="lt2" accent1="accent1" accent2="accent2" accent3="accent3" accent4="accent4" accent5="accent5" accent6="accent6" hlink="hlink" folHlink="folHlink"/>
    </a:extraClrScheme>
    <a:extraClrScheme>
      <a:clrScheme name="Office-thema 7">
        <a:dk1>
          <a:srgbClr val="000000"/>
        </a:dk1>
        <a:lt1>
          <a:srgbClr val="FFFFFF"/>
        </a:lt1>
        <a:dk2>
          <a:srgbClr val="0099CC"/>
        </a:dk2>
        <a:lt2>
          <a:srgbClr val="000000"/>
        </a:lt2>
        <a:accent1>
          <a:srgbClr val="0099CC"/>
        </a:accent1>
        <a:accent2>
          <a:srgbClr val="56002B"/>
        </a:accent2>
        <a:accent3>
          <a:srgbClr val="FFFFFF"/>
        </a:accent3>
        <a:accent4>
          <a:srgbClr val="000000"/>
        </a:accent4>
        <a:accent5>
          <a:srgbClr val="AACAE2"/>
        </a:accent5>
        <a:accent6>
          <a:srgbClr val="4D0026"/>
        </a:accent6>
        <a:hlink>
          <a:srgbClr val="9C004E"/>
        </a:hlink>
        <a:folHlink>
          <a:srgbClr val="FF66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
    <a:dk1>
      <a:srgbClr val="000000"/>
    </a:dk1>
    <a:lt1>
      <a:srgbClr val="FFFFFF"/>
    </a:lt1>
    <a:dk2>
      <a:srgbClr val="0099CC"/>
    </a:dk2>
    <a:lt2>
      <a:srgbClr val="969696"/>
    </a:lt2>
    <a:accent1>
      <a:srgbClr val="0099CC"/>
    </a:accent1>
    <a:accent2>
      <a:srgbClr val="56002B"/>
    </a:accent2>
    <a:accent3>
      <a:srgbClr val="FFFFFF"/>
    </a:accent3>
    <a:accent4>
      <a:srgbClr val="000000"/>
    </a:accent4>
    <a:accent5>
      <a:srgbClr val="AACAE2"/>
    </a:accent5>
    <a:accent6>
      <a:srgbClr val="4D0026"/>
    </a:accent6>
    <a:hlink>
      <a:srgbClr val="9C004E"/>
    </a:hlink>
    <a:folHlink>
      <a:srgbClr val="FF660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290D1C07EFAD44A837FAC47390A1004" ma:contentTypeVersion="15" ma:contentTypeDescription="Een nieuw document maken." ma:contentTypeScope="" ma:versionID="b5072027bf4d09424a1cc57737f09e37">
  <xsd:schema xmlns:xsd="http://www.w3.org/2001/XMLSchema" xmlns:xs="http://www.w3.org/2001/XMLSchema" xmlns:p="http://schemas.microsoft.com/office/2006/metadata/properties" xmlns:ns2="f809cb3e-2ea6-473f-a740-38639a6d4e3a" xmlns:ns3="86dfc77a-0804-4b68-a6bf-6be7245a5d75" targetNamespace="http://schemas.microsoft.com/office/2006/metadata/properties" ma:root="true" ma:fieldsID="982f898753dc7b00b9fb05effefa6839" ns2:_="" ns3:_="">
    <xsd:import namespace="f809cb3e-2ea6-473f-a740-38639a6d4e3a"/>
    <xsd:import namespace="86dfc77a-0804-4b68-a6bf-6be7245a5d75"/>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09cb3e-2ea6-473f-a740-38639a6d4e3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Afbeeldingtags" ma:readOnly="false" ma:fieldId="{5cf76f15-5ced-4ddc-b409-7134ff3c332f}" ma:taxonomyMulti="true" ma:sspId="140874bb-005b-4a26-b085-598c00416ebb"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6dfc77a-0804-4b68-a6bf-6be7245a5d75"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f3f9cb42-b6bf-438f-b851-4ad6bff99920}" ma:internalName="TaxCatchAll" ma:showField="CatchAllData" ma:web="86dfc77a-0804-4b68-a6bf-6be7245a5d75">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809cb3e-2ea6-473f-a740-38639a6d4e3a">
      <Terms xmlns="http://schemas.microsoft.com/office/infopath/2007/PartnerControls"/>
    </lcf76f155ced4ddcb4097134ff3c332f>
    <TaxCatchAll xmlns="86dfc77a-0804-4b68-a6bf-6be7245a5d75" xsi:nil="true"/>
  </documentManagement>
</p:properties>
</file>

<file path=customXml/itemProps1.xml><?xml version="1.0" encoding="utf-8"?>
<ds:datastoreItem xmlns:ds="http://schemas.openxmlformats.org/officeDocument/2006/customXml" ds:itemID="{4D9633E2-DBD6-4A12-B886-7094425BDE75}"/>
</file>

<file path=customXml/itemProps2.xml><?xml version="1.0" encoding="utf-8"?>
<ds:datastoreItem xmlns:ds="http://schemas.openxmlformats.org/officeDocument/2006/customXml" ds:itemID="{32620996-6E6C-4E8C-A041-089CED2F95CB}"/>
</file>

<file path=customXml/itemProps3.xml><?xml version="1.0" encoding="utf-8"?>
<ds:datastoreItem xmlns:ds="http://schemas.openxmlformats.org/officeDocument/2006/customXml" ds:itemID="{F783A0F8-91B4-4C8A-9096-3490B7D26474}"/>
</file>

<file path=docProps/app.xml><?xml version="1.0" encoding="utf-8"?>
<Properties xmlns="http://schemas.openxmlformats.org/officeDocument/2006/extended-properties" xmlns:vt="http://schemas.openxmlformats.org/officeDocument/2006/docPropsVTypes">
  <TotalTime>3468</TotalTime>
  <Words>5479</Words>
  <Application>Microsoft Office PowerPoint</Application>
  <PresentationFormat>Diavoorstelling (4:3)</PresentationFormat>
  <Paragraphs>710</Paragraphs>
  <Slides>58</Slides>
  <Notes>33</Notes>
  <HiddenSlides>10</HiddenSlides>
  <MMClips>0</MMClips>
  <ScaleCrop>false</ScaleCrop>
  <HeadingPairs>
    <vt:vector size="8" baseType="variant">
      <vt:variant>
        <vt:lpstr>Gebruikte lettertypen</vt:lpstr>
      </vt:variant>
      <vt:variant>
        <vt:i4>6</vt:i4>
      </vt:variant>
      <vt:variant>
        <vt:lpstr>Thema</vt:lpstr>
      </vt:variant>
      <vt:variant>
        <vt:i4>2</vt:i4>
      </vt:variant>
      <vt:variant>
        <vt:lpstr>Ingesloten OLE-bronprogramma's</vt:lpstr>
      </vt:variant>
      <vt:variant>
        <vt:i4>1</vt:i4>
      </vt:variant>
      <vt:variant>
        <vt:lpstr>Diatitels</vt:lpstr>
      </vt:variant>
      <vt:variant>
        <vt:i4>58</vt:i4>
      </vt:variant>
    </vt:vector>
  </HeadingPairs>
  <TitlesOfParts>
    <vt:vector size="67" baseType="lpstr">
      <vt:lpstr>Arial</vt:lpstr>
      <vt:lpstr>Calibri</vt:lpstr>
      <vt:lpstr>Gill SSi</vt:lpstr>
      <vt:lpstr>Shantell Sans</vt:lpstr>
      <vt:lpstr>Times New Roman</vt:lpstr>
      <vt:lpstr>Wingdings</vt:lpstr>
      <vt:lpstr>Office Theme</vt:lpstr>
      <vt:lpstr>20080616_ACE_presentationTemplate_001</vt:lpstr>
      <vt:lpstr>Worksheet</vt:lpstr>
      <vt:lpstr>Traject impactmeting (Kenniscentrum Vlaamse Steden)</vt:lpstr>
      <vt:lpstr>Praktijkgerichte opvolgtrainingen: de opzet</vt:lpstr>
      <vt:lpstr>Agenda dag 3/stap 3: Hoe gaan we informatie verzamelen en analyseren?</vt:lpstr>
      <vt:lpstr>PowerPoint-presentatie</vt:lpstr>
      <vt:lpstr>Even terugblikken: wat waren de key take-aways van dag 1 en dag 2</vt:lpstr>
      <vt:lpstr>Ubuntu: startpunt vandaag = weg naar impact</vt:lpstr>
      <vt:lpstr>Even terugblikken: wat onthouden we uit het huiswerk?</vt:lpstr>
      <vt:lpstr>Intro: wat onthouden we uit het huiswerk?</vt:lpstr>
      <vt:lpstr>Stap 3 in design: hoe gaan we informatie verzamelen en analyseren?</vt:lpstr>
      <vt:lpstr>3.1 verkennen en kiezen van gepaste methoden</vt:lpstr>
      <vt:lpstr>Maak maximaal gebruik van wat bestaat</vt:lpstr>
      <vt:lpstr>PowerPoint-presentatie</vt:lpstr>
      <vt:lpstr>Keuze methoden: vertrek van vorige stappen in design</vt:lpstr>
      <vt:lpstr>Keuze methoden (naast middelen en vaardigheden), is afhankelijk van:</vt:lpstr>
      <vt:lpstr>Welke methoden voor (kwalitatieve) dataverzameling</vt:lpstr>
      <vt:lpstr>PowerPoint-presentatie</vt:lpstr>
      <vt:lpstr>Rol van verhalen in evaluatie</vt:lpstr>
      <vt:lpstr>Specifieke aanpakken (story telling) – participatief, aandacht voor contributie en onverwachte resultaten</vt:lpstr>
      <vt:lpstr>Verhalen ophalen: sterke vragen</vt:lpstr>
      <vt:lpstr>Ubuntu (ter herinnering): de indicatoren</vt:lpstr>
      <vt:lpstr>Ter herinnering : mechanismen en kwaliteit</vt:lpstr>
      <vt:lpstr>Ubuntu: informatieverzameling </vt:lpstr>
      <vt:lpstr>Ubuntu: informatieverzameling (overzicht)</vt:lpstr>
      <vt:lpstr>Ubuntu</vt:lpstr>
      <vt:lpstr>Voorbeelden uit huiswerk</vt:lpstr>
      <vt:lpstr>Voorbeelden uit huiswerk</vt:lpstr>
      <vt:lpstr>Voorbeelden uit huiswerk</vt:lpstr>
      <vt:lpstr>Voorbeeld jongeren en politie</vt:lpstr>
      <vt:lpstr>Oefening – vul de tabel in</vt:lpstr>
      <vt:lpstr>Aandachtspunten</vt:lpstr>
      <vt:lpstr>Dataverzameling: participatie?</vt:lpstr>
      <vt:lpstr>Stap 3,2 nadenken over welke analyse je nodig hebt</vt:lpstr>
      <vt:lpstr>Stelling mentimeter</vt:lpstr>
      <vt:lpstr>Analyse en sensemaking </vt:lpstr>
      <vt:lpstr>Analysekaders om het leren te ondersteunen</vt:lpstr>
      <vt:lpstr>PowerPoint-presentatie</vt:lpstr>
      <vt:lpstr>Ubuntu: analyse van samenwerkingsprocessen</vt:lpstr>
      <vt:lpstr>Ubuntu: hoe sterk is de samenwerking op een schaal van 0 tot 4?</vt:lpstr>
      <vt:lpstr>PowerPoint-presentatie</vt:lpstr>
      <vt:lpstr>PowerPoint-presentatie</vt:lpstr>
      <vt:lpstr>Voorbeelden uit huiswerk </vt:lpstr>
      <vt:lpstr>Oefening: instructies</vt:lpstr>
      <vt:lpstr>En nu? Gebruiken van analyse om te reflecteren en te leren over de weg naar impact</vt:lpstr>
      <vt:lpstr>Stap 3,3 plannen van de dataverzameling</vt:lpstr>
      <vt:lpstr>PowerPoint-presentatie</vt:lpstr>
      <vt:lpstr>Planning in functie van gebruik</vt:lpstr>
      <vt:lpstr>Plannen: tussen analyse en rapportage </vt:lpstr>
      <vt:lpstr>Resultaat dag 3: impacttabel Ubuntu</vt:lpstr>
      <vt:lpstr>Aantal take-aways dag 3: hoe informatie verzamelen en analyseren?</vt:lpstr>
      <vt:lpstr>Hoe zit het met de randvoorwaarden?</vt:lpstr>
      <vt:lpstr>PowerPoint-presentatie</vt:lpstr>
      <vt:lpstr>PowerPoint-presentatie</vt:lpstr>
      <vt:lpstr>Coaching voorbereiding (individueel of kleine groepen)</vt:lpstr>
      <vt:lpstr>PowerPoint-presentatie</vt:lpstr>
      <vt:lpstr>Format formulering coachingvraag</vt:lpstr>
      <vt:lpstr>Uit ons voorstel</vt:lpstr>
      <vt:lpstr>Huiswerk</vt:lpstr>
      <vt:lpstr>Globale evaluatie 3 dagen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Corina</dc:creator>
  <cp:keywords/>
  <dc:description>generated using python-pptx</dc:description>
  <cp:lastModifiedBy>Corina Dhaene</cp:lastModifiedBy>
  <cp:revision>35</cp:revision>
  <cp:lastPrinted>2025-06-18T15:25:34Z</cp:lastPrinted>
  <dcterms:created xsi:type="dcterms:W3CDTF">2013-01-27T09:14:16Z</dcterms:created>
  <dcterms:modified xsi:type="dcterms:W3CDTF">2025-10-08T11:57:53Z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0x0101006290D1C07EFAD44A837FAC47390A1004</vt:lpwstr>
  </property>
</Properties>
</file>